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6" r:id="rId5"/>
    <p:sldId id="259" r:id="rId6"/>
    <p:sldId id="260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1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5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10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14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6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4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2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2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7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9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7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DB7-D315-4EDD-9F87-74E78375FF7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53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ADB7-D315-4EDD-9F87-74E78375FF7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E89F3-AF38-4908-A805-AE2CF8CAD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5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Center for Adult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1025 Main Street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565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458200" cy="388619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Mary Foley		Executive Director; WTED</a:t>
            </a:r>
          </a:p>
          <a:p>
            <a:r>
              <a:rPr lang="en-US" dirty="0" smtClean="0"/>
              <a:t>Matt Connell		Coordinator; Adult Education</a:t>
            </a:r>
          </a:p>
          <a:p>
            <a:r>
              <a:rPr lang="en-US" dirty="0" smtClean="0"/>
              <a:t>Susanna Yarmer	Testing and Support Specialist </a:t>
            </a:r>
          </a:p>
          <a:p>
            <a:r>
              <a:rPr lang="en-US" dirty="0" smtClean="0"/>
              <a:t>Anita Ellison 		Data Specialist (P/T) </a:t>
            </a:r>
          </a:p>
          <a:p>
            <a:r>
              <a:rPr lang="en-US" dirty="0" smtClean="0"/>
              <a:t>Jamie Buehler		Instructor (ABE; Great Bend)</a:t>
            </a:r>
          </a:p>
          <a:p>
            <a:r>
              <a:rPr lang="en-US" dirty="0" smtClean="0"/>
              <a:t>Kim Walter		Instructor (AO-K; Main Campus) (P/T)</a:t>
            </a:r>
          </a:p>
          <a:p>
            <a:r>
              <a:rPr lang="en-US" dirty="0" smtClean="0"/>
              <a:t>Luke Seitz		Instructor (ABE; ECF)</a:t>
            </a:r>
          </a:p>
          <a:p>
            <a:r>
              <a:rPr lang="en-US" dirty="0"/>
              <a:t>Angie Reed 		Instructor (AO-K; ECF)</a:t>
            </a:r>
          </a:p>
          <a:p>
            <a:r>
              <a:rPr lang="en-US" dirty="0" smtClean="0"/>
              <a:t>Ash Norton		Instructor (ABE; LCMHF)</a:t>
            </a:r>
          </a:p>
          <a:p>
            <a:r>
              <a:rPr lang="en-US" dirty="0" smtClean="0"/>
              <a:t>Reva Preeo		Instructor (ABE; LCMHF)</a:t>
            </a:r>
          </a:p>
          <a:p>
            <a:r>
              <a:rPr lang="en-US" dirty="0" smtClean="0"/>
              <a:t>TBD			Instructor (AO-K; LCMHF)</a:t>
            </a:r>
          </a:p>
          <a:p>
            <a:r>
              <a:rPr lang="en-US" dirty="0" smtClean="0"/>
              <a:t>Melanie Moeder 	Instructor (ABE; Russell) (P/T)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98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 Offered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Adult Basic Education </a:t>
            </a:r>
          </a:p>
          <a:p>
            <a:pPr lvl="1"/>
            <a:r>
              <a:rPr lang="en-US" dirty="0" smtClean="0"/>
              <a:t>Kansas High School Diploma </a:t>
            </a:r>
          </a:p>
          <a:p>
            <a:pPr lvl="2"/>
            <a:r>
              <a:rPr lang="en-US" dirty="0" smtClean="0"/>
              <a:t>AO-K – Partnership with CTE</a:t>
            </a:r>
          </a:p>
          <a:p>
            <a:r>
              <a:rPr lang="en-US" dirty="0" smtClean="0"/>
              <a:t>Adult Basic Education – Correctional Facility </a:t>
            </a:r>
          </a:p>
          <a:p>
            <a:pPr lvl="1"/>
            <a:r>
              <a:rPr lang="en-US" dirty="0" smtClean="0"/>
              <a:t>Kansas High School Diploma</a:t>
            </a:r>
          </a:p>
          <a:p>
            <a:pPr lvl="2"/>
            <a:r>
              <a:rPr lang="en-US" dirty="0" smtClean="0"/>
              <a:t>AO-K – Partnership with CTE</a:t>
            </a:r>
          </a:p>
          <a:p>
            <a:pPr lvl="1"/>
            <a:r>
              <a:rPr lang="en-US" dirty="0" smtClean="0"/>
              <a:t>Kansas </a:t>
            </a:r>
            <a:r>
              <a:rPr lang="en-US" dirty="0" err="1" smtClean="0"/>
              <a:t>Workready</a:t>
            </a:r>
            <a:r>
              <a:rPr lang="en-US" dirty="0" smtClean="0"/>
              <a:t>! Certification </a:t>
            </a:r>
          </a:p>
        </p:txBody>
      </p:sp>
    </p:spTree>
    <p:extLst>
      <p:ext uri="{BB962C8B-B14F-4D97-AF65-F5344CB8AC3E}">
        <p14:creationId xmlns:p14="http://schemas.microsoft.com/office/powerpoint/2010/main" val="459793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4058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Center for Adult Education is funded three ways. </a:t>
            </a:r>
          </a:p>
          <a:p>
            <a:pPr lvl="1"/>
            <a:r>
              <a:rPr lang="en-US" b="1" dirty="0" smtClean="0"/>
              <a:t>AEFLA Grant </a:t>
            </a:r>
            <a:r>
              <a:rPr lang="en-US" i="1" dirty="0" smtClean="0"/>
              <a:t>(Adult Education and Family Literacy Act)</a:t>
            </a:r>
          </a:p>
          <a:p>
            <a:pPr lvl="2"/>
            <a:r>
              <a:rPr lang="en-US" dirty="0" smtClean="0"/>
              <a:t>Enacted as Title 2 of the Workforce Investment Act of 1998</a:t>
            </a:r>
          </a:p>
          <a:p>
            <a:pPr lvl="2"/>
            <a:r>
              <a:rPr lang="en-US" dirty="0" smtClean="0"/>
              <a:t>Primary funding source of Adult Education </a:t>
            </a:r>
          </a:p>
          <a:p>
            <a:pPr lvl="1"/>
            <a:r>
              <a:rPr lang="en-US" b="1" dirty="0" smtClean="0"/>
              <a:t>IRE Grant </a:t>
            </a:r>
            <a:r>
              <a:rPr lang="en-US" i="1" dirty="0" smtClean="0"/>
              <a:t>(Improved Reentry Education)</a:t>
            </a:r>
          </a:p>
          <a:p>
            <a:pPr lvl="2"/>
            <a:r>
              <a:rPr lang="en-US" dirty="0" smtClean="0"/>
              <a:t>Supports our technology efforts at the Correctional Facilities </a:t>
            </a:r>
          </a:p>
          <a:p>
            <a:pPr lvl="1"/>
            <a:r>
              <a:rPr lang="en-US" b="1" dirty="0" smtClean="0"/>
              <a:t>DOC Contract </a:t>
            </a:r>
            <a:r>
              <a:rPr lang="en-US" sz="2400" i="1" dirty="0" smtClean="0"/>
              <a:t>(Dept. of Corrections Contract with Barton CC)</a:t>
            </a:r>
            <a:endParaRPr lang="en-US" i="1" dirty="0" smtClean="0"/>
          </a:p>
          <a:p>
            <a:pPr lvl="2"/>
            <a:r>
              <a:rPr lang="en-US" dirty="0" smtClean="0"/>
              <a:t>Supports personal and supplies at the Correctional Facilities</a:t>
            </a:r>
          </a:p>
          <a:p>
            <a:r>
              <a:rPr lang="en-US" dirty="0" smtClean="0"/>
              <a:t>Non-Correctional students pay a one-time student/materials fee of $65.</a:t>
            </a:r>
            <a:r>
              <a:rPr lang="en-US" baseline="30000" dirty="0" smtClean="0"/>
              <a:t>00</a:t>
            </a:r>
            <a:r>
              <a:rPr lang="en-US" dirty="0" smtClean="0"/>
              <a:t> plus the cost of any appropriate tests.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747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Served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FY 19 (YTD)</a:t>
            </a:r>
          </a:p>
          <a:p>
            <a:pPr lvl="1"/>
            <a:r>
              <a:rPr lang="en-US" dirty="0" smtClean="0"/>
              <a:t>104</a:t>
            </a:r>
            <a:r>
              <a:rPr lang="en-US" dirty="0"/>
              <a:t> Students Served (all locations/programs)</a:t>
            </a:r>
            <a:endParaRPr lang="en-US" dirty="0" smtClean="0"/>
          </a:p>
          <a:p>
            <a:r>
              <a:rPr lang="en-US" dirty="0" smtClean="0"/>
              <a:t>FY 18 </a:t>
            </a:r>
          </a:p>
          <a:p>
            <a:pPr lvl="1"/>
            <a:r>
              <a:rPr lang="en-US" dirty="0" smtClean="0"/>
              <a:t>250</a:t>
            </a:r>
            <a:r>
              <a:rPr lang="en-US" dirty="0"/>
              <a:t> Students Served (all locations/programs)</a:t>
            </a:r>
            <a:endParaRPr lang="en-US" dirty="0" smtClean="0"/>
          </a:p>
          <a:p>
            <a:r>
              <a:rPr lang="en-US" dirty="0" smtClean="0"/>
              <a:t>FY 17 </a:t>
            </a:r>
          </a:p>
          <a:p>
            <a:pPr lvl="1"/>
            <a:r>
              <a:rPr lang="en-US" dirty="0" smtClean="0"/>
              <a:t>185 Students Served (all locations/programs)</a:t>
            </a:r>
          </a:p>
          <a:p>
            <a:r>
              <a:rPr lang="en-US" dirty="0" smtClean="0"/>
              <a:t>FY 16</a:t>
            </a:r>
          </a:p>
          <a:p>
            <a:pPr lvl="1"/>
            <a:r>
              <a:rPr lang="en-US" dirty="0" smtClean="0"/>
              <a:t>184 </a:t>
            </a:r>
            <a:r>
              <a:rPr lang="en-US" dirty="0"/>
              <a:t>Students Served (all locations/programs</a:t>
            </a:r>
            <a:r>
              <a:rPr lang="en-US" dirty="0" smtClean="0"/>
              <a:t>)</a:t>
            </a:r>
          </a:p>
          <a:p>
            <a:r>
              <a:rPr lang="en-US" dirty="0" smtClean="0"/>
              <a:t>FY 15</a:t>
            </a:r>
          </a:p>
          <a:p>
            <a:pPr lvl="1"/>
            <a:r>
              <a:rPr lang="en-US" dirty="0" smtClean="0"/>
              <a:t>176 </a:t>
            </a:r>
            <a:r>
              <a:rPr lang="en-US" dirty="0"/>
              <a:t>Students Served (all locations/programs</a:t>
            </a:r>
            <a:r>
              <a:rPr lang="en-US" dirty="0" smtClean="0"/>
              <a:t>)</a:t>
            </a:r>
          </a:p>
          <a:p>
            <a:r>
              <a:rPr lang="en-US" dirty="0" smtClean="0"/>
              <a:t>FY 14 </a:t>
            </a:r>
            <a:r>
              <a:rPr lang="en-US" sz="2200" i="1" dirty="0" smtClean="0"/>
              <a:t>**The GED test was changed in January of FY 14</a:t>
            </a:r>
            <a:endParaRPr lang="en-US" i="1" dirty="0" smtClean="0"/>
          </a:p>
          <a:p>
            <a:pPr lvl="1"/>
            <a:r>
              <a:rPr lang="en-US" dirty="0" smtClean="0"/>
              <a:t>231 </a:t>
            </a:r>
            <a:r>
              <a:rPr lang="en-US" dirty="0"/>
              <a:t>Students Served (all locations/programs</a:t>
            </a:r>
            <a:r>
              <a:rPr lang="en-US" dirty="0" smtClean="0"/>
              <a:t>)</a:t>
            </a:r>
          </a:p>
          <a:p>
            <a:r>
              <a:rPr lang="en-US" dirty="0" smtClean="0"/>
              <a:t>FY 13</a:t>
            </a:r>
          </a:p>
          <a:p>
            <a:pPr lvl="1"/>
            <a:r>
              <a:rPr lang="en-US" dirty="0" smtClean="0"/>
              <a:t>276 </a:t>
            </a:r>
            <a:r>
              <a:rPr lang="en-US" dirty="0"/>
              <a:t>Students Served (all locations/programs</a:t>
            </a:r>
            <a:r>
              <a:rPr lang="en-US" dirty="0" smtClean="0"/>
              <a:t>)</a:t>
            </a:r>
          </a:p>
          <a:p>
            <a:r>
              <a:rPr lang="en-US" dirty="0" smtClean="0"/>
              <a:t>FY 12</a:t>
            </a:r>
          </a:p>
          <a:p>
            <a:pPr lvl="1"/>
            <a:r>
              <a:rPr lang="en-US" dirty="0" smtClean="0"/>
              <a:t>292 </a:t>
            </a:r>
            <a:r>
              <a:rPr lang="en-US" dirty="0"/>
              <a:t>Students Served (all locations/programs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72600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Participants by Age, Ethnicity and Gender </a:t>
            </a:r>
            <a:r>
              <a:rPr lang="en-US" dirty="0"/>
              <a:t/>
            </a:r>
            <a:br>
              <a:rPr lang="en-US" dirty="0"/>
            </a:br>
            <a:r>
              <a:rPr lang="en-US" sz="3200" dirty="0"/>
              <a:t>(All Locations/Programs)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2400" dirty="0"/>
              <a:t>FY </a:t>
            </a:r>
            <a:r>
              <a:rPr lang="en-US" sz="2400" dirty="0" smtClean="0"/>
              <a:t>18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371976"/>
              </p:ext>
            </p:extLst>
          </p:nvPr>
        </p:nvGraphicFramePr>
        <p:xfrm>
          <a:off x="304800" y="2609850"/>
          <a:ext cx="8534400" cy="2038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80350139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41055959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4479536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27040593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53271124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93423768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00899247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8635933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9305336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33088817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22268276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79780711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32925881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142814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53938959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10090342"/>
                    </a:ext>
                  </a:extLst>
                </a:gridCol>
              </a:tblGrid>
              <a:tr h="199838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American Indian or Alaskan Native</a:t>
                      </a:r>
                      <a:endParaRPr lang="en-US" sz="900" b="1" i="0" u="none" strike="noStrike" dirty="0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Asian</a:t>
                      </a:r>
                      <a:endParaRPr lang="en-US" sz="900" b="1" i="0" u="none" strike="noStrike" dirty="0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Black or African American</a:t>
                      </a:r>
                      <a:endParaRPr lang="en-US" sz="900" b="1" i="0" u="none" strike="noStrike" dirty="0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Hispanic</a:t>
                      </a:r>
                      <a:endParaRPr lang="en-US" sz="900" b="1" i="0" u="none" strike="noStrike" dirty="0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Native Hawaiian or Other Pacific Islander</a:t>
                      </a:r>
                      <a:endParaRPr lang="en-US" sz="900" b="1" i="0" u="none" strike="noStrike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White</a:t>
                      </a:r>
                      <a:endParaRPr lang="en-US" sz="900" b="1" i="0" u="none" strike="noStrike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More than One Race</a:t>
                      </a:r>
                      <a:endParaRPr lang="en-US" sz="900" b="1" i="0" u="none" strike="noStrike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extLst>
                  <a:ext uri="{0D108BD9-81ED-4DB2-BD59-A6C34878D82A}">
                    <a16:rowId xmlns:a16="http://schemas.microsoft.com/office/drawing/2014/main" val="2631325712"/>
                  </a:ext>
                </a:extLst>
              </a:tr>
              <a:tr h="2997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Latino</a:t>
                      </a:r>
                      <a:endParaRPr lang="en-US" sz="900" b="1" i="0" u="none" strike="noStrike" dirty="0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507815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Age Group</a:t>
                      </a:r>
                      <a:endParaRPr lang="en-US" sz="800" b="1" i="0" u="none" strike="noStrike" dirty="0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Male</a:t>
                      </a:r>
                      <a:endParaRPr lang="en-US" sz="800" b="1" i="0" u="none" strike="noStrike" dirty="0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>
                          <a:effectLst/>
                        </a:rPr>
                        <a:t>Female</a:t>
                      </a:r>
                      <a:endParaRPr lang="en-US" sz="800" b="1" i="0" u="none" strike="noStrike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Male</a:t>
                      </a:r>
                      <a:endParaRPr lang="en-US" sz="800" b="1" i="0" u="none" strike="noStrike" dirty="0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>
                          <a:effectLst/>
                        </a:rPr>
                        <a:t>Female</a:t>
                      </a:r>
                      <a:endParaRPr lang="en-US" sz="800" b="1" i="0" u="none" strike="noStrike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Male</a:t>
                      </a:r>
                      <a:endParaRPr lang="en-US" sz="800" b="1" i="0" u="none" strike="noStrike" dirty="0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Female</a:t>
                      </a:r>
                      <a:endParaRPr lang="en-US" sz="800" b="1" i="0" u="none" strike="noStrike" dirty="0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Male</a:t>
                      </a:r>
                      <a:endParaRPr lang="en-US" sz="800" b="1" i="0" u="none" strike="noStrike" dirty="0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Female</a:t>
                      </a:r>
                      <a:endParaRPr lang="en-US" sz="800" b="1" i="0" u="none" strike="noStrike" dirty="0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>
                          <a:effectLst/>
                        </a:rPr>
                        <a:t>Male</a:t>
                      </a:r>
                      <a:endParaRPr lang="en-US" sz="800" b="1" i="0" u="none" strike="noStrike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effectLst/>
                        </a:rPr>
                        <a:t>Female</a:t>
                      </a:r>
                      <a:endParaRPr lang="en-US" sz="800" b="1" i="0" u="none" strike="noStrike" dirty="0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>
                          <a:effectLst/>
                        </a:rPr>
                        <a:t>Male</a:t>
                      </a:r>
                      <a:endParaRPr lang="en-US" sz="800" b="1" i="0" u="none" strike="noStrike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>
                          <a:effectLst/>
                        </a:rPr>
                        <a:t>Female</a:t>
                      </a:r>
                      <a:endParaRPr lang="en-US" sz="800" b="1" i="0" u="none" strike="noStrike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>
                          <a:effectLst/>
                        </a:rPr>
                        <a:t>Male</a:t>
                      </a:r>
                      <a:endParaRPr lang="en-US" sz="800" b="1" i="0" u="none" strike="noStrike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>
                          <a:effectLst/>
                        </a:rPr>
                        <a:t>Female</a:t>
                      </a:r>
                      <a:endParaRPr lang="en-US" sz="800" b="1" i="0" u="none" strike="noStrike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>
                          <a:effectLst/>
                        </a:rPr>
                        <a:t>Total</a:t>
                      </a:r>
                      <a:endParaRPr lang="en-US" sz="800" b="1" i="0" u="none" strike="noStrike">
                        <a:solidFill>
                          <a:srgbClr val="11227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extLst>
                  <a:ext uri="{0D108BD9-81ED-4DB2-BD59-A6C34878D82A}">
                    <a16:rowId xmlns:a16="http://schemas.microsoft.com/office/drawing/2014/main" val="4069570087"/>
                  </a:ext>
                </a:extLst>
              </a:tr>
              <a:tr h="199838"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16-18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4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14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extLst>
                  <a:ext uri="{0D108BD9-81ED-4DB2-BD59-A6C34878D82A}">
                    <a16:rowId xmlns:a16="http://schemas.microsoft.com/office/drawing/2014/main" val="3464128198"/>
                  </a:ext>
                </a:extLst>
              </a:tr>
              <a:tr h="199838"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19-24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1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30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15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1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1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33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4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7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92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93181"/>
                  </a:ext>
                </a:extLst>
              </a:tr>
              <a:tr h="199838"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25-44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1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1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17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9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4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37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11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4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1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85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619092"/>
                  </a:ext>
                </a:extLst>
              </a:tr>
              <a:tr h="199838"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45-54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4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1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1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10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extLst>
                  <a:ext uri="{0D108BD9-81ED-4DB2-BD59-A6C34878D82A}">
                    <a16:rowId xmlns:a16="http://schemas.microsoft.com/office/drawing/2014/main" val="4010697866"/>
                  </a:ext>
                </a:extLst>
              </a:tr>
              <a:tr h="199838"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55-59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extLst>
                  <a:ext uri="{0D108BD9-81ED-4DB2-BD59-A6C34878D82A}">
                    <a16:rowId xmlns:a16="http://schemas.microsoft.com/office/drawing/2014/main" val="3117934503"/>
                  </a:ext>
                </a:extLst>
              </a:tr>
              <a:tr h="1998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49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28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78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21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14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1" u="none" strike="noStrike" dirty="0">
                          <a:effectLst/>
                        </a:rPr>
                        <a:t>203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7" marR="8037" marT="8037" marB="0"/>
                </a:tc>
                <a:extLst>
                  <a:ext uri="{0D108BD9-81ED-4DB2-BD59-A6C34878D82A}">
                    <a16:rowId xmlns:a16="http://schemas.microsoft.com/office/drawing/2014/main" val="759150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217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Increase the Number of Adult Ed Students (Program Wide)</a:t>
            </a:r>
          </a:p>
          <a:p>
            <a:pPr lvl="1"/>
            <a:r>
              <a:rPr lang="en-US" dirty="0" smtClean="0"/>
              <a:t>Continue / Increase the Number of AO-K Students</a:t>
            </a:r>
          </a:p>
          <a:p>
            <a:r>
              <a:rPr lang="en-US" dirty="0" smtClean="0"/>
              <a:t>Continue AO-K Model Training/Professional Development for All Staff</a:t>
            </a:r>
          </a:p>
          <a:p>
            <a:r>
              <a:rPr lang="en-US" dirty="0" smtClean="0"/>
              <a:t>Increase Student Transition to Post-Secondary</a:t>
            </a:r>
          </a:p>
          <a:p>
            <a:r>
              <a:rPr lang="en-US" dirty="0" smtClean="0"/>
              <a:t>Increase and Sustain GED Completion Rates/Educational Gains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388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Questions</a:t>
            </a:r>
            <a:r>
              <a:rPr lang="en-US" dirty="0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847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407</Words>
  <Application>Microsoft Office PowerPoint</Application>
  <PresentationFormat>On-screen Show (4:3)</PresentationFormat>
  <Paragraphs>182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Center for Adult Education</vt:lpstr>
      <vt:lpstr>Our Team</vt:lpstr>
      <vt:lpstr>Programs Offered</vt:lpstr>
      <vt:lpstr>PowerPoint Presentation</vt:lpstr>
      <vt:lpstr>Funding</vt:lpstr>
      <vt:lpstr>Students Served</vt:lpstr>
      <vt:lpstr>Participants by Age, Ethnicity and Gender  (All Locations/Programs) FY 18</vt:lpstr>
      <vt:lpstr>Goals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connie</dc:creator>
  <cp:lastModifiedBy>Simmons, Elaine</cp:lastModifiedBy>
  <cp:revision>14</cp:revision>
  <dcterms:created xsi:type="dcterms:W3CDTF">2013-01-10T16:14:04Z</dcterms:created>
  <dcterms:modified xsi:type="dcterms:W3CDTF">2018-08-30T17:58:25Z</dcterms:modified>
</cp:coreProperties>
</file>