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310DD5-77FA-47A8-8893-736161898C6B}" type="datetimeFigureOut">
              <a:rPr lang="en-US" smtClean="0"/>
              <a:t>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7ADA2-FA79-433A-861A-1ECC1728CA09}" type="slidenum">
              <a:rPr lang="en-US" smtClean="0"/>
              <a:t>‹#›</a:t>
            </a:fld>
            <a:endParaRPr lang="en-US"/>
          </a:p>
        </p:txBody>
      </p:sp>
    </p:spTree>
    <p:extLst>
      <p:ext uri="{BB962C8B-B14F-4D97-AF65-F5344CB8AC3E}">
        <p14:creationId xmlns:p14="http://schemas.microsoft.com/office/powerpoint/2010/main" val="91018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310DD5-77FA-47A8-8893-736161898C6B}" type="datetimeFigureOut">
              <a:rPr lang="en-US" smtClean="0"/>
              <a:t>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7ADA2-FA79-433A-861A-1ECC1728CA09}" type="slidenum">
              <a:rPr lang="en-US" smtClean="0"/>
              <a:t>‹#›</a:t>
            </a:fld>
            <a:endParaRPr lang="en-US"/>
          </a:p>
        </p:txBody>
      </p:sp>
    </p:spTree>
    <p:extLst>
      <p:ext uri="{BB962C8B-B14F-4D97-AF65-F5344CB8AC3E}">
        <p14:creationId xmlns:p14="http://schemas.microsoft.com/office/powerpoint/2010/main" val="278136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310DD5-77FA-47A8-8893-736161898C6B}" type="datetimeFigureOut">
              <a:rPr lang="en-US" smtClean="0"/>
              <a:t>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7ADA2-FA79-433A-861A-1ECC1728CA09}" type="slidenum">
              <a:rPr lang="en-US" smtClean="0"/>
              <a:t>‹#›</a:t>
            </a:fld>
            <a:endParaRPr lang="en-US"/>
          </a:p>
        </p:txBody>
      </p:sp>
    </p:spTree>
    <p:extLst>
      <p:ext uri="{BB962C8B-B14F-4D97-AF65-F5344CB8AC3E}">
        <p14:creationId xmlns:p14="http://schemas.microsoft.com/office/powerpoint/2010/main" val="289157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310DD5-77FA-47A8-8893-736161898C6B}" type="datetimeFigureOut">
              <a:rPr lang="en-US" smtClean="0"/>
              <a:t>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7ADA2-FA79-433A-861A-1ECC1728CA09}" type="slidenum">
              <a:rPr lang="en-US" smtClean="0"/>
              <a:t>‹#›</a:t>
            </a:fld>
            <a:endParaRPr lang="en-US"/>
          </a:p>
        </p:txBody>
      </p:sp>
    </p:spTree>
    <p:extLst>
      <p:ext uri="{BB962C8B-B14F-4D97-AF65-F5344CB8AC3E}">
        <p14:creationId xmlns:p14="http://schemas.microsoft.com/office/powerpoint/2010/main" val="528521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310DD5-77FA-47A8-8893-736161898C6B}" type="datetimeFigureOut">
              <a:rPr lang="en-US" smtClean="0"/>
              <a:t>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7ADA2-FA79-433A-861A-1ECC1728CA09}" type="slidenum">
              <a:rPr lang="en-US" smtClean="0"/>
              <a:t>‹#›</a:t>
            </a:fld>
            <a:endParaRPr lang="en-US"/>
          </a:p>
        </p:txBody>
      </p:sp>
    </p:spTree>
    <p:extLst>
      <p:ext uri="{BB962C8B-B14F-4D97-AF65-F5344CB8AC3E}">
        <p14:creationId xmlns:p14="http://schemas.microsoft.com/office/powerpoint/2010/main" val="2885892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310DD5-77FA-47A8-8893-736161898C6B}" type="datetimeFigureOut">
              <a:rPr lang="en-US" smtClean="0"/>
              <a:t>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57ADA2-FA79-433A-861A-1ECC1728CA09}" type="slidenum">
              <a:rPr lang="en-US" smtClean="0"/>
              <a:t>‹#›</a:t>
            </a:fld>
            <a:endParaRPr lang="en-US"/>
          </a:p>
        </p:txBody>
      </p:sp>
    </p:spTree>
    <p:extLst>
      <p:ext uri="{BB962C8B-B14F-4D97-AF65-F5344CB8AC3E}">
        <p14:creationId xmlns:p14="http://schemas.microsoft.com/office/powerpoint/2010/main" val="1251174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310DD5-77FA-47A8-8893-736161898C6B}" type="datetimeFigureOut">
              <a:rPr lang="en-US" smtClean="0"/>
              <a:t>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57ADA2-FA79-433A-861A-1ECC1728CA09}" type="slidenum">
              <a:rPr lang="en-US" smtClean="0"/>
              <a:t>‹#›</a:t>
            </a:fld>
            <a:endParaRPr lang="en-US"/>
          </a:p>
        </p:txBody>
      </p:sp>
    </p:spTree>
    <p:extLst>
      <p:ext uri="{BB962C8B-B14F-4D97-AF65-F5344CB8AC3E}">
        <p14:creationId xmlns:p14="http://schemas.microsoft.com/office/powerpoint/2010/main" val="183099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310DD5-77FA-47A8-8893-736161898C6B}" type="datetimeFigureOut">
              <a:rPr lang="en-US" smtClean="0"/>
              <a:t>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57ADA2-FA79-433A-861A-1ECC1728CA09}" type="slidenum">
              <a:rPr lang="en-US" smtClean="0"/>
              <a:t>‹#›</a:t>
            </a:fld>
            <a:endParaRPr lang="en-US"/>
          </a:p>
        </p:txBody>
      </p:sp>
    </p:spTree>
    <p:extLst>
      <p:ext uri="{BB962C8B-B14F-4D97-AF65-F5344CB8AC3E}">
        <p14:creationId xmlns:p14="http://schemas.microsoft.com/office/powerpoint/2010/main" val="4026787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310DD5-77FA-47A8-8893-736161898C6B}" type="datetimeFigureOut">
              <a:rPr lang="en-US" smtClean="0"/>
              <a:t>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57ADA2-FA79-433A-861A-1ECC1728CA09}" type="slidenum">
              <a:rPr lang="en-US" smtClean="0"/>
              <a:t>‹#›</a:t>
            </a:fld>
            <a:endParaRPr lang="en-US"/>
          </a:p>
        </p:txBody>
      </p:sp>
    </p:spTree>
    <p:extLst>
      <p:ext uri="{BB962C8B-B14F-4D97-AF65-F5344CB8AC3E}">
        <p14:creationId xmlns:p14="http://schemas.microsoft.com/office/powerpoint/2010/main" val="980328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310DD5-77FA-47A8-8893-736161898C6B}" type="datetimeFigureOut">
              <a:rPr lang="en-US" smtClean="0"/>
              <a:t>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57ADA2-FA79-433A-861A-1ECC1728CA09}" type="slidenum">
              <a:rPr lang="en-US" smtClean="0"/>
              <a:t>‹#›</a:t>
            </a:fld>
            <a:endParaRPr lang="en-US"/>
          </a:p>
        </p:txBody>
      </p:sp>
    </p:spTree>
    <p:extLst>
      <p:ext uri="{BB962C8B-B14F-4D97-AF65-F5344CB8AC3E}">
        <p14:creationId xmlns:p14="http://schemas.microsoft.com/office/powerpoint/2010/main" val="2691458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310DD5-77FA-47A8-8893-736161898C6B}" type="datetimeFigureOut">
              <a:rPr lang="en-US" smtClean="0"/>
              <a:t>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57ADA2-FA79-433A-861A-1ECC1728CA09}" type="slidenum">
              <a:rPr lang="en-US" smtClean="0"/>
              <a:t>‹#›</a:t>
            </a:fld>
            <a:endParaRPr lang="en-US"/>
          </a:p>
        </p:txBody>
      </p:sp>
    </p:spTree>
    <p:extLst>
      <p:ext uri="{BB962C8B-B14F-4D97-AF65-F5344CB8AC3E}">
        <p14:creationId xmlns:p14="http://schemas.microsoft.com/office/powerpoint/2010/main" val="2009110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310DD5-77FA-47A8-8893-736161898C6B}" type="datetimeFigureOut">
              <a:rPr lang="en-US" smtClean="0"/>
              <a:t>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7ADA2-FA79-433A-861A-1ECC1728CA09}" type="slidenum">
              <a:rPr lang="en-US" smtClean="0"/>
              <a:t>‹#›</a:t>
            </a:fld>
            <a:endParaRPr lang="en-US"/>
          </a:p>
        </p:txBody>
      </p:sp>
    </p:spTree>
    <p:extLst>
      <p:ext uri="{BB962C8B-B14F-4D97-AF65-F5344CB8AC3E}">
        <p14:creationId xmlns:p14="http://schemas.microsoft.com/office/powerpoint/2010/main" val="1036050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Industry Certification Pass Rates</a:t>
            </a:r>
            <a:endParaRPr lang="en-US" dirty="0"/>
          </a:p>
        </p:txBody>
      </p:sp>
      <p:sp>
        <p:nvSpPr>
          <p:cNvPr id="3" name="Subtitle 2"/>
          <p:cNvSpPr>
            <a:spLocks noGrp="1"/>
          </p:cNvSpPr>
          <p:nvPr>
            <p:ph type="subTitle" idx="1"/>
          </p:nvPr>
        </p:nvSpPr>
        <p:spPr/>
        <p:txBody>
          <a:bodyPr/>
          <a:lstStyle/>
          <a:p>
            <a:r>
              <a:rPr lang="en-US" dirty="0" smtClean="0"/>
              <a:t>Changes in END 2 reporting</a:t>
            </a:r>
            <a:endParaRPr lang="en-US" dirty="0"/>
          </a:p>
        </p:txBody>
      </p:sp>
    </p:spTree>
    <p:extLst>
      <p:ext uri="{BB962C8B-B14F-4D97-AF65-F5344CB8AC3E}">
        <p14:creationId xmlns:p14="http://schemas.microsoft.com/office/powerpoint/2010/main" val="3565050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46496938"/>
              </p:ext>
            </p:extLst>
          </p:nvPr>
        </p:nvGraphicFramePr>
        <p:xfrm>
          <a:off x="838200" y="1521112"/>
          <a:ext cx="7315199" cy="4879690"/>
        </p:xfrm>
        <a:graphic>
          <a:graphicData uri="http://schemas.openxmlformats.org/drawingml/2006/table">
            <a:tbl>
              <a:tblPr firstRow="1" firstCol="1" bandRow="1">
                <a:tableStyleId>{5C22544A-7EE6-4342-B048-85BDC9FD1C3A}</a:tableStyleId>
              </a:tblPr>
              <a:tblGrid>
                <a:gridCol w="1434604"/>
                <a:gridCol w="1033950"/>
                <a:gridCol w="646220"/>
                <a:gridCol w="775462"/>
                <a:gridCol w="775462"/>
                <a:gridCol w="710841"/>
                <a:gridCol w="646220"/>
                <a:gridCol w="646220"/>
                <a:gridCol w="646220"/>
              </a:tblGrid>
              <a:tr h="205651">
                <a:tc gridSpan="2">
                  <a:txBody>
                    <a:bodyPr/>
                    <a:lstStyle/>
                    <a:p>
                      <a:pPr marL="0" marR="0" algn="ctr">
                        <a:spcBef>
                          <a:spcPts val="0"/>
                        </a:spcBef>
                        <a:spcAft>
                          <a:spcPts val="0"/>
                        </a:spcAft>
                      </a:pPr>
                      <a:r>
                        <a:rPr lang="en-US" sz="600" dirty="0">
                          <a:effectLst/>
                        </a:rPr>
                        <a:t>Professional License Program</a:t>
                      </a:r>
                      <a:endParaRPr lang="en-US" sz="700" dirty="0">
                        <a:effectLst/>
                        <a:latin typeface="Arial"/>
                        <a:ea typeface="Times New Roman"/>
                        <a:cs typeface="Times New Roman"/>
                      </a:endParaRPr>
                    </a:p>
                  </a:txBody>
                  <a:tcPr marL="42687" marR="42687" marT="0" marB="0" anchor="ctr"/>
                </a:tc>
                <a:tc hMerge="1">
                  <a:txBody>
                    <a:bodyPr/>
                    <a:lstStyle/>
                    <a:p>
                      <a:endParaRPr lang="en-US"/>
                    </a:p>
                  </a:txBody>
                  <a:tcPr/>
                </a:tc>
                <a:tc>
                  <a:txBody>
                    <a:bodyPr/>
                    <a:lstStyle/>
                    <a:p>
                      <a:pPr marL="0" marR="0" algn="ctr">
                        <a:spcBef>
                          <a:spcPts val="0"/>
                        </a:spcBef>
                        <a:spcAft>
                          <a:spcPts val="0"/>
                        </a:spcAft>
                      </a:pPr>
                      <a:r>
                        <a:rPr lang="en-US" sz="600">
                          <a:effectLst/>
                        </a:rPr>
                        <a:t>2005-06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2006-07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2007-08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2008-09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2009-10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2010-11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dirty="0">
                          <a:effectLst/>
                        </a:rPr>
                        <a:t>2011-12</a:t>
                      </a:r>
                      <a:endParaRPr lang="en-US" sz="700" dirty="0">
                        <a:effectLst/>
                        <a:latin typeface="Arial"/>
                        <a:ea typeface="Times New Roman"/>
                        <a:cs typeface="Times New Roman"/>
                      </a:endParaRPr>
                    </a:p>
                  </a:txBody>
                  <a:tcPr marL="42687" marR="42687" marT="0" marB="0" anchor="ctr"/>
                </a:tc>
              </a:tr>
              <a:tr h="115081">
                <a:tc rowSpan="2">
                  <a:txBody>
                    <a:bodyPr/>
                    <a:lstStyle/>
                    <a:p>
                      <a:pPr marL="0" marR="0" algn="ctr">
                        <a:spcBef>
                          <a:spcPts val="0"/>
                        </a:spcBef>
                        <a:spcAft>
                          <a:spcPts val="0"/>
                        </a:spcAft>
                      </a:pPr>
                      <a:r>
                        <a:rPr lang="en-US" sz="600">
                          <a:effectLst/>
                        </a:rPr>
                        <a:t> </a:t>
                      </a:r>
                      <a:endParaRPr lang="en-US" sz="700">
                        <a:effectLst/>
                      </a:endParaRPr>
                    </a:p>
                    <a:p>
                      <a:pPr marL="0" marR="0" algn="ctr">
                        <a:spcBef>
                          <a:spcPts val="0"/>
                        </a:spcBef>
                        <a:spcAft>
                          <a:spcPts val="0"/>
                        </a:spcAft>
                      </a:pPr>
                      <a:r>
                        <a:rPr lang="en-US" sz="600">
                          <a:effectLst/>
                        </a:rPr>
                        <a:t>Nursing RN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31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26</a:t>
                      </a:r>
                      <a:endParaRPr lang="en-US" sz="700">
                        <a:effectLst/>
                        <a:latin typeface="Arial"/>
                        <a:ea typeface="Times New Roman"/>
                        <a:cs typeface="Times New Roman"/>
                      </a:endParaRPr>
                    </a:p>
                  </a:txBody>
                  <a:tcPr marL="42687" marR="42687" marT="0" marB="0" anchor="ctr"/>
                </a:tc>
              </a:tr>
              <a:tr h="104280">
                <a:tc vMerge="1">
                  <a:txBody>
                    <a:bodyPr/>
                    <a:lstStyle/>
                    <a:p>
                      <a:endParaRPr lang="en-US"/>
                    </a:p>
                  </a:txBody>
                  <a:tcPr/>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25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22</a:t>
                      </a:r>
                      <a:endParaRPr lang="en-US" sz="700">
                        <a:effectLst/>
                        <a:latin typeface="Arial"/>
                        <a:ea typeface="Times New Roman"/>
                        <a:cs typeface="Times New Roman"/>
                      </a:endParaRPr>
                    </a:p>
                  </a:txBody>
                  <a:tcPr marL="42687" marR="42687" marT="0" marB="0" anchor="ctr"/>
                </a:tc>
              </a:tr>
              <a:tr h="137101">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81%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56%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64.5%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85%</a:t>
                      </a:r>
                      <a:endParaRPr lang="en-US" sz="700">
                        <a:effectLst/>
                        <a:latin typeface="Arial"/>
                        <a:ea typeface="Times New Roman"/>
                        <a:cs typeface="Times New Roman"/>
                      </a:endParaRPr>
                    </a:p>
                  </a:txBody>
                  <a:tcPr marL="42687" marR="42687" marT="0" marB="0" anchor="ctr"/>
                </a:tc>
              </a:tr>
              <a:tr h="107604">
                <a:tc rowSpan="2">
                  <a:txBody>
                    <a:bodyPr/>
                    <a:lstStyle/>
                    <a:p>
                      <a:pPr marL="0" marR="0" algn="ctr">
                        <a:spcBef>
                          <a:spcPts val="0"/>
                        </a:spcBef>
                        <a:spcAft>
                          <a:spcPts val="0"/>
                        </a:spcAft>
                      </a:pPr>
                      <a:r>
                        <a:rPr lang="en-US" sz="600">
                          <a:effectLst/>
                        </a:rPr>
                        <a:t> </a:t>
                      </a:r>
                      <a:endParaRPr lang="en-US" sz="700">
                        <a:effectLst/>
                      </a:endParaRPr>
                    </a:p>
                    <a:p>
                      <a:pPr marL="0" marR="0" algn="ctr">
                        <a:spcBef>
                          <a:spcPts val="0"/>
                        </a:spcBef>
                        <a:spcAft>
                          <a:spcPts val="0"/>
                        </a:spcAft>
                      </a:pPr>
                      <a:r>
                        <a:rPr lang="en-US" sz="600">
                          <a:effectLst/>
                        </a:rPr>
                        <a:t>Practical Nursing Certificate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35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32</a:t>
                      </a:r>
                      <a:endParaRPr lang="en-US" sz="700">
                        <a:effectLst/>
                        <a:latin typeface="Arial"/>
                        <a:ea typeface="Times New Roman"/>
                        <a:cs typeface="Times New Roman"/>
                      </a:endParaRPr>
                    </a:p>
                  </a:txBody>
                  <a:tcPr marL="42687" marR="42687" marT="0" marB="0" anchor="ctr"/>
                </a:tc>
              </a:tr>
              <a:tr h="180744">
                <a:tc vMerge="1">
                  <a:txBody>
                    <a:bodyPr/>
                    <a:lstStyle/>
                    <a:p>
                      <a:endParaRPr lang="en-US"/>
                    </a:p>
                  </a:txBody>
                  <a:tcPr/>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31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30</a:t>
                      </a:r>
                      <a:endParaRPr lang="en-US" sz="700">
                        <a:effectLst/>
                        <a:latin typeface="Arial"/>
                        <a:ea typeface="Times New Roman"/>
                        <a:cs typeface="Times New Roman"/>
                      </a:endParaRPr>
                    </a:p>
                  </a:txBody>
                  <a:tcPr marL="42687" marR="42687" marT="0" marB="0" anchor="ctr"/>
                </a:tc>
              </a:tr>
              <a:tr h="137101">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89%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94.12%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93.75%</a:t>
                      </a:r>
                      <a:endParaRPr lang="en-US" sz="700">
                        <a:effectLst/>
                        <a:latin typeface="Arial"/>
                        <a:ea typeface="Times New Roman"/>
                        <a:cs typeface="Times New Roman"/>
                      </a:endParaRPr>
                    </a:p>
                  </a:txBody>
                  <a:tcPr marL="42687" marR="42687" marT="0" marB="0" anchor="ctr"/>
                </a:tc>
              </a:tr>
              <a:tr h="130869">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r>
              <a:tr h="137101">
                <a:tc>
                  <a:txBody>
                    <a:bodyPr/>
                    <a:lstStyle/>
                    <a:p>
                      <a:pPr marL="0" marR="0" algn="ctr">
                        <a:spcBef>
                          <a:spcPts val="0"/>
                        </a:spcBef>
                        <a:spcAft>
                          <a:spcPts val="0"/>
                        </a:spcAft>
                      </a:pPr>
                      <a:r>
                        <a:rPr lang="en-US" sz="600">
                          <a:effectLst/>
                        </a:rPr>
                        <a:t>Home Health Aide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r>
              <a:tr h="189241">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algn="ctr"/>
                      <a:endParaRPr lang="en-US" sz="600">
                        <a:effectLst/>
                        <a:latin typeface="Times New Roman"/>
                      </a:endParaRPr>
                    </a:p>
                  </a:txBody>
                  <a:tcPr marL="42687" marR="42687" marT="0" marB="0" anchor="ctr"/>
                </a:tc>
                <a:tc>
                  <a:txBody>
                    <a:bodyPr/>
                    <a:lstStyle/>
                    <a:p>
                      <a:pPr algn="ctr"/>
                      <a:endParaRPr lang="en-US" sz="600">
                        <a:effectLst/>
                        <a:latin typeface="Times New Roman"/>
                      </a:endParaRPr>
                    </a:p>
                  </a:txBody>
                  <a:tcPr marL="42687" marR="42687" marT="0" marB="0" anchor="ctr"/>
                </a:tc>
                <a:tc>
                  <a:txBody>
                    <a:bodyPr/>
                    <a:lstStyle/>
                    <a:p>
                      <a:pPr algn="ctr"/>
                      <a:endParaRPr lang="en-US" sz="600">
                        <a:effectLst/>
                        <a:latin typeface="Times New Roman"/>
                      </a:endParaRPr>
                    </a:p>
                  </a:txBody>
                  <a:tcPr marL="42687" marR="42687" marT="0" marB="0" anchor="ctr"/>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r>
              <a:tr h="130869">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90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116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201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312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118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58</a:t>
                      </a:r>
                      <a:endParaRPr lang="en-US" sz="700">
                        <a:effectLst/>
                        <a:latin typeface="Arial"/>
                        <a:ea typeface="Times New Roman"/>
                        <a:cs typeface="Times New Roman"/>
                      </a:endParaRPr>
                    </a:p>
                  </a:txBody>
                  <a:tcPr marL="42687" marR="42687" marT="0" marB="0" anchor="ctr"/>
                </a:tc>
              </a:tr>
              <a:tr h="192232">
                <a:tc>
                  <a:txBody>
                    <a:bodyPr/>
                    <a:lstStyle/>
                    <a:p>
                      <a:pPr marL="0" marR="0" algn="ctr">
                        <a:spcBef>
                          <a:spcPts val="0"/>
                        </a:spcBef>
                        <a:spcAft>
                          <a:spcPts val="0"/>
                        </a:spcAft>
                      </a:pPr>
                      <a:r>
                        <a:rPr lang="en-US" sz="600">
                          <a:effectLst/>
                        </a:rPr>
                        <a:t>Certified Nurse Aide (CNA)</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89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182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268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48</a:t>
                      </a:r>
                      <a:endParaRPr lang="en-US" sz="700">
                        <a:effectLst/>
                        <a:latin typeface="Arial"/>
                        <a:ea typeface="Times New Roman"/>
                        <a:cs typeface="Times New Roman"/>
                      </a:endParaRPr>
                    </a:p>
                  </a:txBody>
                  <a:tcPr marL="42687" marR="42687" marT="0" marB="0" anchor="ctr"/>
                </a:tc>
              </a:tr>
              <a:tr h="137101">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99%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83%</a:t>
                      </a:r>
                      <a:endParaRPr lang="en-US" sz="700">
                        <a:effectLst/>
                        <a:latin typeface="Arial"/>
                        <a:ea typeface="Times New Roman"/>
                        <a:cs typeface="Times New Roman"/>
                      </a:endParaRPr>
                    </a:p>
                  </a:txBody>
                  <a:tcPr marL="42687" marR="42687" marT="0" marB="0" anchor="ctr"/>
                </a:tc>
              </a:tr>
              <a:tr h="130869">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73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59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50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a:t>
                      </a:r>
                      <a:endParaRPr lang="en-US" sz="700">
                        <a:effectLst/>
                        <a:latin typeface="Arial"/>
                        <a:ea typeface="Times New Roman"/>
                        <a:cs typeface="Times New Roman"/>
                      </a:endParaRPr>
                    </a:p>
                  </a:txBody>
                  <a:tcPr marL="42687" marR="42687" marT="0" marB="0" anchor="ctr"/>
                </a:tc>
              </a:tr>
              <a:tr h="192232">
                <a:tc>
                  <a:txBody>
                    <a:bodyPr/>
                    <a:lstStyle/>
                    <a:p>
                      <a:pPr marL="0" marR="0" algn="ctr">
                        <a:spcBef>
                          <a:spcPts val="0"/>
                        </a:spcBef>
                        <a:spcAft>
                          <a:spcPts val="0"/>
                        </a:spcAft>
                      </a:pPr>
                      <a:r>
                        <a:rPr lang="en-US" sz="600">
                          <a:effectLst/>
                        </a:rPr>
                        <a:t>Certified Medical Aide (CMA)</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72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7</a:t>
                      </a:r>
                      <a:endParaRPr lang="en-US" sz="700">
                        <a:effectLst/>
                        <a:latin typeface="Arial"/>
                        <a:ea typeface="Times New Roman"/>
                        <a:cs typeface="Times New Roman"/>
                      </a:endParaRPr>
                    </a:p>
                  </a:txBody>
                  <a:tcPr marL="42687" marR="42687" marT="0" marB="0" anchor="ctr"/>
                </a:tc>
              </a:tr>
              <a:tr h="137101">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99%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dirty="0">
                          <a:effectLst/>
                        </a:rPr>
                        <a:t>94%</a:t>
                      </a:r>
                      <a:endParaRPr lang="en-US" sz="700" dirty="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87.5%</a:t>
                      </a:r>
                      <a:endParaRPr lang="en-US" sz="700">
                        <a:effectLst/>
                        <a:latin typeface="Arial"/>
                        <a:ea typeface="Times New Roman"/>
                        <a:cs typeface="Times New Roman"/>
                      </a:endParaRPr>
                    </a:p>
                  </a:txBody>
                  <a:tcPr marL="42687" marR="42687" marT="0" marB="0" anchor="ctr"/>
                </a:tc>
              </a:tr>
              <a:tr h="130869">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a:t>
                      </a:r>
                      <a:endParaRPr lang="en-US" sz="700">
                        <a:effectLst/>
                        <a:latin typeface="Arial"/>
                        <a:ea typeface="Times New Roman"/>
                        <a:cs typeface="Times New Roman"/>
                      </a:endParaRPr>
                    </a:p>
                  </a:txBody>
                  <a:tcPr marL="42687" marR="42687" marT="0" marB="0" anchor="ctr"/>
                </a:tc>
              </a:tr>
              <a:tr h="192232">
                <a:tc>
                  <a:txBody>
                    <a:bodyPr/>
                    <a:lstStyle/>
                    <a:p>
                      <a:pPr marL="0" marR="0" algn="ctr">
                        <a:spcBef>
                          <a:spcPts val="0"/>
                        </a:spcBef>
                        <a:spcAft>
                          <a:spcPts val="0"/>
                        </a:spcAft>
                      </a:pPr>
                      <a:r>
                        <a:rPr lang="en-US" sz="600">
                          <a:effectLst/>
                        </a:rPr>
                        <a:t>Medical Laboratory Technician (MLT)</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a:t>
                      </a:r>
                      <a:endParaRPr lang="en-US" sz="700">
                        <a:effectLst/>
                        <a:latin typeface="Arial"/>
                        <a:ea typeface="Times New Roman"/>
                        <a:cs typeface="Times New Roman"/>
                      </a:endParaRPr>
                    </a:p>
                  </a:txBody>
                  <a:tcPr marL="42687" marR="42687" marT="0" marB="0" anchor="ctr"/>
                </a:tc>
              </a:tr>
              <a:tr h="137101">
                <a:tc>
                  <a:txBody>
                    <a:bodyPr/>
                    <a:lstStyle/>
                    <a:p>
                      <a:pPr algn="ctr"/>
                      <a:endParaRPr lang="en-US" sz="600">
                        <a:effectLst/>
                        <a:latin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86%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50%</a:t>
                      </a:r>
                      <a:endParaRPr lang="en-US" sz="700">
                        <a:effectLst/>
                        <a:latin typeface="Arial"/>
                        <a:ea typeface="Times New Roman"/>
                        <a:cs typeface="Times New Roman"/>
                      </a:endParaRPr>
                    </a:p>
                  </a:txBody>
                  <a:tcPr marL="42687" marR="42687" marT="0" marB="0" anchor="ctr"/>
                </a:tc>
              </a:tr>
              <a:tr h="132530">
                <a:tc rowSpan="2">
                  <a:txBody>
                    <a:bodyPr/>
                    <a:lstStyle/>
                    <a:p>
                      <a:pPr marL="0" marR="0" algn="ctr">
                        <a:spcBef>
                          <a:spcPts val="0"/>
                        </a:spcBef>
                        <a:spcAft>
                          <a:spcPts val="0"/>
                        </a:spcAft>
                      </a:pPr>
                      <a:r>
                        <a:rPr lang="en-US" sz="600">
                          <a:effectLst/>
                        </a:rPr>
                        <a:t> </a:t>
                      </a:r>
                      <a:endParaRPr lang="en-US" sz="700">
                        <a:effectLst/>
                      </a:endParaRPr>
                    </a:p>
                    <a:p>
                      <a:pPr marL="0" marR="0" algn="ctr">
                        <a:spcBef>
                          <a:spcPts val="0"/>
                        </a:spcBef>
                        <a:spcAft>
                          <a:spcPts val="0"/>
                        </a:spcAft>
                      </a:pPr>
                      <a:r>
                        <a:rPr lang="en-US" sz="600">
                          <a:effectLst/>
                        </a:rPr>
                        <a:t>EMT Basic</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74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123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114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53</a:t>
                      </a:r>
                      <a:endParaRPr lang="en-US" sz="700">
                        <a:effectLst/>
                        <a:latin typeface="Arial"/>
                        <a:ea typeface="Times New Roman"/>
                        <a:cs typeface="Times New Roman"/>
                      </a:endParaRPr>
                    </a:p>
                  </a:txBody>
                  <a:tcPr marL="42687" marR="42687" marT="0" marB="0" anchor="ctr"/>
                </a:tc>
              </a:tr>
              <a:tr h="136685">
                <a:tc vMerge="1">
                  <a:txBody>
                    <a:bodyPr/>
                    <a:lstStyle/>
                    <a:p>
                      <a:endParaRPr lang="en-US"/>
                    </a:p>
                  </a:txBody>
                  <a:tcPr/>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48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77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27</a:t>
                      </a:r>
                      <a:endParaRPr lang="en-US" sz="700">
                        <a:effectLst/>
                        <a:latin typeface="Arial"/>
                        <a:ea typeface="Times New Roman"/>
                        <a:cs typeface="Times New Roman"/>
                      </a:endParaRPr>
                    </a:p>
                  </a:txBody>
                  <a:tcPr marL="42687" marR="42687" marT="0" marB="0" anchor="ctr"/>
                </a:tc>
              </a:tr>
              <a:tr h="103865">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65%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56%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71%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51%</a:t>
                      </a:r>
                      <a:endParaRPr lang="en-US" sz="700">
                        <a:effectLst/>
                        <a:latin typeface="Arial"/>
                        <a:ea typeface="Times New Roman"/>
                        <a:cs typeface="Times New Roman"/>
                      </a:endParaRPr>
                    </a:p>
                  </a:txBody>
                  <a:tcPr marL="42687" marR="42687" marT="0" marB="0" anchor="ctr"/>
                </a:tc>
              </a:tr>
              <a:tr h="130869">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26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r>
              <a:tr h="137101">
                <a:tc>
                  <a:txBody>
                    <a:bodyPr/>
                    <a:lstStyle/>
                    <a:p>
                      <a:pPr marL="0" marR="0" algn="ctr">
                        <a:spcBef>
                          <a:spcPts val="0"/>
                        </a:spcBef>
                        <a:spcAft>
                          <a:spcPts val="0"/>
                        </a:spcAft>
                      </a:pPr>
                      <a:r>
                        <a:rPr lang="en-US" sz="600">
                          <a:effectLst/>
                        </a:rPr>
                        <a:t>*AEMT (new 2012)</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26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r>
              <a:tr h="137101">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79%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r>
              <a:tr h="130869">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31</a:t>
                      </a:r>
                      <a:endParaRPr lang="en-US" sz="700">
                        <a:effectLst/>
                        <a:latin typeface="Arial"/>
                        <a:ea typeface="Times New Roman"/>
                        <a:cs typeface="Times New Roman"/>
                      </a:endParaRPr>
                    </a:p>
                  </a:txBody>
                  <a:tcPr marL="42687" marR="42687" marT="0" marB="0" anchor="ctr"/>
                </a:tc>
              </a:tr>
              <a:tr h="136685">
                <a:tc>
                  <a:txBody>
                    <a:bodyPr/>
                    <a:lstStyle/>
                    <a:p>
                      <a:pPr marL="0" marR="0" algn="ctr">
                        <a:spcBef>
                          <a:spcPts val="0"/>
                        </a:spcBef>
                        <a:spcAft>
                          <a:spcPts val="0"/>
                        </a:spcAft>
                      </a:pPr>
                      <a:r>
                        <a:rPr lang="en-US" sz="600">
                          <a:effectLst/>
                        </a:rPr>
                        <a:t>Paramedic</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24</a:t>
                      </a:r>
                      <a:endParaRPr lang="en-US" sz="700">
                        <a:effectLst/>
                        <a:latin typeface="Arial"/>
                        <a:ea typeface="Times New Roman"/>
                        <a:cs typeface="Times New Roman"/>
                      </a:endParaRPr>
                    </a:p>
                  </a:txBody>
                  <a:tcPr marL="42687" marR="42687" marT="0" marB="0" anchor="ctr"/>
                </a:tc>
              </a:tr>
              <a:tr h="137101">
                <a:tc>
                  <a:txBody>
                    <a:bodyPr/>
                    <a:lstStyle/>
                    <a:p>
                      <a:pPr algn="ctr"/>
                      <a:endParaRPr lang="en-US" sz="600">
                        <a:effectLst/>
                        <a:latin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77%</a:t>
                      </a:r>
                      <a:endParaRPr lang="en-US" sz="700">
                        <a:effectLst/>
                        <a:latin typeface="Arial"/>
                        <a:ea typeface="Times New Roman"/>
                        <a:cs typeface="Times New Roman"/>
                      </a:endParaRPr>
                    </a:p>
                  </a:txBody>
                  <a:tcPr marL="42687" marR="42687" marT="0" marB="0" anchor="ctr"/>
                </a:tc>
              </a:tr>
              <a:tr h="137101">
                <a:tc rowSpan="3">
                  <a:txBody>
                    <a:bodyPr/>
                    <a:lstStyle/>
                    <a:p>
                      <a:pPr marL="0" marR="0" algn="ctr">
                        <a:spcBef>
                          <a:spcPts val="0"/>
                        </a:spcBef>
                        <a:spcAft>
                          <a:spcPts val="0"/>
                        </a:spcAft>
                      </a:pPr>
                      <a:r>
                        <a:rPr lang="en-US" sz="600">
                          <a:effectLst/>
                        </a:rPr>
                        <a:t>Dietary Manager</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22</a:t>
                      </a:r>
                      <a:endParaRPr lang="en-US" sz="700">
                        <a:effectLst/>
                        <a:latin typeface="Arial"/>
                        <a:ea typeface="Times New Roman"/>
                        <a:cs typeface="Times New Roman"/>
                      </a:endParaRPr>
                    </a:p>
                  </a:txBody>
                  <a:tcPr marL="42687" marR="42687" marT="0" marB="0" anchor="ctr"/>
                </a:tc>
              </a:tr>
              <a:tr h="137101">
                <a:tc vMerge="1">
                  <a:txBody>
                    <a:bodyPr/>
                    <a:lstStyle/>
                    <a:p>
                      <a:endParaRPr lang="en-US"/>
                    </a:p>
                  </a:txBody>
                  <a:tcPr/>
                </a:tc>
                <a:tc>
                  <a:txBody>
                    <a:bodyPr/>
                    <a:lstStyle/>
                    <a:p>
                      <a:pPr marL="0" marR="0" algn="ctr">
                        <a:spcBef>
                          <a:spcPts val="0"/>
                        </a:spcBef>
                        <a:spcAft>
                          <a:spcPts val="0"/>
                        </a:spcAft>
                      </a:pPr>
                      <a:r>
                        <a:rPr lang="en-US" sz="600">
                          <a:effectLst/>
                        </a:rPr>
                        <a:t>#Passed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16</a:t>
                      </a:r>
                      <a:endParaRPr lang="en-US" sz="700">
                        <a:effectLst/>
                        <a:latin typeface="Arial"/>
                        <a:ea typeface="Times New Roman"/>
                        <a:cs typeface="Times New Roman"/>
                      </a:endParaRPr>
                    </a:p>
                  </a:txBody>
                  <a:tcPr marL="42687" marR="42687" marT="0" marB="0" anchor="ctr"/>
                </a:tc>
              </a:tr>
              <a:tr h="137101">
                <a:tc vMerge="1">
                  <a:txBody>
                    <a:bodyPr/>
                    <a:lstStyle/>
                    <a:p>
                      <a:endParaRPr lang="en-US"/>
                    </a:p>
                  </a:txBody>
                  <a:tcPr/>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73%</a:t>
                      </a:r>
                      <a:endParaRPr lang="en-US" sz="700">
                        <a:effectLst/>
                        <a:latin typeface="Arial"/>
                        <a:ea typeface="Times New Roman"/>
                        <a:cs typeface="Times New Roman"/>
                      </a:endParaRPr>
                    </a:p>
                  </a:txBody>
                  <a:tcPr marL="42687" marR="42687" marT="0" marB="0" anchor="ctr"/>
                </a:tc>
              </a:tr>
              <a:tr h="130869">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340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408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299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487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506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307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230</a:t>
                      </a:r>
                      <a:endParaRPr lang="en-US" sz="700">
                        <a:effectLst/>
                        <a:latin typeface="Arial"/>
                        <a:ea typeface="Times New Roman"/>
                        <a:cs typeface="Times New Roman"/>
                      </a:endParaRPr>
                    </a:p>
                  </a:txBody>
                  <a:tcPr marL="42687" marR="42687" marT="0" marB="0" anchor="ctr"/>
                </a:tc>
              </a:tr>
              <a:tr h="192232">
                <a:tc>
                  <a:txBody>
                    <a:bodyPr/>
                    <a:lstStyle/>
                    <a:p>
                      <a:pPr marL="0" marR="0" algn="ctr">
                        <a:spcBef>
                          <a:spcPts val="0"/>
                        </a:spcBef>
                        <a:spcAft>
                          <a:spcPts val="0"/>
                        </a:spcAft>
                      </a:pPr>
                      <a:r>
                        <a:rPr lang="en-US" sz="600">
                          <a:effectLst/>
                        </a:rPr>
                        <a:t>Licensure Exams, Overall</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301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296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271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413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429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244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171</a:t>
                      </a:r>
                      <a:endParaRPr lang="en-US" sz="700">
                        <a:effectLst/>
                        <a:latin typeface="Arial"/>
                        <a:ea typeface="Times New Roman"/>
                        <a:cs typeface="Times New Roman"/>
                      </a:endParaRPr>
                    </a:p>
                  </a:txBody>
                  <a:tcPr marL="42687" marR="42687" marT="0" marB="0" anchor="ctr"/>
                </a:tc>
              </a:tr>
              <a:tr h="137101">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89%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73%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79.4%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dirty="0">
                          <a:effectLst/>
                        </a:rPr>
                        <a:t>74%</a:t>
                      </a:r>
                      <a:endParaRPr lang="en-US" sz="700" dirty="0">
                        <a:effectLst/>
                        <a:latin typeface="Arial"/>
                        <a:ea typeface="Times New Roman"/>
                        <a:cs typeface="Times New Roman"/>
                      </a:endParaRPr>
                    </a:p>
                  </a:txBody>
                  <a:tcPr marL="42687" marR="42687" marT="0" marB="0" anchor="ctr"/>
                </a:tc>
              </a:tr>
            </a:tbl>
          </a:graphicData>
        </a:graphic>
      </p:graphicFrame>
      <p:sp>
        <p:nvSpPr>
          <p:cNvPr id="3" name="Rectangle 1"/>
          <p:cNvSpPr>
            <a:spLocks noChangeArrowheads="1"/>
          </p:cNvSpPr>
          <p:nvPr/>
        </p:nvSpPr>
        <p:spPr bwMode="auto">
          <a:xfrm>
            <a:off x="152400" y="804818"/>
            <a:ext cx="8305800"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Industry Certification Pass Rates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table reflects </a:t>
            </a:r>
            <a:r>
              <a:rPr kumimoji="0" lang="en-US"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first time</a:t>
            </a:r>
            <a:r>
              <a:rPr kumimoji="0" 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pass rates for Career Technical programs with an industry certification.</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Second Time Pass Rates:  RN-92%, LPN 96.87%, EMT Basic 61% and Paramedic 94%</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Box 3"/>
          <p:cNvSpPr txBox="1"/>
          <p:nvPr/>
        </p:nvSpPr>
        <p:spPr>
          <a:xfrm>
            <a:off x="2743200" y="381000"/>
            <a:ext cx="3505200" cy="369332"/>
          </a:xfrm>
          <a:prstGeom prst="rect">
            <a:avLst/>
          </a:prstGeom>
          <a:noFill/>
        </p:spPr>
        <p:txBody>
          <a:bodyPr wrap="square" rtlCol="0">
            <a:spAutoFit/>
          </a:bodyPr>
          <a:lstStyle/>
          <a:p>
            <a:pPr algn="ctr"/>
            <a:r>
              <a:rPr lang="en-US" dirty="0" smtClean="0"/>
              <a:t>Current Report</a:t>
            </a:r>
            <a:endParaRPr lang="en-US" dirty="0"/>
          </a:p>
        </p:txBody>
      </p:sp>
    </p:spTree>
    <p:extLst>
      <p:ext uri="{BB962C8B-B14F-4D97-AF65-F5344CB8AC3E}">
        <p14:creationId xmlns:p14="http://schemas.microsoft.com/office/powerpoint/2010/main" val="9454515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914400"/>
          </a:xfrm>
        </p:spPr>
        <p:txBody>
          <a:bodyPr>
            <a:normAutofit/>
          </a:bodyPr>
          <a:lstStyle/>
          <a:p>
            <a:r>
              <a:rPr lang="en-US" sz="2400" dirty="0" smtClean="0"/>
              <a:t>Industry Certification Pass Rates</a:t>
            </a:r>
            <a:endParaRPr lang="en-US" sz="2400" dirty="0"/>
          </a:p>
        </p:txBody>
      </p:sp>
      <p:sp>
        <p:nvSpPr>
          <p:cNvPr id="3" name="Subtitle 2"/>
          <p:cNvSpPr>
            <a:spLocks noGrp="1"/>
          </p:cNvSpPr>
          <p:nvPr>
            <p:ph type="subTitle" idx="1"/>
          </p:nvPr>
        </p:nvSpPr>
        <p:spPr>
          <a:xfrm>
            <a:off x="1371600" y="1447800"/>
            <a:ext cx="6400800" cy="4191000"/>
          </a:xfrm>
        </p:spPr>
        <p:txBody>
          <a:bodyPr>
            <a:normAutofit lnSpcReduction="10000"/>
          </a:bodyPr>
          <a:lstStyle/>
          <a:p>
            <a:r>
              <a:rPr lang="en-US" sz="2400" dirty="0" smtClean="0"/>
              <a:t>To meet the requirements of Higher Learning Commission Open Pathways Accreditation Barton must have data comparable to other colleges throughout the nation which are similar to Barton. The ENDs reports are important accreditation documents. Effort is made to assure that ENDs reports contain comparative data. </a:t>
            </a:r>
            <a:endParaRPr lang="en-US" sz="2400" dirty="0"/>
          </a:p>
          <a:p>
            <a:endParaRPr lang="en-US" sz="2400" dirty="0" smtClean="0"/>
          </a:p>
          <a:p>
            <a:r>
              <a:rPr lang="en-US" sz="2400" dirty="0" smtClean="0"/>
              <a:t>Medical First year pass rates are the only comparative data we can obtain</a:t>
            </a:r>
            <a:r>
              <a:rPr lang="en-US" sz="2400" dirty="0" smtClean="0"/>
              <a:t>. The states do not track second and third attempt </a:t>
            </a:r>
            <a:r>
              <a:rPr lang="en-US" sz="2400" dirty="0" err="1" smtClean="0"/>
              <a:t>passrates</a:t>
            </a:r>
            <a:endParaRPr lang="en-US" sz="2400" dirty="0"/>
          </a:p>
        </p:txBody>
      </p:sp>
    </p:spTree>
    <p:extLst>
      <p:ext uri="{BB962C8B-B14F-4D97-AF65-F5344CB8AC3E}">
        <p14:creationId xmlns:p14="http://schemas.microsoft.com/office/powerpoint/2010/main" val="2566968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179970857"/>
              </p:ext>
            </p:extLst>
          </p:nvPr>
        </p:nvGraphicFramePr>
        <p:xfrm>
          <a:off x="914400" y="1066800"/>
          <a:ext cx="7010398" cy="5105399"/>
        </p:xfrm>
        <a:graphic>
          <a:graphicData uri="http://schemas.openxmlformats.org/drawingml/2006/table">
            <a:tbl>
              <a:tblPr firstRow="1" firstCol="1" bandRow="1">
                <a:tableStyleId>{5C22544A-7EE6-4342-B048-85BDC9FD1C3A}</a:tableStyleId>
              </a:tblPr>
              <a:tblGrid>
                <a:gridCol w="1368920"/>
                <a:gridCol w="986607"/>
                <a:gridCol w="739956"/>
                <a:gridCol w="678293"/>
                <a:gridCol w="613204"/>
                <a:gridCol w="613204"/>
                <a:gridCol w="1005107"/>
                <a:gridCol w="1005107"/>
              </a:tblGrid>
              <a:tr h="217488">
                <a:tc gridSpan="2">
                  <a:txBody>
                    <a:bodyPr/>
                    <a:lstStyle/>
                    <a:p>
                      <a:pPr marL="0" marR="0" algn="ctr">
                        <a:spcBef>
                          <a:spcPts val="0"/>
                        </a:spcBef>
                        <a:spcAft>
                          <a:spcPts val="0"/>
                        </a:spcAft>
                      </a:pPr>
                      <a:r>
                        <a:rPr lang="en-US" sz="600" dirty="0">
                          <a:effectLst/>
                        </a:rPr>
                        <a:t>Professional License Program</a:t>
                      </a:r>
                      <a:endParaRPr lang="en-US" sz="700" dirty="0">
                        <a:effectLst/>
                        <a:latin typeface="Arial"/>
                        <a:ea typeface="Times New Roman"/>
                        <a:cs typeface="Times New Roman"/>
                      </a:endParaRPr>
                    </a:p>
                  </a:txBody>
                  <a:tcPr marL="42687" marR="42687" marT="0" marB="0" anchor="ctr"/>
                </a:tc>
                <a:tc hMerge="1">
                  <a:txBody>
                    <a:bodyPr/>
                    <a:lstStyle/>
                    <a:p>
                      <a:endParaRPr lang="en-US"/>
                    </a:p>
                  </a:txBody>
                  <a:tcPr/>
                </a:tc>
                <a:tc>
                  <a:txBody>
                    <a:bodyPr/>
                    <a:lstStyle/>
                    <a:p>
                      <a:pPr marL="0" marR="0" algn="ctr">
                        <a:spcBef>
                          <a:spcPts val="0"/>
                        </a:spcBef>
                        <a:spcAft>
                          <a:spcPts val="0"/>
                        </a:spcAft>
                      </a:pPr>
                      <a:r>
                        <a:rPr lang="en-US" sz="600">
                          <a:effectLst/>
                        </a:rPr>
                        <a:t>2007-08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2008-09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2009-10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2010-11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2011-12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National Average</a:t>
                      </a:r>
                      <a:endParaRPr lang="en-US" sz="700">
                        <a:effectLst/>
                        <a:latin typeface="Arial"/>
                        <a:ea typeface="Times New Roman"/>
                        <a:cs typeface="Times New Roman"/>
                      </a:endParaRPr>
                    </a:p>
                  </a:txBody>
                  <a:tcPr marL="42687" marR="42687" marT="0" marB="0" anchor="ctr"/>
                </a:tc>
              </a:tr>
              <a:tr h="121705">
                <a:tc rowSpan="2">
                  <a:txBody>
                    <a:bodyPr/>
                    <a:lstStyle/>
                    <a:p>
                      <a:pPr marL="0" marR="0" algn="ctr">
                        <a:spcBef>
                          <a:spcPts val="0"/>
                        </a:spcBef>
                        <a:spcAft>
                          <a:spcPts val="0"/>
                        </a:spcAft>
                      </a:pPr>
                      <a:r>
                        <a:rPr lang="en-US" sz="600">
                          <a:effectLst/>
                        </a:rPr>
                        <a:t> </a:t>
                      </a:r>
                      <a:endParaRPr lang="en-US" sz="700">
                        <a:effectLst/>
                      </a:endParaRPr>
                    </a:p>
                    <a:p>
                      <a:pPr marL="0" marR="0" algn="ctr">
                        <a:spcBef>
                          <a:spcPts val="0"/>
                        </a:spcBef>
                        <a:spcAft>
                          <a:spcPts val="0"/>
                        </a:spcAft>
                      </a:pPr>
                      <a:r>
                        <a:rPr lang="en-US" sz="600">
                          <a:effectLst/>
                        </a:rPr>
                        <a:t>Nursing RN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33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10282">
                <a:tc vMerge="1">
                  <a:txBody>
                    <a:bodyPr/>
                    <a:lstStyle/>
                    <a:p>
                      <a:endParaRPr lang="en-US"/>
                    </a:p>
                  </a:txBody>
                  <a:tcPr/>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31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4991">
                <a:tc>
                  <a:txBody>
                    <a:bodyPr/>
                    <a:lstStyle/>
                    <a:p>
                      <a:pPr marL="0" marR="0" algn="ctr">
                        <a:spcBef>
                          <a:spcPts val="0"/>
                        </a:spcBef>
                        <a:spcAft>
                          <a:spcPts val="0"/>
                        </a:spcAft>
                      </a:pPr>
                      <a:r>
                        <a:rPr lang="en-US" sz="600" dirty="0">
                          <a:effectLst/>
                        </a:rPr>
                        <a:t> </a:t>
                      </a:r>
                      <a:endParaRPr lang="en-US" sz="700" dirty="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94%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64.5%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82.98%</a:t>
                      </a:r>
                      <a:endParaRPr lang="en-US" sz="700">
                        <a:effectLst/>
                        <a:latin typeface="Arial"/>
                        <a:ea typeface="Times New Roman"/>
                        <a:cs typeface="Times New Roman"/>
                      </a:endParaRPr>
                    </a:p>
                  </a:txBody>
                  <a:tcPr marL="42687" marR="42687" marT="0" marB="0" anchor="ctr"/>
                </a:tc>
              </a:tr>
              <a:tr h="113797">
                <a:tc rowSpan="2">
                  <a:txBody>
                    <a:bodyPr/>
                    <a:lstStyle/>
                    <a:p>
                      <a:pPr marL="0" marR="0" algn="ctr">
                        <a:spcBef>
                          <a:spcPts val="0"/>
                        </a:spcBef>
                        <a:spcAft>
                          <a:spcPts val="0"/>
                        </a:spcAft>
                      </a:pPr>
                      <a:r>
                        <a:rPr lang="en-US" sz="600">
                          <a:effectLst/>
                        </a:rPr>
                        <a:t> </a:t>
                      </a:r>
                      <a:endParaRPr lang="en-US" sz="700">
                        <a:effectLst/>
                      </a:endParaRPr>
                    </a:p>
                    <a:p>
                      <a:pPr marL="0" marR="0" algn="ctr">
                        <a:spcBef>
                          <a:spcPts val="0"/>
                        </a:spcBef>
                        <a:spcAft>
                          <a:spcPts val="0"/>
                        </a:spcAft>
                      </a:pPr>
                      <a:r>
                        <a:rPr lang="en-US" sz="600">
                          <a:effectLst/>
                        </a:rPr>
                        <a:t>Practical Nursing Certificate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38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91147">
                <a:tc vMerge="1">
                  <a:txBody>
                    <a:bodyPr/>
                    <a:lstStyle/>
                    <a:p>
                      <a:endParaRPr lang="en-US"/>
                    </a:p>
                  </a:txBody>
                  <a:tcPr/>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36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4991">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95%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94.12%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93.75%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38402">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4991">
                <a:tc>
                  <a:txBody>
                    <a:bodyPr/>
                    <a:lstStyle/>
                    <a:p>
                      <a:pPr marL="0" marR="0" algn="ctr">
                        <a:spcBef>
                          <a:spcPts val="0"/>
                        </a:spcBef>
                        <a:spcAft>
                          <a:spcPts val="0"/>
                        </a:spcAft>
                      </a:pPr>
                      <a:r>
                        <a:rPr lang="en-US" sz="600">
                          <a:effectLst/>
                        </a:rPr>
                        <a:t>Home Health Aide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4991">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algn="ctr"/>
                      <a:endParaRPr lang="en-US" sz="600">
                        <a:effectLst/>
                        <a:latin typeface="Times New Roman"/>
                      </a:endParaRPr>
                    </a:p>
                  </a:txBody>
                  <a:tcPr marL="42687" marR="42687" marT="0" marB="0" anchor="ctr"/>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dirty="0">
                          <a:effectLst/>
                        </a:rPr>
                        <a:t> </a:t>
                      </a:r>
                      <a:endParaRPr lang="en-US" sz="700" dirty="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38402">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86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201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312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118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58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203296">
                <a:tc>
                  <a:txBody>
                    <a:bodyPr/>
                    <a:lstStyle/>
                    <a:p>
                      <a:pPr marL="0" marR="0" algn="ctr">
                        <a:spcBef>
                          <a:spcPts val="0"/>
                        </a:spcBef>
                        <a:spcAft>
                          <a:spcPts val="0"/>
                        </a:spcAft>
                      </a:pPr>
                      <a:r>
                        <a:rPr lang="en-US" sz="600">
                          <a:effectLst/>
                        </a:rPr>
                        <a:t>Certified Nurse Aide (CNA)</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dirty="0">
                          <a:effectLst/>
                        </a:rPr>
                        <a:t>86</a:t>
                      </a:r>
                      <a:endParaRPr lang="en-US" sz="700" dirty="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182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268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4991">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38402">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34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50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203296">
                <a:tc>
                  <a:txBody>
                    <a:bodyPr/>
                    <a:lstStyle/>
                    <a:p>
                      <a:pPr marL="0" marR="0" algn="ctr">
                        <a:spcBef>
                          <a:spcPts val="0"/>
                        </a:spcBef>
                        <a:spcAft>
                          <a:spcPts val="0"/>
                        </a:spcAft>
                      </a:pPr>
                      <a:r>
                        <a:rPr lang="en-US" sz="600">
                          <a:effectLst/>
                        </a:rPr>
                        <a:t>Certified Medical Aide (CMA)</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32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4991">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94%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87.5%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38402">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203296">
                <a:tc>
                  <a:txBody>
                    <a:bodyPr/>
                    <a:lstStyle/>
                    <a:p>
                      <a:pPr marL="0" marR="0" algn="ctr">
                        <a:spcBef>
                          <a:spcPts val="0"/>
                        </a:spcBef>
                        <a:spcAft>
                          <a:spcPts val="0"/>
                        </a:spcAft>
                      </a:pPr>
                      <a:r>
                        <a:rPr lang="en-US" sz="600">
                          <a:effectLst/>
                        </a:rPr>
                        <a:t>Medical Laboratory Technician (MLT)</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dirty="0">
                          <a:effectLst/>
                        </a:rPr>
                        <a:t>10</a:t>
                      </a:r>
                      <a:endParaRPr lang="en-US" sz="700" dirty="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4991">
                <a:tc>
                  <a:txBody>
                    <a:bodyPr/>
                    <a:lstStyle/>
                    <a:p>
                      <a:pPr algn="ctr"/>
                      <a:endParaRPr lang="en-US" sz="600">
                        <a:effectLst/>
                        <a:latin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50%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0159">
                <a:tc rowSpan="2">
                  <a:txBody>
                    <a:bodyPr/>
                    <a:lstStyle/>
                    <a:p>
                      <a:pPr marL="0" marR="0" algn="ctr">
                        <a:spcBef>
                          <a:spcPts val="0"/>
                        </a:spcBef>
                        <a:spcAft>
                          <a:spcPts val="0"/>
                        </a:spcAft>
                      </a:pPr>
                      <a:r>
                        <a:rPr lang="en-US" sz="600">
                          <a:effectLst/>
                        </a:rPr>
                        <a:t> </a:t>
                      </a:r>
                      <a:endParaRPr lang="en-US" sz="700">
                        <a:effectLst/>
                      </a:endParaRPr>
                    </a:p>
                    <a:p>
                      <a:pPr marL="0" marR="0" algn="ctr">
                        <a:spcBef>
                          <a:spcPts val="0"/>
                        </a:spcBef>
                        <a:spcAft>
                          <a:spcPts val="0"/>
                        </a:spcAft>
                      </a:pPr>
                      <a:r>
                        <a:rPr lang="en-US" sz="600">
                          <a:effectLst/>
                        </a:rPr>
                        <a:t>EMT Basic</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69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114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53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4553">
                <a:tc vMerge="1">
                  <a:txBody>
                    <a:bodyPr/>
                    <a:lstStyle/>
                    <a:p>
                      <a:endParaRPr lang="en-US"/>
                    </a:p>
                  </a:txBody>
                  <a:tcPr/>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49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77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09843">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71%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68%</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51%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38402">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10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4991">
                <a:tc>
                  <a:txBody>
                    <a:bodyPr/>
                    <a:lstStyle/>
                    <a:p>
                      <a:pPr marL="0" marR="0" algn="ctr">
                        <a:spcBef>
                          <a:spcPts val="0"/>
                        </a:spcBef>
                        <a:spcAft>
                          <a:spcPts val="0"/>
                        </a:spcAft>
                      </a:pPr>
                      <a:r>
                        <a:rPr lang="en-US" sz="600">
                          <a:effectLst/>
                        </a:rPr>
                        <a:t>*AEMT (new 2012)</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10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4991">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38402">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21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4553">
                <a:tc>
                  <a:txBody>
                    <a:bodyPr/>
                    <a:lstStyle/>
                    <a:p>
                      <a:pPr marL="0" marR="0" algn="ctr">
                        <a:spcBef>
                          <a:spcPts val="0"/>
                        </a:spcBef>
                        <a:spcAft>
                          <a:spcPts val="0"/>
                        </a:spcAft>
                      </a:pPr>
                      <a:r>
                        <a:rPr lang="en-US" sz="600">
                          <a:effectLst/>
                        </a:rPr>
                        <a:t>Paramedic</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19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4991">
                <a:tc>
                  <a:txBody>
                    <a:bodyPr/>
                    <a:lstStyle/>
                    <a:p>
                      <a:pPr algn="ctr"/>
                      <a:endParaRPr lang="en-US" sz="600">
                        <a:effectLst/>
                        <a:latin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90%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91%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67%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77%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4991">
                <a:tc rowSpan="3">
                  <a:txBody>
                    <a:bodyPr/>
                    <a:lstStyle/>
                    <a:p>
                      <a:pPr marL="0" marR="0" algn="ctr">
                        <a:spcBef>
                          <a:spcPts val="0"/>
                        </a:spcBef>
                        <a:spcAft>
                          <a:spcPts val="0"/>
                        </a:spcAft>
                      </a:pPr>
                      <a:r>
                        <a:rPr lang="en-US" sz="600">
                          <a:effectLst/>
                        </a:rPr>
                        <a:t>Dietary Manager</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4991">
                <a:tc vMerge="1">
                  <a:txBody>
                    <a:bodyPr/>
                    <a:lstStyle/>
                    <a:p>
                      <a:endParaRPr lang="en-US"/>
                    </a:p>
                  </a:txBody>
                  <a:tcPr/>
                </a:tc>
                <a:tc>
                  <a:txBody>
                    <a:bodyPr/>
                    <a:lstStyle/>
                    <a:p>
                      <a:pPr marL="0" marR="0" algn="ctr">
                        <a:spcBef>
                          <a:spcPts val="0"/>
                        </a:spcBef>
                        <a:spcAft>
                          <a:spcPts val="0"/>
                        </a:spcAft>
                      </a:pPr>
                      <a:r>
                        <a:rPr lang="en-US" sz="600">
                          <a:effectLst/>
                        </a:rPr>
                        <a:t>#Passed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12</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4991">
                <a:tc vMerge="1">
                  <a:txBody>
                    <a:bodyPr/>
                    <a:lstStyle/>
                    <a:p>
                      <a:endParaRPr lang="en-US"/>
                    </a:p>
                  </a:txBody>
                  <a:tcPr/>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100%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73%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38402">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Attempted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299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487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506</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307</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230</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203296">
                <a:tc>
                  <a:txBody>
                    <a:bodyPr/>
                    <a:lstStyle/>
                    <a:p>
                      <a:pPr marL="0" marR="0" algn="ctr">
                        <a:spcBef>
                          <a:spcPts val="0"/>
                        </a:spcBef>
                        <a:spcAft>
                          <a:spcPts val="0"/>
                        </a:spcAft>
                      </a:pPr>
                      <a:r>
                        <a:rPr lang="en-US" sz="600">
                          <a:effectLst/>
                        </a:rPr>
                        <a:t>Licensure Exams, Overall</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 Passed</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271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413</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429</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244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171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tc>
              </a:tr>
              <a:tr h="144991">
                <a:tc>
                  <a:txBody>
                    <a:bodyPr/>
                    <a:lstStyle/>
                    <a:p>
                      <a:pPr marL="0" marR="0" algn="ctr">
                        <a:spcBef>
                          <a:spcPts val="0"/>
                        </a:spcBef>
                        <a:spcAft>
                          <a:spcPts val="0"/>
                        </a:spcAft>
                      </a:pPr>
                      <a:r>
                        <a:rPr lang="en-US" sz="600">
                          <a:effectLst/>
                        </a:rPr>
                        <a:t> </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Pass Rate</a:t>
                      </a:r>
                      <a:endParaRPr lang="en-US" sz="700">
                        <a:effectLst/>
                        <a:latin typeface="Arial"/>
                        <a:ea typeface="Times New Roman"/>
                        <a:cs typeface="Times New Roman"/>
                      </a:endParaRPr>
                    </a:p>
                  </a:txBody>
                  <a:tcPr marL="42687" marR="42687" marT="0" marB="0" anchor="b"/>
                </a:tc>
                <a:tc>
                  <a:txBody>
                    <a:bodyPr/>
                    <a:lstStyle/>
                    <a:p>
                      <a:pPr marL="0" marR="0" algn="ctr">
                        <a:spcBef>
                          <a:spcPts val="0"/>
                        </a:spcBef>
                        <a:spcAft>
                          <a:spcPts val="0"/>
                        </a:spcAft>
                      </a:pPr>
                      <a:r>
                        <a:rPr lang="en-US" sz="600">
                          <a:effectLst/>
                        </a:rPr>
                        <a:t>91%</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85%</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79.4%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a:effectLst/>
                        </a:rPr>
                        <a:t>74%</a:t>
                      </a:r>
                      <a:endParaRPr lang="en-US" sz="700">
                        <a:effectLst/>
                        <a:latin typeface="Arial"/>
                        <a:ea typeface="Times New Roman"/>
                        <a:cs typeface="Times New Roman"/>
                      </a:endParaRPr>
                    </a:p>
                  </a:txBody>
                  <a:tcPr marL="42687" marR="42687" marT="0" marB="0" anchor="ctr"/>
                </a:tc>
                <a:tc>
                  <a:txBody>
                    <a:bodyPr/>
                    <a:lstStyle/>
                    <a:p>
                      <a:pPr marL="0" marR="0" algn="ctr">
                        <a:spcBef>
                          <a:spcPts val="0"/>
                        </a:spcBef>
                        <a:spcAft>
                          <a:spcPts val="0"/>
                        </a:spcAft>
                      </a:pPr>
                      <a:r>
                        <a:rPr lang="en-US" sz="600" dirty="0">
                          <a:effectLst/>
                        </a:rPr>
                        <a:t> </a:t>
                      </a:r>
                      <a:endParaRPr lang="en-US" sz="700" dirty="0">
                        <a:effectLst/>
                        <a:latin typeface="Arial"/>
                        <a:ea typeface="Times New Roman"/>
                        <a:cs typeface="Times New Roman"/>
                      </a:endParaRPr>
                    </a:p>
                  </a:txBody>
                  <a:tcPr marL="42687" marR="42687" marT="0" marB="0"/>
                </a:tc>
              </a:tr>
            </a:tbl>
          </a:graphicData>
        </a:graphic>
      </p:graphicFrame>
      <p:sp>
        <p:nvSpPr>
          <p:cNvPr id="5" name="Rectangle 2"/>
          <p:cNvSpPr>
            <a:spLocks noChangeArrowheads="1"/>
          </p:cNvSpPr>
          <p:nvPr/>
        </p:nvSpPr>
        <p:spPr bwMode="auto">
          <a:xfrm>
            <a:off x="1397626" y="609600"/>
            <a:ext cx="6340197"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Medical Certification Pass Rates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table reflects </a:t>
            </a:r>
            <a:r>
              <a:rPr kumimoji="0" lang="en-US"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first time</a:t>
            </a:r>
            <a:r>
              <a:rPr kumimoji="0" 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pass rates for Career Technical programs with an industry certification.</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2667000" y="125831"/>
            <a:ext cx="4419600" cy="369332"/>
          </a:xfrm>
          <a:prstGeom prst="rect">
            <a:avLst/>
          </a:prstGeom>
          <a:noFill/>
        </p:spPr>
        <p:txBody>
          <a:bodyPr wrap="square" rtlCol="0">
            <a:spAutoFit/>
          </a:bodyPr>
          <a:lstStyle/>
          <a:p>
            <a:pPr algn="ctr"/>
            <a:r>
              <a:rPr lang="en-US" dirty="0" smtClean="0"/>
              <a:t>Proposed Changes</a:t>
            </a:r>
            <a:endParaRPr lang="en-US" dirty="0"/>
          </a:p>
        </p:txBody>
      </p:sp>
    </p:spTree>
    <p:extLst>
      <p:ext uri="{BB962C8B-B14F-4D97-AF65-F5344CB8AC3E}">
        <p14:creationId xmlns:p14="http://schemas.microsoft.com/office/powerpoint/2010/main" val="12080307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0200" y="1447800"/>
            <a:ext cx="5638800" cy="369332"/>
          </a:xfrm>
          <a:prstGeom prst="rect">
            <a:avLst/>
          </a:prstGeom>
          <a:noFill/>
        </p:spPr>
        <p:txBody>
          <a:bodyPr wrap="square" rtlCol="0">
            <a:spAutoFit/>
          </a:bodyPr>
          <a:lstStyle/>
          <a:p>
            <a:pPr algn="ctr"/>
            <a:r>
              <a:rPr lang="en-US" dirty="0" smtClean="0"/>
              <a:t>Questions - Comments</a:t>
            </a:r>
            <a:endParaRPr lang="en-US" dirty="0"/>
          </a:p>
        </p:txBody>
      </p:sp>
    </p:spTree>
    <p:extLst>
      <p:ext uri="{BB962C8B-B14F-4D97-AF65-F5344CB8AC3E}">
        <p14:creationId xmlns:p14="http://schemas.microsoft.com/office/powerpoint/2010/main" val="2524827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TotalTime>
  <Words>840</Words>
  <Application>Microsoft Office PowerPoint</Application>
  <PresentationFormat>On-screen Show (4:3)</PresentationFormat>
  <Paragraphs>578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Industry Certification Pass Rates</vt:lpstr>
      <vt:lpstr>PowerPoint Presentation</vt:lpstr>
      <vt:lpstr>Industry Certification Pass Rates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Kaiser, Michelle</dc:creator>
  <cp:lastModifiedBy>Perkins, Charles</cp:lastModifiedBy>
  <cp:revision>5</cp:revision>
  <dcterms:created xsi:type="dcterms:W3CDTF">2014-01-06T19:00:55Z</dcterms:created>
  <dcterms:modified xsi:type="dcterms:W3CDTF">2014-01-07T00:23:12Z</dcterms:modified>
</cp:coreProperties>
</file>