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7" r:id="rId5"/>
    <p:sldId id="259" r:id="rId6"/>
    <p:sldId id="261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10DD5-77FA-47A8-8893-736161898C6B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ADA2-FA79-433A-861A-1ECC1728C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1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10DD5-77FA-47A8-8893-736161898C6B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ADA2-FA79-433A-861A-1ECC1728C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6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10DD5-77FA-47A8-8893-736161898C6B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ADA2-FA79-433A-861A-1ECC1728C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575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10DD5-77FA-47A8-8893-736161898C6B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ADA2-FA79-433A-861A-1ECC1728C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21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10DD5-77FA-47A8-8893-736161898C6B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ADA2-FA79-433A-861A-1ECC1728C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892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10DD5-77FA-47A8-8893-736161898C6B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ADA2-FA79-433A-861A-1ECC1728C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7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10DD5-77FA-47A8-8893-736161898C6B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ADA2-FA79-433A-861A-1ECC1728C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9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10DD5-77FA-47A8-8893-736161898C6B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ADA2-FA79-433A-861A-1ECC1728C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87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10DD5-77FA-47A8-8893-736161898C6B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ADA2-FA79-433A-861A-1ECC1728C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28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10DD5-77FA-47A8-8893-736161898C6B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ADA2-FA79-433A-861A-1ECC1728C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458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10DD5-77FA-47A8-8893-736161898C6B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ADA2-FA79-433A-861A-1ECC1728C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1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10DD5-77FA-47A8-8893-736161898C6B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7ADA2-FA79-433A-861A-1ECC1728C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5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Industry Certification Pass Rates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END 2 Reporting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6505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Industry Certification Pass Rates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Barton must have data comparable to other similar national colleges to meet the requirements of Higher Learning Commission Open Pathways Accreditation.</a:t>
            </a:r>
          </a:p>
          <a:p>
            <a:r>
              <a:rPr lang="en-US" dirty="0"/>
              <a:t>The ENDs reports are important accreditation documents. Effort is made to assure that ENDs reports contain comparative data.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62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Resources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1400" b="1" dirty="0" smtClean="0"/>
              <a:t>Dietary Manager</a:t>
            </a:r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r>
              <a:rPr lang="en-US" sz="1400" b="1" dirty="0" smtClean="0"/>
              <a:t>Adult Healthcare</a:t>
            </a:r>
          </a:p>
          <a:p>
            <a:pPr lvl="0"/>
            <a:r>
              <a:rPr lang="en-US" sz="1400" dirty="0" smtClean="0"/>
              <a:t>Barton is notified of Certified Nurse Aide (CNA ) and Certified Medication Aide (CMA) pass/fail information immediately following the state exam.</a:t>
            </a:r>
          </a:p>
          <a:p>
            <a:pPr lvl="0"/>
            <a:r>
              <a:rPr lang="en-US" sz="1400" dirty="0" smtClean="0"/>
              <a:t>The Office of Adult Healthcare maintains and tabulates the information for reporting purposes.</a:t>
            </a:r>
          </a:p>
          <a:p>
            <a:pPr lvl="0"/>
            <a:r>
              <a:rPr lang="en-US" sz="1400" dirty="0" smtClean="0"/>
              <a:t>There is isn’t any  national comparison data because CNA and CMA are state certifications.</a:t>
            </a:r>
            <a:endParaRPr lang="en-US" sz="1400" b="1" dirty="0"/>
          </a:p>
          <a:p>
            <a:pPr marL="0" indent="0">
              <a:buNone/>
            </a:pPr>
            <a:endParaRPr lang="en-US" sz="1400" b="1" dirty="0" smtClean="0"/>
          </a:p>
          <a:p>
            <a:pPr marL="0" indent="0">
              <a:buNone/>
            </a:pPr>
            <a:r>
              <a:rPr lang="en-US" sz="1400" b="1" dirty="0" smtClean="0"/>
              <a:t>Emergency Medical Services</a:t>
            </a:r>
          </a:p>
          <a:p>
            <a:pPr lvl="0"/>
            <a:r>
              <a:rPr lang="en-US" sz="1400" dirty="0" smtClean="0"/>
              <a:t>First time and repeat (3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 and 6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time) pass rates are available via the National </a:t>
            </a:r>
            <a:r>
              <a:rPr lang="en-US" sz="1400" dirty="0"/>
              <a:t>Registry of EMT – </a:t>
            </a:r>
            <a:r>
              <a:rPr lang="en-US" sz="1400" dirty="0" smtClean="0"/>
              <a:t>with approved log-in.</a:t>
            </a:r>
            <a:endParaRPr lang="en-US" sz="1400" dirty="0"/>
          </a:p>
          <a:p>
            <a:pPr lvl="0"/>
            <a:r>
              <a:rPr lang="en-US" sz="1400" dirty="0" smtClean="0"/>
              <a:t>National comparison data (first, third and sixth pass  rates) are also available via the National Registry of EMT.</a:t>
            </a:r>
          </a:p>
          <a:p>
            <a:pPr marL="0" indent="0">
              <a:buNone/>
            </a:pPr>
            <a:endParaRPr lang="en-US" sz="1400" b="1" dirty="0"/>
          </a:p>
          <a:p>
            <a:pPr marL="0" lvl="0" indent="0">
              <a:buNone/>
            </a:pPr>
            <a:r>
              <a:rPr lang="en-US" sz="1400" b="1" dirty="0"/>
              <a:t>Medical Lab Technician</a:t>
            </a:r>
          </a:p>
          <a:p>
            <a:pPr lvl="0"/>
            <a:r>
              <a:rPr lang="en-US" sz="1400" dirty="0"/>
              <a:t>First time and repeat pass rates available via the American Society for Clinical Pathology (ASCP) website, which is only available with an annual yearly subscription.</a:t>
            </a:r>
          </a:p>
          <a:p>
            <a:pPr lvl="0"/>
            <a:r>
              <a:rPr lang="en-US" sz="1400" dirty="0"/>
              <a:t>National comparison data is also available via this site for first and repeat pass rates.</a:t>
            </a:r>
          </a:p>
          <a:p>
            <a:pPr marL="0" indent="0">
              <a:buNone/>
            </a:pPr>
            <a:endParaRPr lang="en-US" sz="1400" b="1" dirty="0" smtClean="0"/>
          </a:p>
          <a:p>
            <a:pPr marL="0" indent="0">
              <a:buNone/>
            </a:pPr>
            <a:r>
              <a:rPr lang="en-US" sz="1400" b="1" dirty="0" smtClean="0"/>
              <a:t>Nursing</a:t>
            </a:r>
            <a:endParaRPr lang="en-US" sz="1400" dirty="0"/>
          </a:p>
          <a:p>
            <a:pPr lvl="0"/>
            <a:r>
              <a:rPr lang="en-US" sz="1400" dirty="0" smtClean="0"/>
              <a:t>First time </a:t>
            </a:r>
            <a:r>
              <a:rPr lang="en-US" sz="1400" dirty="0"/>
              <a:t>p</a:t>
            </a:r>
            <a:r>
              <a:rPr lang="en-US" sz="1400" dirty="0" smtClean="0"/>
              <a:t>ass rates </a:t>
            </a:r>
            <a:r>
              <a:rPr lang="en-US" sz="1400" dirty="0"/>
              <a:t>a</a:t>
            </a:r>
            <a:r>
              <a:rPr lang="en-US" sz="1400" dirty="0" smtClean="0"/>
              <a:t>vailable </a:t>
            </a:r>
            <a:r>
              <a:rPr lang="en-US" sz="1400" dirty="0"/>
              <a:t>via </a:t>
            </a:r>
            <a:r>
              <a:rPr lang="en-US" sz="1400" dirty="0" smtClean="0"/>
              <a:t>Kansas State </a:t>
            </a:r>
            <a:r>
              <a:rPr lang="en-US" sz="1400" dirty="0"/>
              <a:t>Board of </a:t>
            </a:r>
            <a:r>
              <a:rPr lang="en-US" sz="1400" dirty="0" smtClean="0"/>
              <a:t>Nursing (KSBN). Additional </a:t>
            </a:r>
            <a:r>
              <a:rPr lang="en-US" sz="1400" dirty="0"/>
              <a:t>attempts pass rates are available, but are not published by KSBN.  They are sent to the school in a quarterly </a:t>
            </a:r>
            <a:r>
              <a:rPr lang="en-US" sz="1400" dirty="0" smtClean="0"/>
              <a:t>report.</a:t>
            </a:r>
            <a:endParaRPr lang="en-US" sz="1400" dirty="0"/>
          </a:p>
          <a:p>
            <a:pPr lvl="0"/>
            <a:r>
              <a:rPr lang="en-US" sz="1400" dirty="0" smtClean="0"/>
              <a:t>The National Council of State Boards of Nursing  (NCSBN) website</a:t>
            </a:r>
            <a:r>
              <a:rPr lang="en-US" sz="1400" dirty="0"/>
              <a:t>, it lists </a:t>
            </a:r>
            <a:r>
              <a:rPr lang="en-US" sz="1400" dirty="0" smtClean="0"/>
              <a:t>national </a:t>
            </a:r>
            <a:r>
              <a:rPr lang="en-US" sz="1400" dirty="0"/>
              <a:t>pass rates by degree (BSN, ADN, Foreign trained, </a:t>
            </a:r>
            <a:r>
              <a:rPr lang="en-US" sz="1400" dirty="0" smtClean="0"/>
              <a:t>etc.) </a:t>
            </a:r>
            <a:r>
              <a:rPr lang="en-US" sz="1400" dirty="0"/>
              <a:t>and gives </a:t>
            </a:r>
            <a:r>
              <a:rPr lang="en-US" sz="1400" dirty="0" smtClean="0"/>
              <a:t>data </a:t>
            </a:r>
            <a:r>
              <a:rPr lang="en-US" sz="1400" dirty="0"/>
              <a:t>for first time and repeat takers, but does not distinguish how many attempts on the repeat </a:t>
            </a:r>
            <a:r>
              <a:rPr lang="en-US" sz="1400" dirty="0" smtClean="0"/>
              <a:t>takers.</a:t>
            </a:r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endParaRPr lang="en-US" sz="1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99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496938"/>
              </p:ext>
            </p:extLst>
          </p:nvPr>
        </p:nvGraphicFramePr>
        <p:xfrm>
          <a:off x="838200" y="1521112"/>
          <a:ext cx="7315199" cy="48796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4604"/>
                <a:gridCol w="1033950"/>
                <a:gridCol w="646220"/>
                <a:gridCol w="775462"/>
                <a:gridCol w="775462"/>
                <a:gridCol w="710841"/>
                <a:gridCol w="646220"/>
                <a:gridCol w="646220"/>
                <a:gridCol w="646220"/>
              </a:tblGrid>
              <a:tr h="205651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Professional License Program</a:t>
                      </a:r>
                      <a:endParaRPr lang="en-US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2005-06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2006-07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2007-08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2008-09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2009-10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2010-11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2011-12</a:t>
                      </a:r>
                      <a:endParaRPr lang="en-US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1508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Nursing RN 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Attempted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31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25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33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25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31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042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Passed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25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14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31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17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23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22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371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Pass Rate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81%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56%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94%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68%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88%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64.5%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85%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07604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Practical Nursing Certificate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Attempted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35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36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38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34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34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34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32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807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Passed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31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33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36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33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32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371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Pass Rate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89%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92%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95%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97%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88%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94.12%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93.75%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308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Attempted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371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Home Health Aide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Passed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892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Pass Rate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  <a:latin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  <a:latin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  <a:latin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100%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308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Attempted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116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86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201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312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118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58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92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Certified Nurse Aide (CNA)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Passed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89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86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182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268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103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48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371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Pass Rate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99%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86%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100%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91%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86%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87%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83%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308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Attempted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73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59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34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36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21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92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Certified Medical Aide (CMA)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Passed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72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39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32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47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36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7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371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Pass Rate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99%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66%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94%</a:t>
                      </a:r>
                      <a:endParaRPr lang="en-US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94%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100%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95%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87.5%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308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Attempted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7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12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92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Medical Laboratory Technician (MLT)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Passed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37101"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  <a:latin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Pass Rate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86%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100%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100%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83%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66%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82%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50%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3253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EMT Basic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Attempted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74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123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69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114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47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65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53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366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Passed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48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69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49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77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32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38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27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038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Pass Rate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65%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56%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71%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68%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68%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60%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51%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308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Attempted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28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25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371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*AEMT (new 2012)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Passed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22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23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371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Pass Rate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100%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79%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100%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100%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92%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308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Attempted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13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21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45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17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15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31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366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Paramedic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Passed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19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41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24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37101"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  <a:latin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Pass Rate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100%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85%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90%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91%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65%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67%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77%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37101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Dietary Manager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Attempted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12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22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37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#Passed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12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16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37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Pass Rate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100%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73%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308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Attempted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340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408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299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487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506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307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230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92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Licensure Exams, Overall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Passed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301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296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271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413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429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244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171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  <a:tr h="1371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Pass Rate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89%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73%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91%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85%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85%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79.4%</a:t>
                      </a:r>
                      <a:endParaRPr lang="en-US" sz="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74%</a:t>
                      </a:r>
                      <a:endParaRPr lang="en-US" sz="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2687" marR="42687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2400" y="804818"/>
            <a:ext cx="830580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Industry Certification Pass Rates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table reflects 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first time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pass rates for Career Technical programs with an industry certification.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Second Time Pass Rates:  RN-92%, LPN 96.87%, EMT Basic 61% and Paramedic 94%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3810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Current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45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182567" y="601906"/>
            <a:ext cx="277031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Healthcare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Certification Pass Rates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(First Time)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0" y="125831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Proposed Changes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054160"/>
              </p:ext>
            </p:extLst>
          </p:nvPr>
        </p:nvGraphicFramePr>
        <p:xfrm>
          <a:off x="1828800" y="1219200"/>
          <a:ext cx="5638800" cy="48005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6159"/>
                <a:gridCol w="790025"/>
                <a:gridCol w="543142"/>
                <a:gridCol w="543142"/>
                <a:gridCol w="592518"/>
                <a:gridCol w="592518"/>
                <a:gridCol w="740648"/>
                <a:gridCol w="740648"/>
              </a:tblGrid>
              <a:tr h="226833"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Professional License Program</a:t>
                      </a:r>
                      <a:endParaRPr lang="en-US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2009-10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National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2010-11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National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2011-12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National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</a:tr>
              <a:tr h="126935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Nursing RN 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Attempted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31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150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Passed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23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22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512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Pass Rate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88%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86.46%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64.5%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86.99%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85%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89.32%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</a:tr>
              <a:tr h="118686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Practical Nursing Certificate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Attempted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34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34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32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782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Passed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30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32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30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512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Pass Rate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88%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94.12%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93.75%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4434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Attempted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9796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Certified Nurse Aide (CNA)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Passed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268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103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48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512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Pass Rate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86%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87%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83%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4434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# Attempted</a:t>
                      </a:r>
                      <a:endParaRPr lang="en-US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36</a:t>
                      </a:r>
                      <a:endParaRPr lang="en-US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21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9796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Certified Medical Aide (CMA)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Passed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36</a:t>
                      </a:r>
                      <a:endParaRPr lang="en-US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7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512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Pass Rate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100%</a:t>
                      </a:r>
                      <a:endParaRPr lang="en-US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95%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87.5%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4434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Attempted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9796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Medical Laboratory Technician (MLT)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Passed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51221">
                <a:tc>
                  <a:txBody>
                    <a:bodyPr/>
                    <a:lstStyle/>
                    <a:p>
                      <a:pPr algn="l"/>
                      <a:endParaRPr lang="en-US" sz="700">
                        <a:effectLst/>
                        <a:latin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Pass Rate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66%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82%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50%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46181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EMT Basic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Attempted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47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65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53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507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Passed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32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38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27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1456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Pass Rate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68%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60%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51%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4434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Attempted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25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512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*AEMT (new 2012)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Passed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23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512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Pass Rate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92%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4434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Attempted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17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15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31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5076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Paramedic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Passed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24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51221">
                <a:tc>
                  <a:txBody>
                    <a:bodyPr/>
                    <a:lstStyle/>
                    <a:p>
                      <a:pPr algn="l"/>
                      <a:endParaRPr lang="en-US" sz="700">
                        <a:effectLst/>
                        <a:latin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Pass Rate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65%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67%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77%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51221">
                <a:tc row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Dietary Manager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Attempted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12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22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512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#Passed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12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16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512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Pass Rate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100%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73%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4434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Attempted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506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307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230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9796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Licensure Exams, Overall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 Passed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429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244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171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  <a:tr h="1512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Pass Rate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85%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79.4%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74%</a:t>
                      </a:r>
                      <a:endParaRPr lang="en-US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659" marR="4665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803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Changes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Five Year Report</a:t>
            </a:r>
          </a:p>
          <a:p>
            <a:r>
              <a:rPr lang="en-US" dirty="0" smtClean="0"/>
              <a:t>Eliminate Home Health Aide</a:t>
            </a:r>
          </a:p>
          <a:p>
            <a:r>
              <a:rPr lang="en-US" dirty="0" smtClean="0"/>
              <a:t>Change EMT Basic to EMT</a:t>
            </a:r>
          </a:p>
          <a:p>
            <a:r>
              <a:rPr lang="en-US" dirty="0" smtClean="0"/>
              <a:t>Change Header to Read Healthcare Certification Pass Rates</a:t>
            </a:r>
          </a:p>
          <a:p>
            <a:r>
              <a:rPr lang="en-US" dirty="0" smtClean="0"/>
              <a:t> Eliminate Reporting Repeat Pass Rates – Not Suitable for HLC Accreditation</a:t>
            </a:r>
          </a:p>
          <a:p>
            <a:r>
              <a:rPr lang="en-US" dirty="0" smtClean="0"/>
              <a:t>Add National Comparison Data (As Available)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67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1143000"/>
          </a:xfrm>
        </p:spPr>
        <p:txBody>
          <a:bodyPr/>
          <a:lstStyle/>
          <a:p>
            <a:r>
              <a:rPr lang="en-US" dirty="0" smtClean="0"/>
              <a:t>Questions - Comments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88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935</Words>
  <Application>Microsoft Office PowerPoint</Application>
  <PresentationFormat>On-screen Show (4:3)</PresentationFormat>
  <Paragraphs>583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Industry Certification Pass Rates</vt:lpstr>
      <vt:lpstr>Industry Certification Pass Rates</vt:lpstr>
      <vt:lpstr>Report Resources</vt:lpstr>
      <vt:lpstr>PowerPoint Presentation</vt:lpstr>
      <vt:lpstr>PowerPoint Presentation</vt:lpstr>
      <vt:lpstr>Proposed Changes</vt:lpstr>
      <vt:lpstr>Questions - 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Kaiser, Michelle</dc:creator>
  <cp:lastModifiedBy>Perkins, Charles</cp:lastModifiedBy>
  <cp:revision>30</cp:revision>
  <dcterms:created xsi:type="dcterms:W3CDTF">2014-01-06T19:00:55Z</dcterms:created>
  <dcterms:modified xsi:type="dcterms:W3CDTF">2014-01-07T15:26:44Z</dcterms:modified>
</cp:coreProperties>
</file>