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0" r:id="rId3"/>
    <p:sldId id="272" r:id="rId4"/>
    <p:sldId id="257" r:id="rId5"/>
    <p:sldId id="259" r:id="rId6"/>
    <p:sldId id="258" r:id="rId7"/>
    <p:sldId id="276" r:id="rId8"/>
    <p:sldId id="273" r:id="rId9"/>
    <p:sldId id="274" r:id="rId10"/>
    <p:sldId id="275" r:id="rId11"/>
    <p:sldId id="261" r:id="rId12"/>
    <p:sldId id="262" r:id="rId13"/>
    <p:sldId id="271" r:id="rId14"/>
    <p:sldId id="263" r:id="rId15"/>
    <p:sldId id="267" r:id="rId16"/>
    <p:sldId id="264" r:id="rId17"/>
    <p:sldId id="268" r:id="rId18"/>
    <p:sldId id="266" r:id="rId19"/>
    <p:sldId id="269" r:id="rId20"/>
    <p:sldId id="270" r:id="rId2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45" d="100"/>
          <a:sy n="45" d="100"/>
        </p:scale>
        <p:origin x="-92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0A11218F-6202-40D7-B07B-A33CB7F4962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EB3CBCAC-53B2-4F23-8460-69D602F9A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6CC6676-050E-4A5B-8135-76559C338D7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C8DD6F6-3E3B-44C6-B6C0-FAF5BA9040A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A527F1E-F43A-488F-9872-075E55482E0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63B26A2-2A4E-4803-A47C-6477CC02260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C4F3690E-A533-494C-9ADF-DAD01BC512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C1B1707D-6009-4F27-8B60-970235948D8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783A2598-BA74-4363-9AFE-9DAE158AC63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0BBB539-EADE-4392-B13A-FBB3BEF2B85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6C67181-CB1C-4A69-AAC5-0EA1C8E68A3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endParaRPr 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a:defRPr/>
            </a:pPr>
            <a:fld id="{4B99872C-D026-4230-BD6C-985169B4C0C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mtClean="0"/>
              <a:t>TEST ANXIETY</a:t>
            </a:r>
          </a:p>
        </p:txBody>
      </p:sp>
      <p:sp>
        <p:nvSpPr>
          <p:cNvPr id="3075" name="Rectangle 3"/>
          <p:cNvSpPr>
            <a:spLocks noGrp="1" noChangeArrowheads="1"/>
          </p:cNvSpPr>
          <p:nvPr>
            <p:ph type="subTitle" idx="1"/>
          </p:nvPr>
        </p:nvSpPr>
        <p:spPr/>
        <p:txBody>
          <a:bodyPr/>
          <a:lstStyle/>
          <a:p>
            <a:pPr eaLnBrk="1" hangingPunct="1"/>
            <a:r>
              <a:rPr lang="en-US" smtClean="0"/>
              <a:t>TEST PREPARATION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Breathe and Appreciate</a:t>
            </a:r>
          </a:p>
        </p:txBody>
      </p:sp>
      <p:sp>
        <p:nvSpPr>
          <p:cNvPr id="12291" name="Content Placeholder 2"/>
          <p:cNvSpPr>
            <a:spLocks noGrp="1"/>
          </p:cNvSpPr>
          <p:nvPr>
            <p:ph idx="1"/>
          </p:nvPr>
        </p:nvSpPr>
        <p:spPr/>
        <p:txBody>
          <a:bodyPr/>
          <a:lstStyle/>
          <a:p>
            <a:pPr>
              <a:buFont typeface="Wingdings" pitchFamily="2" charset="2"/>
              <a:buNone/>
            </a:pPr>
            <a:endParaRPr lang="en-US" sz="2400" dirty="0" smtClean="0"/>
          </a:p>
          <a:p>
            <a:pPr>
              <a:buFont typeface="Wingdings" pitchFamily="2" charset="2"/>
              <a:buNone/>
            </a:pPr>
            <a:r>
              <a:rPr lang="en-US" sz="2400" dirty="0" smtClean="0"/>
              <a:t>Breathing in this manner, while experiencing feelings of appreciation, is the most powerful tool for overcoming test anxiety because it acts on the neurotransmitters which are causing the static in your brain.  It helps you create a new internal pharmacy which helps you to feel better.</a:t>
            </a:r>
          </a:p>
        </p:txBody>
      </p:sp>
      <p:pic>
        <p:nvPicPr>
          <p:cNvPr id="4098" name="Picture 2" descr="C:\Documents and Settings\dellingerc\Local Settings\Temporary Internet Files\Content.IE5\D9XN8E44\MC900196320[1].wmf"/>
          <p:cNvPicPr>
            <a:picLocks noChangeAspect="1" noChangeArrowheads="1"/>
          </p:cNvPicPr>
          <p:nvPr/>
        </p:nvPicPr>
        <p:blipFill>
          <a:blip r:embed="rId2"/>
          <a:srcRect/>
          <a:stretch>
            <a:fillRect/>
          </a:stretch>
        </p:blipFill>
        <p:spPr bwMode="auto">
          <a:xfrm>
            <a:off x="6858000" y="4648200"/>
            <a:ext cx="1585570" cy="191201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en-US" smtClean="0"/>
              <a:t>TOOLS TO HELP - PREPARATION</a:t>
            </a:r>
          </a:p>
        </p:txBody>
      </p:sp>
      <p:sp>
        <p:nvSpPr>
          <p:cNvPr id="13315" name="Rectangle 3"/>
          <p:cNvSpPr>
            <a:spLocks noGrp="1" noChangeArrowheads="1"/>
          </p:cNvSpPr>
          <p:nvPr>
            <p:ph type="body" idx="1"/>
          </p:nvPr>
        </p:nvSpPr>
        <p:spPr>
          <a:xfrm>
            <a:off x="838200" y="2362200"/>
            <a:ext cx="7693025" cy="4114800"/>
          </a:xfrm>
        </p:spPr>
        <p:txBody>
          <a:bodyPr/>
          <a:lstStyle/>
          <a:p>
            <a:pPr eaLnBrk="1" hangingPunct="1"/>
            <a:r>
              <a:rPr lang="en-US" sz="1800" b="1" dirty="0" smtClean="0"/>
              <a:t>Go to class</a:t>
            </a:r>
            <a:r>
              <a:rPr lang="en-US" sz="1800" dirty="0" smtClean="0"/>
              <a:t>.  This is the number one predictor of success!</a:t>
            </a:r>
          </a:p>
          <a:p>
            <a:pPr eaLnBrk="1" hangingPunct="1"/>
            <a:endParaRPr lang="en-US" sz="1800" dirty="0" smtClean="0"/>
          </a:p>
          <a:p>
            <a:pPr eaLnBrk="1" hangingPunct="1"/>
            <a:r>
              <a:rPr lang="en-US" sz="1800" dirty="0" smtClean="0"/>
              <a:t>Memory and learning begin with attention.  Be here now!  Bring yourself back if you begin to daydream, and don’t sleep in class.</a:t>
            </a:r>
          </a:p>
          <a:p>
            <a:pPr eaLnBrk="1" hangingPunct="1"/>
            <a:endParaRPr lang="en-US" sz="1800" dirty="0" smtClean="0"/>
          </a:p>
          <a:p>
            <a:pPr eaLnBrk="1" hangingPunct="1"/>
            <a:r>
              <a:rPr lang="en-US" sz="1800" dirty="0" smtClean="0"/>
              <a:t>Tape the lecture or take notes. </a:t>
            </a:r>
          </a:p>
          <a:p>
            <a:pPr lvl="1" eaLnBrk="1" hangingPunct="1"/>
            <a:r>
              <a:rPr lang="en-US" sz="1800" b="1" dirty="0" smtClean="0"/>
              <a:t>Cornell Method  </a:t>
            </a:r>
            <a:r>
              <a:rPr lang="en-US" sz="1800" dirty="0" smtClean="0"/>
              <a:t>- Headings in left margin, notes on right side.  Can cover the notes and quiz yourself by looking at the headings and reciting what the notes in that area contain.</a:t>
            </a:r>
          </a:p>
          <a:p>
            <a:pPr lvl="1" eaLnBrk="1" hangingPunct="1"/>
            <a:r>
              <a:rPr lang="en-US" sz="1800" b="1" dirty="0" smtClean="0"/>
              <a:t>Mind Map </a:t>
            </a:r>
            <a:r>
              <a:rPr lang="en-US" sz="1800" dirty="0" smtClean="0"/>
              <a:t>– Non-linear way of remembering….</a:t>
            </a:r>
          </a:p>
          <a:p>
            <a:pPr lvl="1" eaLnBrk="1" hangingPunct="1"/>
            <a:endParaRPr lang="en-US" sz="2000" dirty="0" smtClean="0"/>
          </a:p>
        </p:txBody>
      </p:sp>
      <p:sp>
        <p:nvSpPr>
          <p:cNvPr id="4" name="Oval 3"/>
          <p:cNvSpPr/>
          <p:nvPr/>
        </p:nvSpPr>
        <p:spPr bwMode="auto">
          <a:xfrm>
            <a:off x="6934200" y="5257800"/>
            <a:ext cx="1143000" cy="914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rPr>
              <a:t>Chocolate</a:t>
            </a:r>
          </a:p>
        </p:txBody>
      </p:sp>
      <p:sp>
        <p:nvSpPr>
          <p:cNvPr id="6" name="Oval 5"/>
          <p:cNvSpPr/>
          <p:nvPr/>
        </p:nvSpPr>
        <p:spPr bwMode="auto">
          <a:xfrm>
            <a:off x="6629400" y="4876800"/>
            <a:ext cx="6858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White</a:t>
            </a:r>
            <a:endParaRPr kumimoji="0" lang="en-US" sz="800" b="0" i="0" u="none" strike="noStrike" cap="none" normalizeH="0" baseline="0" dirty="0" smtClean="0">
              <a:ln>
                <a:noFill/>
              </a:ln>
              <a:solidFill>
                <a:schemeClr val="tx1"/>
              </a:solidFill>
              <a:effectLst/>
              <a:latin typeface="Arial" charset="0"/>
            </a:endParaRPr>
          </a:p>
        </p:txBody>
      </p:sp>
      <p:sp>
        <p:nvSpPr>
          <p:cNvPr id="7" name="Oval 6"/>
          <p:cNvSpPr/>
          <p:nvPr/>
        </p:nvSpPr>
        <p:spPr bwMode="auto">
          <a:xfrm>
            <a:off x="7772400" y="5943600"/>
            <a:ext cx="7620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800" dirty="0" smtClean="0"/>
              <a:t>Milk</a:t>
            </a:r>
            <a:endParaRPr kumimoji="0" lang="en-US" sz="800" b="0" i="0" u="none" strike="noStrike" cap="none" normalizeH="0" baseline="0" dirty="0" smtClean="0">
              <a:ln>
                <a:noFill/>
              </a:ln>
              <a:solidFill>
                <a:schemeClr val="tx1"/>
              </a:solidFill>
              <a:effectLst/>
              <a:latin typeface="Arial" charset="0"/>
            </a:endParaRPr>
          </a:p>
        </p:txBody>
      </p:sp>
      <p:sp>
        <p:nvSpPr>
          <p:cNvPr id="8" name="Oval 7"/>
          <p:cNvSpPr/>
          <p:nvPr/>
        </p:nvSpPr>
        <p:spPr bwMode="auto">
          <a:xfrm>
            <a:off x="6248400" y="5715000"/>
            <a:ext cx="7620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rPr>
              <a:t>Cocoa</a:t>
            </a:r>
          </a:p>
        </p:txBody>
      </p:sp>
      <p:sp>
        <p:nvSpPr>
          <p:cNvPr id="9" name="Oval 8"/>
          <p:cNvSpPr/>
          <p:nvPr/>
        </p:nvSpPr>
        <p:spPr bwMode="auto">
          <a:xfrm>
            <a:off x="8001000" y="5105400"/>
            <a:ext cx="6858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en-US" sz="800" dirty="0" smtClean="0"/>
          </a:p>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charset="0"/>
              </a:rPr>
              <a:t>Dark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eaLnBrk="1" hangingPunct="1"/>
            <a:r>
              <a:rPr lang="en-US" smtClean="0"/>
              <a:t>TOOLS TO HELP - PREPARATION</a:t>
            </a:r>
          </a:p>
        </p:txBody>
      </p:sp>
      <p:sp>
        <p:nvSpPr>
          <p:cNvPr id="14339" name="Rectangle 3"/>
          <p:cNvSpPr>
            <a:spLocks noGrp="1" noChangeArrowheads="1"/>
          </p:cNvSpPr>
          <p:nvPr>
            <p:ph type="body" idx="1"/>
          </p:nvPr>
        </p:nvSpPr>
        <p:spPr/>
        <p:txBody>
          <a:bodyPr/>
          <a:lstStyle/>
          <a:p>
            <a:pPr eaLnBrk="1" hangingPunct="1"/>
            <a:r>
              <a:rPr lang="en-US" sz="2000" dirty="0" smtClean="0"/>
              <a:t>Know how to read a text book.</a:t>
            </a:r>
          </a:p>
          <a:p>
            <a:pPr lvl="1" eaLnBrk="1" hangingPunct="1"/>
            <a:r>
              <a:rPr lang="en-US" sz="1800" b="1" dirty="0" smtClean="0"/>
              <a:t>Make questions out of the headings</a:t>
            </a:r>
            <a:r>
              <a:rPr lang="en-US" sz="1800" dirty="0" smtClean="0"/>
              <a:t>, then see if you can answer the questions.  This simulates test questions.</a:t>
            </a:r>
          </a:p>
          <a:p>
            <a:pPr lvl="1" eaLnBrk="1" hangingPunct="1"/>
            <a:r>
              <a:rPr lang="en-US" sz="1800" b="1" dirty="0" smtClean="0"/>
              <a:t>Note bolded words </a:t>
            </a:r>
            <a:r>
              <a:rPr lang="en-US" sz="1800" dirty="0" smtClean="0"/>
              <a:t>and their meaning.</a:t>
            </a:r>
          </a:p>
          <a:p>
            <a:pPr lvl="1" eaLnBrk="1" hangingPunct="1"/>
            <a:r>
              <a:rPr lang="en-US" sz="1800" b="1" dirty="0" smtClean="0"/>
              <a:t>Be aware of remembering </a:t>
            </a:r>
            <a:r>
              <a:rPr lang="en-US" sz="1800" dirty="0" smtClean="0"/>
              <a:t>– note to yourself when you want to remember something….this will help you remember it.</a:t>
            </a:r>
          </a:p>
          <a:p>
            <a:pPr eaLnBrk="1" hangingPunct="1"/>
            <a:endParaRPr lang="en-US" sz="1100" dirty="0" smtClean="0"/>
          </a:p>
          <a:p>
            <a:pPr eaLnBrk="1" hangingPunct="1"/>
            <a:r>
              <a:rPr lang="en-US" sz="2000" dirty="0" smtClean="0"/>
              <a:t>Read the chapter </a:t>
            </a:r>
            <a:r>
              <a:rPr lang="en-US" sz="2000" u="sng" dirty="0" smtClean="0"/>
              <a:t>before</a:t>
            </a:r>
            <a:r>
              <a:rPr lang="en-US" sz="2000" dirty="0" smtClean="0"/>
              <a:t> the lecture – the lecture becomes a review.</a:t>
            </a:r>
          </a:p>
          <a:p>
            <a:pPr eaLnBrk="1" hangingPunct="1"/>
            <a:endParaRPr lang="en-US" sz="1100" dirty="0" smtClean="0"/>
          </a:p>
          <a:p>
            <a:pPr eaLnBrk="1" hangingPunct="1"/>
            <a:r>
              <a:rPr lang="en-US" sz="2000" dirty="0" smtClean="0"/>
              <a:t>Distributed practice</a:t>
            </a:r>
            <a:r>
              <a:rPr lang="en-US" sz="2000" b="1" dirty="0" smtClean="0"/>
              <a:t>.  </a:t>
            </a:r>
            <a:r>
              <a:rPr lang="en-US" sz="2000" dirty="0" smtClean="0"/>
              <a:t>Study and review a little every day, rather than one marathon session…..just like you would practice for a sport.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en-US" smtClean="0"/>
              <a:t>TOOLS TO HELP - PREPARATION</a:t>
            </a:r>
          </a:p>
        </p:txBody>
      </p:sp>
      <p:sp>
        <p:nvSpPr>
          <p:cNvPr id="15363" name="Rectangle 3"/>
          <p:cNvSpPr>
            <a:spLocks noGrp="1" noChangeArrowheads="1"/>
          </p:cNvSpPr>
          <p:nvPr>
            <p:ph type="body" idx="1"/>
          </p:nvPr>
        </p:nvSpPr>
        <p:spPr/>
        <p:txBody>
          <a:bodyPr/>
          <a:lstStyle/>
          <a:p>
            <a:pPr eaLnBrk="1" hangingPunct="1"/>
            <a:r>
              <a:rPr lang="en-US" sz="2400" dirty="0" smtClean="0"/>
              <a:t>PHYSICAL STRATEGIES TO HELP</a:t>
            </a:r>
          </a:p>
          <a:p>
            <a:pPr eaLnBrk="1" hangingPunct="1"/>
            <a:endParaRPr lang="en-US" sz="1000" dirty="0" smtClean="0"/>
          </a:p>
          <a:p>
            <a:pPr lvl="1" eaLnBrk="1" hangingPunct="1"/>
            <a:r>
              <a:rPr lang="en-US" sz="2000" dirty="0" smtClean="0"/>
              <a:t>Food Choices Matter – </a:t>
            </a:r>
            <a:r>
              <a:rPr lang="en-US" sz="2000" dirty="0" err="1" smtClean="0"/>
              <a:t>Carbs</a:t>
            </a:r>
            <a:r>
              <a:rPr lang="en-US" sz="2000" dirty="0" smtClean="0"/>
              <a:t> and sugars cause 		you to crash!  </a:t>
            </a:r>
          </a:p>
          <a:p>
            <a:pPr lvl="1" eaLnBrk="1" hangingPunct="1"/>
            <a:endParaRPr lang="en-US" sz="2000" dirty="0" smtClean="0"/>
          </a:p>
          <a:p>
            <a:pPr lvl="1" eaLnBrk="1" hangingPunct="1"/>
            <a:r>
              <a:rPr lang="en-US" sz="2000" dirty="0" smtClean="0"/>
              <a:t>Get Enough Sleep – Sleep deprivation hampers 		memory!</a:t>
            </a:r>
          </a:p>
          <a:p>
            <a:pPr lvl="1" eaLnBrk="1" hangingPunct="1"/>
            <a:endParaRPr lang="en-US" sz="2000" dirty="0" smtClean="0"/>
          </a:p>
          <a:p>
            <a:pPr lvl="1" eaLnBrk="1" hangingPunct="1"/>
            <a:r>
              <a:rPr lang="en-US" sz="2000" dirty="0" smtClean="0"/>
              <a:t>Drugs – Hamper memory – even days later!</a:t>
            </a:r>
          </a:p>
          <a:p>
            <a:pPr lvl="1" eaLnBrk="1" hangingPunct="1"/>
            <a:endParaRPr lang="en-US" sz="2000" dirty="0" smtClean="0"/>
          </a:p>
          <a:p>
            <a:pPr lvl="1" eaLnBrk="1" hangingPunct="1"/>
            <a:r>
              <a:rPr lang="en-US" sz="2000" dirty="0" smtClean="0"/>
              <a:t>Hydration – Dehydration affects concentration!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r>
              <a:rPr lang="en-US" smtClean="0"/>
              <a:t>TOOLS TO HELP - PREPARATION</a:t>
            </a:r>
          </a:p>
        </p:txBody>
      </p:sp>
      <p:sp>
        <p:nvSpPr>
          <p:cNvPr id="16387" name="Rectangle 3"/>
          <p:cNvSpPr>
            <a:spLocks noGrp="1" noChangeArrowheads="1"/>
          </p:cNvSpPr>
          <p:nvPr>
            <p:ph type="body" idx="1"/>
          </p:nvPr>
        </p:nvSpPr>
        <p:spPr/>
        <p:txBody>
          <a:bodyPr/>
          <a:lstStyle/>
          <a:p>
            <a:pPr eaLnBrk="1" hangingPunct="1"/>
            <a:endParaRPr lang="en-US" dirty="0" smtClean="0"/>
          </a:p>
          <a:p>
            <a:pPr eaLnBrk="1" hangingPunct="1">
              <a:buFont typeface="Wingdings" pitchFamily="2" charset="2"/>
              <a:buNone/>
            </a:pPr>
            <a:r>
              <a:rPr lang="en-US" dirty="0" smtClean="0"/>
              <a:t>   Organize and integrate what you learn with what you already know.  Memory is more a matter of TYING than TRYING.</a:t>
            </a:r>
          </a:p>
          <a:p>
            <a:pPr eaLnBrk="1" hangingPunct="1">
              <a:buFont typeface="Wingdings" pitchFamily="2" charset="2"/>
              <a:buNone/>
            </a:pPr>
            <a:endParaRPr lang="en-US" dirty="0" smtClean="0"/>
          </a:p>
          <a:p>
            <a:pPr eaLnBrk="1" hangingPunct="1">
              <a:buFont typeface="Wingdings" pitchFamily="2" charset="2"/>
              <a:buNone/>
            </a:pPr>
            <a:r>
              <a:rPr lang="en-US" dirty="0" smtClean="0"/>
              <a:t>						</a:t>
            </a:r>
            <a:r>
              <a:rPr lang="en-US" sz="1800" dirty="0" smtClean="0"/>
              <a:t>Rick Bealer</a:t>
            </a:r>
          </a:p>
        </p:txBody>
      </p:sp>
      <p:pic>
        <p:nvPicPr>
          <p:cNvPr id="2051" name="Picture 3" descr="C:\Documents and Settings\dellingerc\Local Settings\Temporary Internet Files\Content.IE5\AUSYHWND\MC900353270[1].wmf"/>
          <p:cNvPicPr>
            <a:picLocks noChangeAspect="1" noChangeArrowheads="1"/>
          </p:cNvPicPr>
          <p:nvPr/>
        </p:nvPicPr>
        <p:blipFill>
          <a:blip r:embed="rId2"/>
          <a:srcRect/>
          <a:stretch>
            <a:fillRect/>
          </a:stretch>
        </p:blipFill>
        <p:spPr bwMode="auto">
          <a:xfrm>
            <a:off x="2514600" y="4495800"/>
            <a:ext cx="1816729" cy="157983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eaLnBrk="1" hangingPunct="1"/>
            <a:r>
              <a:rPr lang="en-US" dirty="0" smtClean="0"/>
              <a:t>TOOLS TO HELP – JUST BEFORE THE TEST</a:t>
            </a:r>
          </a:p>
        </p:txBody>
      </p:sp>
      <p:sp>
        <p:nvSpPr>
          <p:cNvPr id="18435" name="Rectangle 3"/>
          <p:cNvSpPr>
            <a:spLocks noGrp="1" noChangeArrowheads="1"/>
          </p:cNvSpPr>
          <p:nvPr>
            <p:ph type="body" idx="1"/>
          </p:nvPr>
        </p:nvSpPr>
        <p:spPr/>
        <p:txBody>
          <a:bodyPr/>
          <a:lstStyle/>
          <a:p>
            <a:pPr eaLnBrk="1" hangingPunct="1"/>
            <a:r>
              <a:rPr lang="en-US" sz="2400" dirty="0" smtClean="0"/>
              <a:t>WAKE UP BOTH SIDES OF YOUR BRAIN!</a:t>
            </a:r>
          </a:p>
          <a:p>
            <a:pPr eaLnBrk="1" hangingPunct="1"/>
            <a:endParaRPr lang="en-US" sz="1800" dirty="0" smtClean="0"/>
          </a:p>
          <a:p>
            <a:pPr lvl="1" eaLnBrk="1" hangingPunct="1"/>
            <a:r>
              <a:rPr lang="en-US" dirty="0" smtClean="0"/>
              <a:t>Eat a peppermint</a:t>
            </a:r>
          </a:p>
          <a:p>
            <a:pPr eaLnBrk="1" hangingPunct="1"/>
            <a:endParaRPr lang="en-US" sz="1600" dirty="0" smtClean="0"/>
          </a:p>
          <a:p>
            <a:pPr lvl="1" eaLnBrk="1" hangingPunct="1"/>
            <a:r>
              <a:rPr lang="en-US" dirty="0" smtClean="0"/>
              <a:t>Read a newspaper</a:t>
            </a:r>
          </a:p>
          <a:p>
            <a:pPr eaLnBrk="1" hangingPunct="1">
              <a:buFont typeface="Wingdings" pitchFamily="2" charset="2"/>
              <a:buNone/>
            </a:pPr>
            <a:endParaRPr lang="en-US" sz="1600" dirty="0" smtClean="0"/>
          </a:p>
          <a:p>
            <a:pPr lvl="1" eaLnBrk="1" hangingPunct="1"/>
            <a:r>
              <a:rPr lang="en-US" dirty="0" smtClean="0"/>
              <a:t>Sing a song, count to ten, sing a song</a:t>
            </a:r>
          </a:p>
          <a:p>
            <a:pPr lvl="1" eaLnBrk="1" hangingPunct="1"/>
            <a:endParaRPr lang="en-US" sz="1800" dirty="0" smtClean="0"/>
          </a:p>
          <a:p>
            <a:pPr lvl="1" eaLnBrk="1" hangingPunct="1"/>
            <a:r>
              <a:rPr lang="en-US" dirty="0" smtClean="0"/>
              <a:t>Alternately raise your knees up and slap them with the opposite hand </a:t>
            </a:r>
          </a:p>
          <a:p>
            <a:pPr lvl="1" eaLnBrk="1" hangingPunct="1"/>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en-US" dirty="0" smtClean="0"/>
              <a:t>TOOLS TO HELP – JUST BEFORE THE TEST</a:t>
            </a:r>
          </a:p>
        </p:txBody>
      </p:sp>
      <p:sp>
        <p:nvSpPr>
          <p:cNvPr id="19459" name="Rectangle 3"/>
          <p:cNvSpPr>
            <a:spLocks noGrp="1" noChangeArrowheads="1"/>
          </p:cNvSpPr>
          <p:nvPr>
            <p:ph type="body" idx="1"/>
          </p:nvPr>
        </p:nvSpPr>
        <p:spPr/>
        <p:txBody>
          <a:bodyPr/>
          <a:lstStyle/>
          <a:p>
            <a:pPr eaLnBrk="1" hangingPunct="1"/>
            <a:r>
              <a:rPr lang="en-US" sz="2000" dirty="0" smtClean="0"/>
              <a:t>Take a break from studying before the exam.  Go outside and “appreciate” something from nature.</a:t>
            </a:r>
          </a:p>
          <a:p>
            <a:pPr eaLnBrk="1" hangingPunct="1"/>
            <a:endParaRPr lang="en-US" sz="2000" dirty="0" smtClean="0"/>
          </a:p>
          <a:p>
            <a:pPr eaLnBrk="1" hangingPunct="1"/>
            <a:r>
              <a:rPr lang="en-US" sz="2000" dirty="0" smtClean="0"/>
              <a:t>Just before the exam, stay quiet and focused – talking to others about what they studied will just make you anxious.</a:t>
            </a:r>
          </a:p>
          <a:p>
            <a:pPr eaLnBrk="1" hangingPunct="1"/>
            <a:endParaRPr lang="en-US" sz="2000" dirty="0" smtClean="0"/>
          </a:p>
          <a:p>
            <a:pPr eaLnBrk="1" hangingPunct="1"/>
            <a:r>
              <a:rPr lang="en-US" sz="2000" dirty="0" smtClean="0"/>
              <a:t>Deep breathe and express appreciation for a person, event or place.</a:t>
            </a:r>
          </a:p>
          <a:p>
            <a:pPr eaLnBrk="1" hangingPunct="1"/>
            <a:endParaRPr lang="en-US" sz="2000" dirty="0" smtClean="0"/>
          </a:p>
          <a:p>
            <a:pPr eaLnBrk="1" hangingPunct="1"/>
            <a:r>
              <a:rPr lang="en-US" sz="2000" dirty="0" smtClean="0"/>
              <a:t>Focus on wood grain on the desk or something similar.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a:xfrm>
            <a:off x="762000" y="685800"/>
            <a:ext cx="7924800" cy="1143000"/>
          </a:xfrm>
        </p:spPr>
        <p:txBody>
          <a:bodyPr/>
          <a:lstStyle/>
          <a:p>
            <a:pPr eaLnBrk="1" hangingPunct="1"/>
            <a:r>
              <a:rPr lang="en-US" dirty="0" smtClean="0"/>
              <a:t>TOOLS TO HELP – DURING THE TEST</a:t>
            </a:r>
          </a:p>
        </p:txBody>
      </p:sp>
      <p:sp>
        <p:nvSpPr>
          <p:cNvPr id="20483" name="Rectangle 3"/>
          <p:cNvSpPr>
            <a:spLocks noGrp="1" noChangeArrowheads="1"/>
          </p:cNvSpPr>
          <p:nvPr>
            <p:ph type="body" idx="1"/>
          </p:nvPr>
        </p:nvSpPr>
        <p:spPr/>
        <p:txBody>
          <a:bodyPr/>
          <a:lstStyle/>
          <a:p>
            <a:pPr eaLnBrk="1" hangingPunct="1">
              <a:lnSpc>
                <a:spcPct val="90000"/>
              </a:lnSpc>
              <a:buSzPct val="125000"/>
              <a:buFontTx/>
              <a:buChar char="•"/>
            </a:pPr>
            <a:r>
              <a:rPr lang="en-US" sz="2000" dirty="0" smtClean="0"/>
              <a:t>Watch out for negative thoughts</a:t>
            </a:r>
          </a:p>
          <a:p>
            <a:pPr eaLnBrk="1" hangingPunct="1">
              <a:lnSpc>
                <a:spcPct val="90000"/>
              </a:lnSpc>
              <a:buSzPct val="125000"/>
              <a:buFontTx/>
              <a:buNone/>
            </a:pPr>
            <a:r>
              <a:rPr lang="en-US" sz="2000" dirty="0" smtClean="0"/>
              <a:t>		Reframe thoughts (“</a:t>
            </a:r>
            <a:r>
              <a:rPr lang="en-US" sz="1600" dirty="0" smtClean="0"/>
              <a:t>I have studied for this”, </a:t>
            </a:r>
            <a:r>
              <a:rPr lang="en-US" sz="1600" u="sng" dirty="0" smtClean="0"/>
              <a:t>NOT</a:t>
            </a:r>
            <a:r>
              <a:rPr lang="en-US" sz="1600" dirty="0" smtClean="0"/>
              <a:t> “this is too hard.”)</a:t>
            </a:r>
          </a:p>
          <a:p>
            <a:pPr eaLnBrk="1" hangingPunct="1">
              <a:lnSpc>
                <a:spcPct val="90000"/>
              </a:lnSpc>
              <a:buSzPct val="125000"/>
              <a:buFontTx/>
              <a:buNone/>
            </a:pPr>
            <a:r>
              <a:rPr lang="en-US" sz="2000" dirty="0" smtClean="0"/>
              <a:t>		Positive self-talk  </a:t>
            </a:r>
            <a:r>
              <a:rPr lang="en-US" sz="1800" dirty="0" smtClean="0"/>
              <a:t>(“I know I can do this.”)</a:t>
            </a:r>
          </a:p>
          <a:p>
            <a:pPr eaLnBrk="1" hangingPunct="1">
              <a:lnSpc>
                <a:spcPct val="90000"/>
              </a:lnSpc>
              <a:buSzPct val="125000"/>
              <a:buFontTx/>
              <a:buChar char="•"/>
            </a:pPr>
            <a:endParaRPr lang="en-US" sz="2000" dirty="0" smtClean="0"/>
          </a:p>
          <a:p>
            <a:pPr eaLnBrk="1" hangingPunct="1">
              <a:lnSpc>
                <a:spcPct val="90000"/>
              </a:lnSpc>
              <a:buSzPct val="125000"/>
              <a:buFontTx/>
              <a:buChar char="•"/>
            </a:pPr>
            <a:r>
              <a:rPr lang="en-US" sz="2000" dirty="0" smtClean="0"/>
              <a:t>Dissociate – pretend you are fly on the wall watching yourself study for the test.  You KNOW the material, you can see yourself learning it.</a:t>
            </a:r>
          </a:p>
          <a:p>
            <a:pPr eaLnBrk="1" hangingPunct="1">
              <a:lnSpc>
                <a:spcPct val="90000"/>
              </a:lnSpc>
              <a:buSzPct val="125000"/>
              <a:buFontTx/>
              <a:buNone/>
            </a:pPr>
            <a:endParaRPr lang="en-US" sz="2000" dirty="0" smtClean="0"/>
          </a:p>
          <a:p>
            <a:pPr eaLnBrk="1" hangingPunct="1">
              <a:lnSpc>
                <a:spcPct val="90000"/>
              </a:lnSpc>
              <a:buSzPct val="125000"/>
              <a:buFontTx/>
              <a:buChar char="•"/>
            </a:pPr>
            <a:r>
              <a:rPr lang="en-US" sz="2000" dirty="0" smtClean="0"/>
              <a:t>Turn it over to your unconscious mind.  Skip a question you don’t know and move on….your mind will still be working on the question and the answer may come to you later.</a:t>
            </a:r>
          </a:p>
          <a:p>
            <a:pPr eaLnBrk="1" hangingPunct="1">
              <a:lnSpc>
                <a:spcPct val="90000"/>
              </a:lnSpc>
              <a:buFontTx/>
              <a:buChar char="•"/>
            </a:pP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pPr eaLnBrk="1" hangingPunct="1"/>
            <a:r>
              <a:rPr lang="en-US" dirty="0" smtClean="0"/>
              <a:t>TOOLS TO HELP – DURING THE TEST</a:t>
            </a:r>
          </a:p>
        </p:txBody>
      </p:sp>
      <p:sp>
        <p:nvSpPr>
          <p:cNvPr id="21507" name="Rectangle 3"/>
          <p:cNvSpPr>
            <a:spLocks noGrp="1" noChangeArrowheads="1"/>
          </p:cNvSpPr>
          <p:nvPr>
            <p:ph type="body" idx="1"/>
          </p:nvPr>
        </p:nvSpPr>
        <p:spPr/>
        <p:txBody>
          <a:bodyPr/>
          <a:lstStyle/>
          <a:p>
            <a:pPr eaLnBrk="1" hangingPunct="1">
              <a:buFontTx/>
              <a:buChar char="•"/>
            </a:pPr>
            <a:endParaRPr lang="en-US" dirty="0" smtClean="0"/>
          </a:p>
          <a:p>
            <a:pPr eaLnBrk="1" hangingPunct="1">
              <a:buFontTx/>
              <a:buChar char="•"/>
            </a:pPr>
            <a:r>
              <a:rPr lang="en-US" sz="2400" dirty="0" smtClean="0"/>
              <a:t>Pretend the test is a conversation between you and the instructor and not a test – how would you answer?</a:t>
            </a:r>
          </a:p>
          <a:p>
            <a:pPr eaLnBrk="1" hangingPunct="1">
              <a:buFontTx/>
              <a:buChar char="•"/>
            </a:pPr>
            <a:endParaRPr lang="en-US" sz="2400" dirty="0" smtClean="0"/>
          </a:p>
          <a:p>
            <a:pPr eaLnBrk="1" hangingPunct="1">
              <a:buFontTx/>
              <a:buChar char="•"/>
            </a:pPr>
            <a:r>
              <a:rPr lang="en-US" sz="2400" dirty="0" smtClean="0"/>
              <a:t>On multiple choice questions, cover the answers and answer on your own – then see which answer matches yours. </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r>
              <a:rPr lang="en-US" smtClean="0"/>
              <a:t>THE GUARANTEE</a:t>
            </a:r>
          </a:p>
        </p:txBody>
      </p:sp>
      <p:sp>
        <p:nvSpPr>
          <p:cNvPr id="22531" name="Rectangle 3"/>
          <p:cNvSpPr>
            <a:spLocks noGrp="1" noChangeArrowheads="1"/>
          </p:cNvSpPr>
          <p:nvPr>
            <p:ph type="body" idx="1"/>
          </p:nvPr>
        </p:nvSpPr>
        <p:spPr/>
        <p:txBody>
          <a:bodyPr/>
          <a:lstStyle/>
          <a:p>
            <a:pPr marL="533400" indent="-533400" eaLnBrk="1" hangingPunct="1">
              <a:buFont typeface="Wingdings" pitchFamily="2" charset="2"/>
              <a:buNone/>
            </a:pPr>
            <a:endParaRPr lang="en-US" sz="2400" dirty="0" smtClean="0"/>
          </a:p>
          <a:p>
            <a:pPr marL="533400" indent="-533400" eaLnBrk="1" hangingPunct="1">
              <a:buFont typeface="Wingdings" pitchFamily="2" charset="2"/>
              <a:buNone/>
            </a:pPr>
            <a:r>
              <a:rPr lang="en-US" sz="2400" dirty="0" smtClean="0"/>
              <a:t>When you take the exam in the manner described, you will not do any worse than before, and will dramatically increase the probability of doing much better.  </a:t>
            </a:r>
          </a:p>
          <a:p>
            <a:pPr marL="533400" indent="-533400" eaLnBrk="1" hangingPunct="1">
              <a:buFont typeface="Wingdings" pitchFamily="2" charset="2"/>
              <a:buNone/>
            </a:pPr>
            <a:endParaRPr lang="en-US" sz="2400" dirty="0" smtClean="0"/>
          </a:p>
          <a:p>
            <a:pPr marL="533400" indent="-533400" eaLnBrk="1" hangingPunct="1">
              <a:buFont typeface="Wingdings" pitchFamily="2" charset="2"/>
              <a:buNone/>
            </a:pPr>
            <a:r>
              <a:rPr lang="en-US" sz="2400" dirty="0" smtClean="0"/>
              <a:t>You have NOTHING to lose and A LOT to gain by using these strategies on the next exam.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smtClean="0"/>
              <a:t>What Causes Test Anxiety?</a:t>
            </a:r>
          </a:p>
        </p:txBody>
      </p:sp>
      <p:sp>
        <p:nvSpPr>
          <p:cNvPr id="4099" name="Rectangle 3"/>
          <p:cNvSpPr>
            <a:spLocks noGrp="1" noChangeArrowheads="1"/>
          </p:cNvSpPr>
          <p:nvPr>
            <p:ph type="body" idx="1"/>
          </p:nvPr>
        </p:nvSpPr>
        <p:spPr/>
        <p:txBody>
          <a:bodyPr/>
          <a:lstStyle/>
          <a:p>
            <a:pPr eaLnBrk="1" hangingPunct="1">
              <a:buFont typeface="Wingdings" pitchFamily="2" charset="2"/>
              <a:buNone/>
            </a:pPr>
            <a:r>
              <a:rPr lang="en-US" smtClean="0"/>
              <a:t>   </a:t>
            </a:r>
          </a:p>
          <a:p>
            <a:pPr eaLnBrk="1" hangingPunct="1">
              <a:buFont typeface="Wingdings" pitchFamily="2" charset="2"/>
              <a:buNone/>
            </a:pPr>
            <a:r>
              <a:rPr lang="en-US" smtClean="0"/>
              <a:t>   We should really call it performance anxiety, not TEST anxiety.  Test Anxiety is actually an </a:t>
            </a:r>
            <a:r>
              <a:rPr lang="en-US" b="1" smtClean="0"/>
              <a:t>accessing</a:t>
            </a:r>
            <a:r>
              <a:rPr lang="en-US" smtClean="0"/>
              <a:t> problem, not a </a:t>
            </a:r>
            <a:r>
              <a:rPr lang="en-US" b="1" smtClean="0"/>
              <a:t>memory</a:t>
            </a:r>
            <a:r>
              <a:rPr lang="en-US" smtClean="0"/>
              <a:t> problem.</a:t>
            </a:r>
          </a:p>
          <a:p>
            <a:pPr eaLnBrk="1" hangingPunct="1">
              <a:buFont typeface="Wingdings" pitchFamily="2" charset="2"/>
              <a:buNone/>
            </a:pPr>
            <a:endParaRPr lang="en-US" smtClean="0"/>
          </a:p>
          <a:p>
            <a:pPr algn="ctr" eaLnBrk="1" hangingPunct="1">
              <a:buFont typeface="Wingdings" pitchFamily="2" charset="2"/>
              <a:buNone/>
            </a:pPr>
            <a:r>
              <a:rPr lang="en-US" smtClean="0"/>
              <a:t>We have an accessing problem because of WHITE NOISE!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4"/>
          <p:cNvSpPr txBox="1">
            <a:spLocks noChangeArrowheads="1"/>
          </p:cNvSpPr>
          <p:nvPr/>
        </p:nvSpPr>
        <p:spPr bwMode="auto">
          <a:xfrm>
            <a:off x="1371600" y="2743200"/>
            <a:ext cx="6553200" cy="3293209"/>
          </a:xfrm>
          <a:prstGeom prst="rect">
            <a:avLst/>
          </a:prstGeom>
          <a:noFill/>
          <a:ln w="9525">
            <a:noFill/>
            <a:miter lim="800000"/>
            <a:headEnd/>
            <a:tailEnd/>
          </a:ln>
        </p:spPr>
        <p:txBody>
          <a:bodyPr>
            <a:spAutoFit/>
          </a:bodyPr>
          <a:lstStyle/>
          <a:p>
            <a:pPr>
              <a:spcBef>
                <a:spcPct val="50000"/>
              </a:spcBef>
            </a:pPr>
            <a:r>
              <a:rPr lang="en-US" sz="3200" b="1" dirty="0">
                <a:solidFill>
                  <a:schemeClr val="tx2"/>
                </a:solidFill>
              </a:rPr>
              <a:t>We see the world not how it is, but how we are</a:t>
            </a:r>
            <a:r>
              <a:rPr lang="en-US" sz="3200" b="1" dirty="0" smtClean="0">
                <a:solidFill>
                  <a:schemeClr val="tx2"/>
                </a:solidFill>
              </a:rPr>
              <a:t>.</a:t>
            </a:r>
          </a:p>
          <a:p>
            <a:pPr>
              <a:spcBef>
                <a:spcPct val="50000"/>
              </a:spcBef>
            </a:pPr>
            <a:endParaRPr lang="en-US" sz="3200" b="1" dirty="0">
              <a:solidFill>
                <a:schemeClr val="tx2"/>
              </a:solidFill>
            </a:endParaRPr>
          </a:p>
          <a:p>
            <a:pPr>
              <a:spcBef>
                <a:spcPct val="50000"/>
              </a:spcBef>
            </a:pPr>
            <a:endParaRPr lang="en-US" sz="3200" b="1" dirty="0" smtClean="0">
              <a:solidFill>
                <a:schemeClr val="tx2"/>
              </a:solidFill>
            </a:endParaRPr>
          </a:p>
          <a:p>
            <a:pPr>
              <a:spcBef>
                <a:spcPct val="50000"/>
              </a:spcBef>
            </a:pPr>
            <a:r>
              <a:rPr lang="en-US" sz="3200" b="1" dirty="0">
                <a:solidFill>
                  <a:schemeClr val="tx2"/>
                </a:solidFill>
              </a:rPr>
              <a:t>	</a:t>
            </a:r>
            <a:r>
              <a:rPr lang="en-US" sz="3200" b="1" dirty="0" smtClean="0">
                <a:solidFill>
                  <a:schemeClr val="tx2"/>
                </a:solidFill>
              </a:rPr>
              <a:t>		</a:t>
            </a:r>
            <a:r>
              <a:rPr lang="en-US" b="1" dirty="0" smtClean="0">
                <a:solidFill>
                  <a:schemeClr val="tx2"/>
                </a:solidFill>
              </a:rPr>
              <a:t>	Ron Willis</a:t>
            </a:r>
            <a:endParaRPr lang="en-US" b="1" dirty="0">
              <a:solidFill>
                <a:schemeClr val="tx2"/>
              </a:solidFill>
            </a:endParaRPr>
          </a:p>
        </p:txBody>
      </p:sp>
      <p:pic>
        <p:nvPicPr>
          <p:cNvPr id="3078" name="Picture 6" descr="C:\Documents and Settings\dellingerc\Local Settings\Temporary Internet Files\Content.IE5\AUSYHWND\MC900059004[1].wmf"/>
          <p:cNvPicPr>
            <a:picLocks noChangeAspect="1" noChangeArrowheads="1"/>
          </p:cNvPicPr>
          <p:nvPr/>
        </p:nvPicPr>
        <p:blipFill>
          <a:blip r:embed="rId2"/>
          <a:srcRect/>
          <a:stretch>
            <a:fillRect/>
          </a:stretch>
        </p:blipFill>
        <p:spPr bwMode="auto">
          <a:xfrm>
            <a:off x="6172200" y="3581400"/>
            <a:ext cx="1770278" cy="154167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smtClean="0"/>
              <a:t>What Causes Test Anxiety?</a:t>
            </a:r>
          </a:p>
        </p:txBody>
      </p:sp>
      <p:sp>
        <p:nvSpPr>
          <p:cNvPr id="5123" name="Rectangle 3"/>
          <p:cNvSpPr>
            <a:spLocks noGrp="1" noChangeArrowheads="1"/>
          </p:cNvSpPr>
          <p:nvPr>
            <p:ph type="body" idx="1"/>
          </p:nvPr>
        </p:nvSpPr>
        <p:spPr/>
        <p:txBody>
          <a:bodyPr/>
          <a:lstStyle/>
          <a:p>
            <a:pPr eaLnBrk="1" hangingPunct="1"/>
            <a:r>
              <a:rPr lang="en-US" smtClean="0"/>
              <a:t>White noise is the result of a heart-mind connection.  When we become anxious, our heart rate becomes erratic, and it send a message to our brain that we’re in danger.  Our brain sends out a neurotransmitter that creates “static” in the brain and we become unable to remember or process thought efficiently.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en-US" smtClean="0"/>
              <a:t>What Causes Test Anxiety?</a:t>
            </a:r>
          </a:p>
        </p:txBody>
      </p:sp>
      <p:sp>
        <p:nvSpPr>
          <p:cNvPr id="6147" name="Rectangle 3"/>
          <p:cNvSpPr>
            <a:spLocks noGrp="1" noChangeArrowheads="1"/>
          </p:cNvSpPr>
          <p:nvPr>
            <p:ph type="body" idx="1"/>
          </p:nvPr>
        </p:nvSpPr>
        <p:spPr/>
        <p:txBody>
          <a:bodyPr/>
          <a:lstStyle/>
          <a:p>
            <a:pPr lvl="1" eaLnBrk="1" hangingPunct="1">
              <a:buFontTx/>
              <a:buNone/>
            </a:pPr>
            <a:endParaRPr lang="en-US" b="1" smtClean="0"/>
          </a:p>
          <a:p>
            <a:pPr lvl="1" eaLnBrk="1" hangingPunct="1">
              <a:buFontTx/>
              <a:buNone/>
            </a:pPr>
            <a:r>
              <a:rPr lang="en-US" b="1" smtClean="0"/>
              <a:t>Mental Mind Set</a:t>
            </a:r>
          </a:p>
          <a:p>
            <a:pPr lvl="1" eaLnBrk="1" hangingPunct="1">
              <a:buFontTx/>
              <a:buNone/>
            </a:pPr>
            <a:endParaRPr lang="en-US" b="1" smtClean="0"/>
          </a:p>
          <a:p>
            <a:pPr lvl="2" eaLnBrk="1" hangingPunct="1"/>
            <a:r>
              <a:rPr lang="en-US" sz="2400" smtClean="0"/>
              <a:t>Fear of Failure</a:t>
            </a:r>
          </a:p>
          <a:p>
            <a:pPr lvl="2" eaLnBrk="1" hangingPunct="1"/>
            <a:endParaRPr lang="en-US" sz="2400" smtClean="0"/>
          </a:p>
          <a:p>
            <a:pPr lvl="2" eaLnBrk="1" hangingPunct="1"/>
            <a:r>
              <a:rPr lang="en-US" sz="2400" smtClean="0"/>
              <a:t>Unrealistic Expectations</a:t>
            </a:r>
          </a:p>
          <a:p>
            <a:pPr lvl="2" eaLnBrk="1" hangingPunct="1"/>
            <a:endParaRPr lang="en-US" sz="2400" smtClean="0"/>
          </a:p>
          <a:p>
            <a:pPr lvl="2" eaLnBrk="1" hangingPunct="1"/>
            <a:r>
              <a:rPr lang="en-US" sz="2400" smtClean="0"/>
              <a:t>Past Experience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en-US" smtClean="0"/>
              <a:t>What Causes Test Anxiety?</a:t>
            </a:r>
          </a:p>
        </p:txBody>
      </p:sp>
      <p:sp>
        <p:nvSpPr>
          <p:cNvPr id="7171" name="Rectangle 3"/>
          <p:cNvSpPr>
            <a:spLocks noGrp="1" noChangeArrowheads="1"/>
          </p:cNvSpPr>
          <p:nvPr>
            <p:ph type="body" idx="1"/>
          </p:nvPr>
        </p:nvSpPr>
        <p:spPr>
          <a:xfrm>
            <a:off x="838200" y="2362200"/>
            <a:ext cx="7693025" cy="3886200"/>
          </a:xfrm>
        </p:spPr>
        <p:txBody>
          <a:bodyPr/>
          <a:lstStyle/>
          <a:p>
            <a:pPr eaLnBrk="1" hangingPunct="1">
              <a:buFont typeface="Wingdings" pitchFamily="2" charset="2"/>
              <a:buNone/>
            </a:pPr>
            <a:r>
              <a:rPr lang="en-US" b="1" dirty="0" smtClean="0"/>
              <a:t>Passing vs. Taking the Exam</a:t>
            </a:r>
          </a:p>
          <a:p>
            <a:pPr eaLnBrk="1" hangingPunct="1">
              <a:buFont typeface="Wingdings" pitchFamily="2" charset="2"/>
              <a:buNone/>
            </a:pPr>
            <a:r>
              <a:rPr lang="en-US" dirty="0" smtClean="0"/>
              <a:t>   </a:t>
            </a:r>
            <a:r>
              <a:rPr lang="en-US" sz="1800" dirty="0" smtClean="0"/>
              <a:t>You can become so focused on passing the exam that you end up taking the exam with only half of your brain and half of your energy.   </a:t>
            </a:r>
            <a:r>
              <a:rPr lang="en-US" sz="1800" dirty="0" smtClean="0">
                <a:solidFill>
                  <a:schemeClr val="accent1">
                    <a:lumMod val="75000"/>
                  </a:schemeClr>
                </a:solidFill>
              </a:rPr>
              <a:t>Half of your brain will be afraid of failure, and thus focused on this outcome! </a:t>
            </a:r>
            <a:r>
              <a:rPr lang="en-US" sz="1800" dirty="0" smtClean="0"/>
              <a:t>The secret is to get your WHOLE mind focused on taking the exam.  Passing the exam will follow!!</a:t>
            </a:r>
          </a:p>
          <a:p>
            <a:pPr eaLnBrk="1" hangingPunct="1">
              <a:buFont typeface="Wingdings" pitchFamily="2" charset="2"/>
              <a:buNone/>
            </a:pPr>
            <a:endParaRPr lang="en-US" sz="1800" dirty="0" smtClean="0"/>
          </a:p>
          <a:p>
            <a:pPr eaLnBrk="1" hangingPunct="1">
              <a:buFont typeface="Wingdings" pitchFamily="2" charset="2"/>
              <a:buNone/>
            </a:pPr>
            <a:r>
              <a:rPr lang="en-US" sz="1800" b="1" dirty="0" smtClean="0"/>
              <a:t>	HAVE THE DESIRE TO DO WELL ON THE TEST, AND THEN LET IT GO</a:t>
            </a:r>
            <a:r>
              <a:rPr lang="en-US" sz="1800" dirty="0" smtClean="0"/>
              <a:t>.  The desire will have a better chance of being fulfilled.</a:t>
            </a:r>
          </a:p>
          <a:p>
            <a:pPr eaLnBrk="1" hangingPunct="1">
              <a:buFont typeface="Wingdings" pitchFamily="2" charset="2"/>
              <a:buNone/>
            </a:pPr>
            <a:endParaRPr lang="en-US"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US" smtClean="0"/>
              <a:t>What Causes Test Anxiety?</a:t>
            </a:r>
          </a:p>
        </p:txBody>
      </p:sp>
      <p:sp>
        <p:nvSpPr>
          <p:cNvPr id="8195" name="Rectangle 3"/>
          <p:cNvSpPr>
            <a:spLocks noGrp="1" noChangeArrowheads="1"/>
          </p:cNvSpPr>
          <p:nvPr>
            <p:ph type="body" idx="1"/>
          </p:nvPr>
        </p:nvSpPr>
        <p:spPr/>
        <p:txBody>
          <a:bodyPr/>
          <a:lstStyle/>
          <a:p>
            <a:pPr eaLnBrk="1" hangingPunct="1">
              <a:buFont typeface="Wingdings" pitchFamily="2" charset="2"/>
              <a:buNone/>
            </a:pPr>
            <a:r>
              <a:rPr lang="en-US" b="1" dirty="0" smtClean="0"/>
              <a:t>Automatic Thoughts</a:t>
            </a:r>
          </a:p>
          <a:p>
            <a:pPr eaLnBrk="1" hangingPunct="1">
              <a:buFont typeface="Wingdings" pitchFamily="2" charset="2"/>
              <a:buNone/>
            </a:pPr>
            <a:r>
              <a:rPr lang="en-US" b="1" dirty="0" smtClean="0"/>
              <a:t>						</a:t>
            </a:r>
            <a:endParaRPr lang="en-US" sz="1800" b="1" dirty="0" smtClean="0">
              <a:solidFill>
                <a:srgbClr val="FF0000"/>
              </a:solidFill>
            </a:endParaRPr>
          </a:p>
          <a:p>
            <a:pPr eaLnBrk="1" hangingPunct="1">
              <a:buFont typeface="Wingdings" pitchFamily="2" charset="2"/>
              <a:buNone/>
            </a:pPr>
            <a:r>
              <a:rPr lang="en-US" dirty="0" smtClean="0"/>
              <a:t>     </a:t>
            </a:r>
            <a:r>
              <a:rPr lang="en-US" dirty="0" smtClean="0">
                <a:solidFill>
                  <a:schemeClr val="accent1">
                    <a:lumMod val="50000"/>
                  </a:schemeClr>
                </a:solidFill>
              </a:rPr>
              <a:t>Emotional Interpretations </a:t>
            </a:r>
            <a:r>
              <a:rPr lang="en-US" sz="1800" dirty="0" smtClean="0">
                <a:solidFill>
                  <a:schemeClr val="accent1">
                    <a:lumMod val="50000"/>
                  </a:schemeClr>
                </a:solidFill>
              </a:rPr>
              <a:t>(“This will be too hard”)</a:t>
            </a:r>
          </a:p>
          <a:p>
            <a:pPr eaLnBrk="1" hangingPunct="1">
              <a:buFont typeface="Wingdings" pitchFamily="2" charset="2"/>
              <a:buNone/>
            </a:pPr>
            <a:r>
              <a:rPr lang="en-US" dirty="0" smtClean="0"/>
              <a:t/>
            </a:r>
            <a:br>
              <a:rPr lang="en-US" dirty="0" smtClean="0"/>
            </a:br>
            <a:r>
              <a:rPr lang="en-US" dirty="0" smtClean="0"/>
              <a:t>       A             		     B                        C      </a:t>
            </a:r>
          </a:p>
          <a:p>
            <a:pPr eaLnBrk="1" hangingPunct="1">
              <a:buFont typeface="Wingdings" pitchFamily="2" charset="2"/>
              <a:buNone/>
            </a:pPr>
            <a:r>
              <a:rPr lang="en-US" dirty="0" smtClean="0"/>
              <a:t>      Event           	Feeling              Behavior</a:t>
            </a:r>
          </a:p>
          <a:p>
            <a:pPr eaLnBrk="1" hangingPunct="1">
              <a:buNone/>
            </a:pPr>
            <a:r>
              <a:rPr lang="en-US" dirty="0" smtClean="0"/>
              <a:t>      (Test)             </a:t>
            </a:r>
            <a:r>
              <a:rPr lang="en-US" dirty="0" smtClean="0">
                <a:solidFill>
                  <a:srgbClr val="FF0000"/>
                </a:solidFill>
              </a:rPr>
              <a:t>(Panic)  </a:t>
            </a:r>
            <a:r>
              <a:rPr lang="en-US" dirty="0" smtClean="0"/>
              <a:t>             (Forget)</a:t>
            </a:r>
          </a:p>
        </p:txBody>
      </p:sp>
      <p:sp>
        <p:nvSpPr>
          <p:cNvPr id="8197" name="Line 5"/>
          <p:cNvSpPr>
            <a:spLocks noChangeShapeType="1"/>
          </p:cNvSpPr>
          <p:nvPr/>
        </p:nvSpPr>
        <p:spPr bwMode="auto">
          <a:xfrm>
            <a:off x="4953000" y="5105400"/>
            <a:ext cx="762000" cy="0"/>
          </a:xfrm>
          <a:prstGeom prst="line">
            <a:avLst/>
          </a:prstGeom>
          <a:noFill/>
          <a:ln w="9525">
            <a:solidFill>
              <a:schemeClr val="tx1"/>
            </a:solidFill>
            <a:round/>
            <a:headEnd/>
            <a:tailEnd type="triangle" w="med" len="med"/>
          </a:ln>
        </p:spPr>
        <p:txBody>
          <a:bodyPr/>
          <a:lstStyle/>
          <a:p>
            <a:endParaRPr lang="en-US"/>
          </a:p>
        </p:txBody>
      </p:sp>
      <p:sp>
        <p:nvSpPr>
          <p:cNvPr id="8198" name="Line 6"/>
          <p:cNvSpPr>
            <a:spLocks noChangeShapeType="1"/>
          </p:cNvSpPr>
          <p:nvPr/>
        </p:nvSpPr>
        <p:spPr bwMode="auto">
          <a:xfrm flipV="1">
            <a:off x="2895600" y="3962400"/>
            <a:ext cx="0" cy="1066800"/>
          </a:xfrm>
          <a:prstGeom prst="line">
            <a:avLst/>
          </a:prstGeom>
          <a:noFill/>
          <a:ln w="9525">
            <a:solidFill>
              <a:schemeClr val="tx1"/>
            </a:solidFill>
            <a:round/>
            <a:headEnd/>
            <a:tailEnd type="triangle" w="med" len="med"/>
          </a:ln>
        </p:spPr>
        <p:txBody>
          <a:bodyPr/>
          <a:lstStyle/>
          <a:p>
            <a:endParaRPr lang="en-US" dirty="0"/>
          </a:p>
        </p:txBody>
      </p:sp>
      <p:sp>
        <p:nvSpPr>
          <p:cNvPr id="8199" name="Line 7"/>
          <p:cNvSpPr>
            <a:spLocks noChangeShapeType="1"/>
          </p:cNvSpPr>
          <p:nvPr/>
        </p:nvSpPr>
        <p:spPr bwMode="auto">
          <a:xfrm>
            <a:off x="3733800" y="3886200"/>
            <a:ext cx="457200" cy="914400"/>
          </a:xfrm>
          <a:prstGeom prst="line">
            <a:avLst/>
          </a:prstGeom>
          <a:noFill/>
          <a:ln w="9525">
            <a:solidFill>
              <a:schemeClr val="tx1"/>
            </a:solidFill>
            <a:round/>
            <a:headEnd/>
            <a:tailEnd type="triangle" w="med" len="med"/>
          </a:ln>
        </p:spPr>
        <p:txBody>
          <a:bodyPr/>
          <a:lstStyle/>
          <a:p>
            <a:endParaRPr lang="en-US" b="1" dirty="0"/>
          </a:p>
        </p:txBody>
      </p:sp>
      <p:cxnSp>
        <p:nvCxnSpPr>
          <p:cNvPr id="8" name="Straight Arrow Connector 7"/>
          <p:cNvCxnSpPr/>
          <p:nvPr/>
        </p:nvCxnSpPr>
        <p:spPr bwMode="auto">
          <a:xfrm rot="5400000" flipH="1" flipV="1">
            <a:off x="2209800" y="4495800"/>
            <a:ext cx="1066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rot="16200000" flipH="1">
            <a:off x="3429000" y="4191000"/>
            <a:ext cx="838200" cy="381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Changing the Stress Response</a:t>
            </a:r>
          </a:p>
        </p:txBody>
      </p:sp>
      <p:sp>
        <p:nvSpPr>
          <p:cNvPr id="9219" name="Content Placeholder 2"/>
          <p:cNvSpPr>
            <a:spLocks noGrp="1"/>
          </p:cNvSpPr>
          <p:nvPr>
            <p:ph idx="1"/>
          </p:nvPr>
        </p:nvSpPr>
        <p:spPr/>
        <p:txBody>
          <a:bodyPr/>
          <a:lstStyle/>
          <a:p>
            <a:pPr>
              <a:buNone/>
            </a:pPr>
            <a:r>
              <a:rPr lang="en-US" dirty="0" smtClean="0"/>
              <a:t>It is the emotional response to our interpretation of the event that causes the “white noise” which affects our ability to take tests.  </a:t>
            </a:r>
          </a:p>
          <a:p>
            <a:pPr>
              <a:buNone/>
            </a:pPr>
            <a:endParaRPr lang="en-US" dirty="0" smtClean="0"/>
          </a:p>
          <a:p>
            <a:pPr>
              <a:buNone/>
            </a:pPr>
            <a:r>
              <a:rPr lang="en-US" dirty="0" smtClean="0"/>
              <a:t>The good news is that we can learn a technique to manage and decrease this white noise!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Changing the Stress Response</a:t>
            </a:r>
          </a:p>
        </p:txBody>
      </p:sp>
      <p:sp>
        <p:nvSpPr>
          <p:cNvPr id="10243" name="Content Placeholder 2"/>
          <p:cNvSpPr>
            <a:spLocks noGrp="1"/>
          </p:cNvSpPr>
          <p:nvPr>
            <p:ph idx="1"/>
          </p:nvPr>
        </p:nvSpPr>
        <p:spPr/>
        <p:txBody>
          <a:bodyPr/>
          <a:lstStyle/>
          <a:p>
            <a:pPr>
              <a:buFont typeface="Wingdings" pitchFamily="2" charset="2"/>
              <a:buNone/>
            </a:pPr>
            <a:r>
              <a:rPr lang="en-US" smtClean="0"/>
              <a:t>The secret is “breathing through the heart” while having feelings of appreciation or deep caring about something or someone.  </a:t>
            </a:r>
          </a:p>
        </p:txBody>
      </p:sp>
      <p:pic>
        <p:nvPicPr>
          <p:cNvPr id="1026" name="Picture 2" descr="C:\Documents and Settings\dellingerc\Local Settings\Temporary Internet Files\Content.IE5\MRSTVA00\MC900438745[1].jpg"/>
          <p:cNvPicPr>
            <a:picLocks noChangeAspect="1" noChangeArrowheads="1"/>
          </p:cNvPicPr>
          <p:nvPr/>
        </p:nvPicPr>
        <p:blipFill>
          <a:blip r:embed="rId2" cstate="print"/>
          <a:srcRect/>
          <a:stretch>
            <a:fillRect/>
          </a:stretch>
        </p:blipFill>
        <p:spPr bwMode="auto">
          <a:xfrm>
            <a:off x="2000250" y="4114800"/>
            <a:ext cx="1885950" cy="2514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Breathe and Appreciate</a:t>
            </a:r>
          </a:p>
        </p:txBody>
      </p:sp>
      <p:sp>
        <p:nvSpPr>
          <p:cNvPr id="11267" name="Content Placeholder 2"/>
          <p:cNvSpPr>
            <a:spLocks noGrp="1"/>
          </p:cNvSpPr>
          <p:nvPr>
            <p:ph idx="1"/>
          </p:nvPr>
        </p:nvSpPr>
        <p:spPr/>
        <p:txBody>
          <a:bodyPr/>
          <a:lstStyle/>
          <a:p>
            <a:pPr>
              <a:buFont typeface="Wingdings" pitchFamily="2" charset="2"/>
              <a:buNone/>
            </a:pPr>
            <a:r>
              <a:rPr lang="en-US" sz="2400" dirty="0" smtClean="0"/>
              <a:t>Imagine that your heart has a large vent in it, and that you can actually take in air through this vent, expelling it through the belly button.  </a:t>
            </a:r>
          </a:p>
          <a:p>
            <a:pPr>
              <a:buFont typeface="Wingdings" pitchFamily="2" charset="2"/>
              <a:buNone/>
            </a:pPr>
            <a:endParaRPr lang="en-US" sz="2400" dirty="0" smtClean="0"/>
          </a:p>
          <a:p>
            <a:pPr>
              <a:buFont typeface="Wingdings" pitchFamily="2" charset="2"/>
              <a:buNone/>
            </a:pPr>
            <a:r>
              <a:rPr lang="en-US" sz="2400" dirty="0" smtClean="0"/>
              <a:t>Learn to breathe slowly and deeply through the “heart” while </a:t>
            </a:r>
            <a:r>
              <a:rPr lang="en-US" sz="2400" b="1" dirty="0" smtClean="0"/>
              <a:t>at the same time, </a:t>
            </a:r>
            <a:r>
              <a:rPr lang="en-US" sz="2400" dirty="0" smtClean="0"/>
              <a:t>emoting appreciation for a person, animal, event, place that you care about…..don’t just think about the person, actually feel the emotion.</a:t>
            </a:r>
          </a:p>
        </p:txBody>
      </p:sp>
      <p:pic>
        <p:nvPicPr>
          <p:cNvPr id="5122" name="Picture 2" descr="C:\Documents and Settings\dellingerc\Local Settings\Temporary Internet Files\Content.IE5\X2UN99JZ\MC900356913[1].wmf"/>
          <p:cNvPicPr>
            <a:picLocks noChangeAspect="1" noChangeArrowheads="1"/>
          </p:cNvPicPr>
          <p:nvPr/>
        </p:nvPicPr>
        <p:blipFill>
          <a:blip r:embed="rId2"/>
          <a:srcRect/>
          <a:stretch>
            <a:fillRect/>
          </a:stretch>
        </p:blipFill>
        <p:spPr bwMode="auto">
          <a:xfrm>
            <a:off x="6477000" y="3124200"/>
            <a:ext cx="1457395" cy="89702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349</TotalTime>
  <Words>905</Words>
  <Application>Microsoft Office PowerPoint</Application>
  <PresentationFormat>On-screen Show (4:3)</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Capsules</vt:lpstr>
      <vt:lpstr>TEST ANXIETY</vt:lpstr>
      <vt:lpstr>What Causes Test Anxiety?</vt:lpstr>
      <vt:lpstr>What Causes Test Anxiety?</vt:lpstr>
      <vt:lpstr>What Causes Test Anxiety?</vt:lpstr>
      <vt:lpstr>What Causes Test Anxiety?</vt:lpstr>
      <vt:lpstr>What Causes Test Anxiety?</vt:lpstr>
      <vt:lpstr>Changing the Stress Response</vt:lpstr>
      <vt:lpstr>Changing the Stress Response</vt:lpstr>
      <vt:lpstr>Breathe and Appreciate</vt:lpstr>
      <vt:lpstr>Breathe and Appreciate</vt:lpstr>
      <vt:lpstr>TOOLS TO HELP - PREPARATION</vt:lpstr>
      <vt:lpstr>TOOLS TO HELP - PREPARATION</vt:lpstr>
      <vt:lpstr>TOOLS TO HELP - PREPARATION</vt:lpstr>
      <vt:lpstr>TOOLS TO HELP - PREPARATION</vt:lpstr>
      <vt:lpstr>TOOLS TO HELP – JUST BEFORE THE TEST</vt:lpstr>
      <vt:lpstr>TOOLS TO HELP – JUST BEFORE THE TEST</vt:lpstr>
      <vt:lpstr>TOOLS TO HELP – DURING THE TEST</vt:lpstr>
      <vt:lpstr>TOOLS TO HELP – DURING THE TEST</vt:lpstr>
      <vt:lpstr>THE GUARANTEE</vt:lpstr>
      <vt:lpstr>PowerPoint Presentation</vt:lpstr>
    </vt:vector>
  </TitlesOfParts>
  <Company>Student Support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ANXIETY</dc:title>
  <dc:creator>dellingerc</dc:creator>
  <cp:lastModifiedBy>DellingerC</cp:lastModifiedBy>
  <cp:revision>73</cp:revision>
  <dcterms:created xsi:type="dcterms:W3CDTF">2008-06-03T14:23:20Z</dcterms:created>
  <dcterms:modified xsi:type="dcterms:W3CDTF">2011-06-30T19:09:43Z</dcterms:modified>
</cp:coreProperties>
</file>