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5" d="100"/>
          <a:sy n="45" d="100"/>
        </p:scale>
        <p:origin x="-15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716463" y="5345113"/>
            <a:ext cx="4427537" cy="1512887"/>
            <a:chOff x="2971" y="3367"/>
            <a:chExt cx="2789" cy="953"/>
          </a:xfrm>
        </p:grpSpPr>
        <p:sp>
          <p:nvSpPr>
            <p:cNvPr id="5"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6"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7"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8"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9"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0"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1"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2"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3"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4"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5"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7"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8"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9"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17426" name="Rectangle 18"/>
          <p:cNvSpPr>
            <a:spLocks noGrp="1" noChangeArrowheads="1"/>
          </p:cNvSpPr>
          <p:nvPr>
            <p:ph type="ctrTitle" sz="quarter"/>
          </p:nvPr>
        </p:nvSpPr>
        <p:spPr>
          <a:xfrm>
            <a:off x="685800" y="1600200"/>
            <a:ext cx="7772400" cy="1828800"/>
          </a:xfrm>
        </p:spPr>
        <p:txBody>
          <a:bodyPr anchor="b"/>
          <a:lstStyle>
            <a:lvl1pPr>
              <a:defRPr sz="5700"/>
            </a:lvl1pPr>
          </a:lstStyle>
          <a:p>
            <a:r>
              <a:rPr lang="en-US"/>
              <a:t>Click to edit Master title style</a:t>
            </a:r>
          </a:p>
        </p:txBody>
      </p:sp>
      <p:sp>
        <p:nvSpPr>
          <p:cNvPr id="17427"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smtClean="0"/>
            </a:lvl1pPr>
          </a:lstStyle>
          <a:p>
            <a:pPr>
              <a:defRPr/>
            </a:pPr>
            <a:endParaRPr lang="en-US"/>
          </a:p>
        </p:txBody>
      </p:sp>
      <p:sp>
        <p:nvSpPr>
          <p:cNvPr id="21" name="Rectangle 21"/>
          <p:cNvSpPr>
            <a:spLocks noGrp="1" noChangeArrowheads="1"/>
          </p:cNvSpPr>
          <p:nvPr>
            <p:ph type="ftr" sz="quarter" idx="11"/>
          </p:nvPr>
        </p:nvSpPr>
        <p:spPr/>
        <p:txBody>
          <a:bodyPr/>
          <a:lstStyle>
            <a:lvl1pPr>
              <a:defRPr smtClean="0"/>
            </a:lvl1pPr>
          </a:lstStyle>
          <a:p>
            <a:pPr>
              <a:defRPr/>
            </a:pPr>
            <a:endParaRPr lang="en-US"/>
          </a:p>
        </p:txBody>
      </p:sp>
      <p:sp>
        <p:nvSpPr>
          <p:cNvPr id="22" name="Rectangle 22"/>
          <p:cNvSpPr>
            <a:spLocks noGrp="1" noChangeArrowheads="1"/>
          </p:cNvSpPr>
          <p:nvPr>
            <p:ph type="sldNum" sz="quarter" idx="12"/>
          </p:nvPr>
        </p:nvSpPr>
        <p:spPr/>
        <p:txBody>
          <a:bodyPr/>
          <a:lstStyle>
            <a:lvl1pPr>
              <a:defRPr smtClean="0"/>
            </a:lvl1pPr>
          </a:lstStyle>
          <a:p>
            <a:pPr>
              <a:defRPr/>
            </a:pPr>
            <a:fld id="{4741F5D7-43AA-488C-BF16-F2764AA2A9B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BC32B737-C48A-4934-8C4C-DDC467FC6E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7805AB9D-C7CA-42D8-BD2D-B5F06085C87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D2DA2699-0210-4287-88CC-B90DAAEB3E8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a:p>
        </p:txBody>
      </p:sp>
      <p:sp>
        <p:nvSpPr>
          <p:cNvPr id="5" name="Rectangle 20"/>
          <p:cNvSpPr>
            <a:spLocks noGrp="1" noChangeArrowheads="1"/>
          </p:cNvSpPr>
          <p:nvPr>
            <p:ph type="ftr" sz="quarter" idx="11"/>
          </p:nvPr>
        </p:nvSpPr>
        <p:spPr>
          <a:ln/>
        </p:spPr>
        <p:txBody>
          <a:bodyPr/>
          <a:lstStyle>
            <a:lvl1pPr>
              <a:defRPr/>
            </a:lvl1pPr>
          </a:lstStyle>
          <a:p>
            <a:pPr>
              <a:defRPr/>
            </a:pPr>
            <a:endParaRPr lang="en-US"/>
          </a:p>
        </p:txBody>
      </p:sp>
      <p:sp>
        <p:nvSpPr>
          <p:cNvPr id="6" name="Rectangle 21"/>
          <p:cNvSpPr>
            <a:spLocks noGrp="1" noChangeArrowheads="1"/>
          </p:cNvSpPr>
          <p:nvPr>
            <p:ph type="sldNum" sz="quarter" idx="12"/>
          </p:nvPr>
        </p:nvSpPr>
        <p:spPr>
          <a:ln/>
        </p:spPr>
        <p:txBody>
          <a:bodyPr/>
          <a:lstStyle>
            <a:lvl1pPr>
              <a:defRPr/>
            </a:lvl1pPr>
          </a:lstStyle>
          <a:p>
            <a:pPr>
              <a:defRPr/>
            </a:pPr>
            <a:fld id="{D4ED2FD2-5AF5-49AB-9F24-1CA806517DE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733D1A8C-8CF2-4B92-B265-F30D70C4CA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9"/>
          <p:cNvSpPr>
            <a:spLocks noGrp="1" noChangeArrowheads="1"/>
          </p:cNvSpPr>
          <p:nvPr>
            <p:ph type="dt" sz="half" idx="10"/>
          </p:nvPr>
        </p:nvSpPr>
        <p:spPr>
          <a:ln/>
        </p:spPr>
        <p:txBody>
          <a:bodyPr/>
          <a:lstStyle>
            <a:lvl1pPr>
              <a:defRPr/>
            </a:lvl1pPr>
          </a:lstStyle>
          <a:p>
            <a:pPr>
              <a:defRPr/>
            </a:pPr>
            <a:endParaRPr lang="en-US"/>
          </a:p>
        </p:txBody>
      </p:sp>
      <p:sp>
        <p:nvSpPr>
          <p:cNvPr id="8" name="Rectangle 20"/>
          <p:cNvSpPr>
            <a:spLocks noGrp="1" noChangeArrowheads="1"/>
          </p:cNvSpPr>
          <p:nvPr>
            <p:ph type="ftr" sz="quarter" idx="11"/>
          </p:nvPr>
        </p:nvSpPr>
        <p:spPr>
          <a:ln/>
        </p:spPr>
        <p:txBody>
          <a:bodyPr/>
          <a:lstStyle>
            <a:lvl1pPr>
              <a:defRPr/>
            </a:lvl1pPr>
          </a:lstStyle>
          <a:p>
            <a:pPr>
              <a:defRPr/>
            </a:pPr>
            <a:endParaRPr lang="en-US"/>
          </a:p>
        </p:txBody>
      </p:sp>
      <p:sp>
        <p:nvSpPr>
          <p:cNvPr id="9" name="Rectangle 21"/>
          <p:cNvSpPr>
            <a:spLocks noGrp="1" noChangeArrowheads="1"/>
          </p:cNvSpPr>
          <p:nvPr>
            <p:ph type="sldNum" sz="quarter" idx="12"/>
          </p:nvPr>
        </p:nvSpPr>
        <p:spPr>
          <a:ln/>
        </p:spPr>
        <p:txBody>
          <a:bodyPr/>
          <a:lstStyle>
            <a:lvl1pPr>
              <a:defRPr/>
            </a:lvl1pPr>
          </a:lstStyle>
          <a:p>
            <a:pPr>
              <a:defRPr/>
            </a:pPr>
            <a:fld id="{A97458DC-E21F-4D53-B9C8-424FD9B1A2C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9"/>
          <p:cNvSpPr>
            <a:spLocks noGrp="1" noChangeArrowheads="1"/>
          </p:cNvSpPr>
          <p:nvPr>
            <p:ph type="dt" sz="half" idx="10"/>
          </p:nvPr>
        </p:nvSpPr>
        <p:spPr>
          <a:ln/>
        </p:spPr>
        <p:txBody>
          <a:bodyPr/>
          <a:lstStyle>
            <a:lvl1pPr>
              <a:defRPr/>
            </a:lvl1pPr>
          </a:lstStyle>
          <a:p>
            <a:pPr>
              <a:defRPr/>
            </a:pPr>
            <a:endParaRPr lang="en-US"/>
          </a:p>
        </p:txBody>
      </p:sp>
      <p:sp>
        <p:nvSpPr>
          <p:cNvPr id="4" name="Rectangle 20"/>
          <p:cNvSpPr>
            <a:spLocks noGrp="1" noChangeArrowheads="1"/>
          </p:cNvSpPr>
          <p:nvPr>
            <p:ph type="ftr" sz="quarter" idx="11"/>
          </p:nvPr>
        </p:nvSpPr>
        <p:spPr>
          <a:ln/>
        </p:spPr>
        <p:txBody>
          <a:bodyPr/>
          <a:lstStyle>
            <a:lvl1pPr>
              <a:defRPr/>
            </a:lvl1pPr>
          </a:lstStyle>
          <a:p>
            <a:pPr>
              <a:defRPr/>
            </a:pPr>
            <a:endParaRPr lang="en-US"/>
          </a:p>
        </p:txBody>
      </p:sp>
      <p:sp>
        <p:nvSpPr>
          <p:cNvPr id="5" name="Rectangle 21"/>
          <p:cNvSpPr>
            <a:spLocks noGrp="1" noChangeArrowheads="1"/>
          </p:cNvSpPr>
          <p:nvPr>
            <p:ph type="sldNum" sz="quarter" idx="12"/>
          </p:nvPr>
        </p:nvSpPr>
        <p:spPr>
          <a:ln/>
        </p:spPr>
        <p:txBody>
          <a:bodyPr/>
          <a:lstStyle>
            <a:lvl1pPr>
              <a:defRPr/>
            </a:lvl1pPr>
          </a:lstStyle>
          <a:p>
            <a:pPr>
              <a:defRPr/>
            </a:pPr>
            <a:fld id="{65088E95-262C-41AF-9A98-F26404C4C65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a:p>
        </p:txBody>
      </p:sp>
      <p:sp>
        <p:nvSpPr>
          <p:cNvPr id="3" name="Rectangle 20"/>
          <p:cNvSpPr>
            <a:spLocks noGrp="1" noChangeArrowheads="1"/>
          </p:cNvSpPr>
          <p:nvPr>
            <p:ph type="ftr" sz="quarter" idx="11"/>
          </p:nvPr>
        </p:nvSpPr>
        <p:spPr>
          <a:ln/>
        </p:spPr>
        <p:txBody>
          <a:bodyPr/>
          <a:lstStyle>
            <a:lvl1pPr>
              <a:defRPr/>
            </a:lvl1pPr>
          </a:lstStyle>
          <a:p>
            <a:pPr>
              <a:defRPr/>
            </a:pPr>
            <a:endParaRPr lang="en-US"/>
          </a:p>
        </p:txBody>
      </p:sp>
      <p:sp>
        <p:nvSpPr>
          <p:cNvPr id="4" name="Rectangle 21"/>
          <p:cNvSpPr>
            <a:spLocks noGrp="1" noChangeArrowheads="1"/>
          </p:cNvSpPr>
          <p:nvPr>
            <p:ph type="sldNum" sz="quarter" idx="12"/>
          </p:nvPr>
        </p:nvSpPr>
        <p:spPr>
          <a:ln/>
        </p:spPr>
        <p:txBody>
          <a:bodyPr/>
          <a:lstStyle>
            <a:lvl1pPr>
              <a:defRPr/>
            </a:lvl1pPr>
          </a:lstStyle>
          <a:p>
            <a:pPr>
              <a:defRPr/>
            </a:pPr>
            <a:fld id="{C3CB96EC-872C-48C2-A616-90DAFB12FA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A22DE38C-E0FE-467F-966F-3F2AB90FAC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AB83CD84-490A-44D2-8A89-1188AB0662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716463" y="5345113"/>
            <a:ext cx="4427537" cy="1512887"/>
            <a:chOff x="2971" y="3367"/>
            <a:chExt cx="2789" cy="953"/>
          </a:xfrm>
        </p:grpSpPr>
        <p:sp>
          <p:nvSpPr>
            <p:cNvPr id="16387" name="Freeform 3"/>
            <p:cNvSpPr>
              <a:spLocks/>
            </p:cNvSpPr>
            <p:nvPr/>
          </p:nvSpPr>
          <p:spPr bwMode="ltGray">
            <a:xfrm>
              <a:off x="2971" y="3367"/>
              <a:ext cx="2789" cy="953"/>
            </a:xfrm>
            <a:custGeom>
              <a:avLst/>
              <a:gdLst/>
              <a:ahLst/>
              <a:cxnLst>
                <a:cxn ang="0">
                  <a:pos x="2768" y="18"/>
                </a:cxn>
                <a:cxn ang="0">
                  <a:pos x="2678" y="24"/>
                </a:cxn>
                <a:cxn ang="0">
                  <a:pos x="2613" y="102"/>
                </a:cxn>
                <a:cxn ang="0">
                  <a:pos x="2511" y="156"/>
                </a:cxn>
                <a:cxn ang="0">
                  <a:pos x="2505" y="222"/>
                </a:cxn>
                <a:cxn ang="0">
                  <a:pos x="2487" y="246"/>
                </a:cxn>
                <a:cxn ang="0">
                  <a:pos x="2469" y="252"/>
                </a:cxn>
                <a:cxn ang="0">
                  <a:pos x="2397" y="210"/>
                </a:cxn>
                <a:cxn ang="0">
                  <a:pos x="2260" y="192"/>
                </a:cxn>
                <a:cxn ang="0">
                  <a:pos x="2236" y="186"/>
                </a:cxn>
                <a:cxn ang="0">
                  <a:pos x="2218" y="192"/>
                </a:cxn>
                <a:cxn ang="0">
                  <a:pos x="2146" y="228"/>
                </a:cxn>
                <a:cxn ang="0">
                  <a:pos x="2110" y="240"/>
                </a:cxn>
                <a:cxn ang="0">
                  <a:pos x="2086" y="246"/>
                </a:cxn>
                <a:cxn ang="0">
                  <a:pos x="2074" y="258"/>
                </a:cxn>
                <a:cxn ang="0">
                  <a:pos x="2074" y="276"/>
                </a:cxn>
                <a:cxn ang="0">
                  <a:pos x="2051" y="300"/>
                </a:cxn>
                <a:cxn ang="0">
                  <a:pos x="2033" y="312"/>
                </a:cxn>
                <a:cxn ang="0">
                  <a:pos x="2021" y="324"/>
                </a:cxn>
                <a:cxn ang="0">
                  <a:pos x="2009" y="336"/>
                </a:cxn>
                <a:cxn ang="0">
                  <a:pos x="1979" y="342"/>
                </a:cxn>
                <a:cxn ang="0">
                  <a:pos x="1913" y="336"/>
                </a:cxn>
                <a:cxn ang="0">
                  <a:pos x="1877" y="330"/>
                </a:cxn>
                <a:cxn ang="0">
                  <a:pos x="1865" y="342"/>
                </a:cxn>
                <a:cxn ang="0">
                  <a:pos x="1853" y="354"/>
                </a:cxn>
                <a:cxn ang="0">
                  <a:pos x="1823" y="360"/>
                </a:cxn>
                <a:cxn ang="0">
                  <a:pos x="1764" y="342"/>
                </a:cxn>
                <a:cxn ang="0">
                  <a:pos x="1740" y="342"/>
                </a:cxn>
                <a:cxn ang="0">
                  <a:pos x="1716" y="354"/>
                </a:cxn>
                <a:cxn ang="0">
                  <a:pos x="1656" y="425"/>
                </a:cxn>
                <a:cxn ang="0">
                  <a:pos x="1614" y="569"/>
                </a:cxn>
                <a:cxn ang="0">
                  <a:pos x="1614" y="593"/>
                </a:cxn>
                <a:cxn ang="0">
                  <a:pos x="1620" y="641"/>
                </a:cxn>
                <a:cxn ang="0">
                  <a:pos x="1638" y="659"/>
                </a:cxn>
                <a:cxn ang="0">
                  <a:pos x="1632" y="671"/>
                </a:cxn>
                <a:cxn ang="0">
                  <a:pos x="1620" y="683"/>
                </a:cxn>
                <a:cxn ang="0">
                  <a:pos x="1542" y="689"/>
                </a:cxn>
                <a:cxn ang="0">
                  <a:pos x="1465" y="629"/>
                </a:cxn>
                <a:cxn ang="0">
                  <a:pos x="1333" y="587"/>
                </a:cxn>
                <a:cxn ang="0">
                  <a:pos x="1184" y="671"/>
                </a:cxn>
                <a:cxn ang="0">
                  <a:pos x="1016" y="731"/>
                </a:cxn>
                <a:cxn ang="0">
                  <a:pos x="813" y="743"/>
                </a:cxn>
                <a:cxn ang="0">
                  <a:pos x="628" y="701"/>
                </a:cxn>
                <a:cxn ang="0">
                  <a:pos x="568" y="695"/>
                </a:cxn>
                <a:cxn ang="0">
                  <a:pos x="556" y="701"/>
                </a:cxn>
                <a:cxn ang="0">
                  <a:pos x="520" y="731"/>
                </a:cxn>
                <a:cxn ang="0">
                  <a:pos x="436" y="809"/>
                </a:cxn>
                <a:cxn ang="0">
                  <a:pos x="406" y="821"/>
                </a:cxn>
                <a:cxn ang="0">
                  <a:pos x="382" y="821"/>
                </a:cxn>
                <a:cxn ang="0">
                  <a:pos x="335" y="827"/>
                </a:cxn>
                <a:cxn ang="0">
                  <a:pos x="209" y="851"/>
                </a:cxn>
                <a:cxn ang="0">
                  <a:pos x="173" y="857"/>
                </a:cxn>
                <a:cxn ang="0">
                  <a:pos x="125" y="851"/>
                </a:cxn>
                <a:cxn ang="0">
                  <a:pos x="107" y="857"/>
                </a:cxn>
                <a:cxn ang="0">
                  <a:pos x="101" y="875"/>
                </a:cxn>
                <a:cxn ang="0">
                  <a:pos x="83" y="887"/>
                </a:cxn>
                <a:cxn ang="0">
                  <a:pos x="48" y="899"/>
                </a:cxn>
                <a:cxn ang="0">
                  <a:pos x="2780" y="24"/>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w="9525">
              <a:noFill/>
              <a:prstDash val="solid"/>
              <a:round/>
              <a:headEnd/>
              <a:tailEnd/>
            </a:ln>
          </p:spPr>
          <p:txBody>
            <a:bodyPr/>
            <a:lstStyle/>
            <a:p>
              <a:pPr>
                <a:defRPr/>
              </a:pPr>
              <a:endParaRPr lang="en-US"/>
            </a:p>
          </p:txBody>
        </p:sp>
        <p:sp>
          <p:nvSpPr>
            <p:cNvPr id="16388" name="Freeform 4"/>
            <p:cNvSpPr>
              <a:spLocks/>
            </p:cNvSpPr>
            <p:nvPr/>
          </p:nvSpPr>
          <p:spPr bwMode="ltGray">
            <a:xfrm>
              <a:off x="4602" y="4014"/>
              <a:ext cx="12" cy="18"/>
            </a:xfrm>
            <a:custGeom>
              <a:avLst/>
              <a:gdLst/>
              <a:ahLst/>
              <a:cxnLst>
                <a:cxn ang="0">
                  <a:pos x="12" y="18"/>
                </a:cxn>
                <a:cxn ang="0">
                  <a:pos x="12" y="12"/>
                </a:cxn>
                <a:cxn ang="0">
                  <a:pos x="6" y="6"/>
                </a:cxn>
                <a:cxn ang="0">
                  <a:pos x="6" y="6"/>
                </a:cxn>
                <a:cxn ang="0">
                  <a:pos x="0" y="0"/>
                </a:cxn>
                <a:cxn ang="0">
                  <a:pos x="12" y="18"/>
                </a:cxn>
                <a:cxn ang="0">
                  <a:pos x="12" y="18"/>
                </a:cxn>
                <a:cxn ang="0">
                  <a:pos x="12" y="18"/>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89" name="Freeform 5"/>
            <p:cNvSpPr>
              <a:spLocks/>
            </p:cNvSpPr>
            <p:nvPr/>
          </p:nvSpPr>
          <p:spPr bwMode="ltGray">
            <a:xfrm>
              <a:off x="4596" y="3996"/>
              <a:ext cx="6" cy="18"/>
            </a:xfrm>
            <a:custGeom>
              <a:avLst/>
              <a:gdLst/>
              <a:ahLst/>
              <a:cxnLst>
                <a:cxn ang="0">
                  <a:pos x="0" y="12"/>
                </a:cxn>
                <a:cxn ang="0">
                  <a:pos x="6" y="18"/>
                </a:cxn>
                <a:cxn ang="0">
                  <a:pos x="0" y="0"/>
                </a:cxn>
                <a:cxn ang="0">
                  <a:pos x="0" y="12"/>
                </a:cxn>
                <a:cxn ang="0">
                  <a:pos x="0" y="12"/>
                </a:cxn>
                <a:cxn ang="0">
                  <a:pos x="0" y="12"/>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0" name="Freeform 6"/>
            <p:cNvSpPr>
              <a:spLocks/>
            </p:cNvSpPr>
            <p:nvPr/>
          </p:nvSpPr>
          <p:spPr bwMode="ltGray">
            <a:xfrm>
              <a:off x="5180" y="3577"/>
              <a:ext cx="304" cy="741"/>
            </a:xfrm>
            <a:custGeom>
              <a:avLst/>
              <a:gdLst/>
              <a:ahLst/>
              <a:cxnLst>
                <a:cxn ang="0">
                  <a:pos x="280" y="42"/>
                </a:cxn>
                <a:cxn ang="0">
                  <a:pos x="274" y="42"/>
                </a:cxn>
                <a:cxn ang="0">
                  <a:pos x="268" y="42"/>
                </a:cxn>
                <a:cxn ang="0">
                  <a:pos x="256" y="42"/>
                </a:cxn>
                <a:cxn ang="0">
                  <a:pos x="238" y="48"/>
                </a:cxn>
                <a:cxn ang="0">
                  <a:pos x="214" y="12"/>
                </a:cxn>
                <a:cxn ang="0">
                  <a:pos x="196" y="0"/>
                </a:cxn>
                <a:cxn ang="0">
                  <a:pos x="196" y="0"/>
                </a:cxn>
                <a:cxn ang="0">
                  <a:pos x="164" y="167"/>
                </a:cxn>
                <a:cxn ang="0">
                  <a:pos x="144" y="217"/>
                </a:cxn>
                <a:cxn ang="0">
                  <a:pos x="110" y="281"/>
                </a:cxn>
                <a:cxn ang="0">
                  <a:pos x="96" y="327"/>
                </a:cxn>
                <a:cxn ang="0">
                  <a:pos x="124" y="405"/>
                </a:cxn>
                <a:cxn ang="0">
                  <a:pos x="100" y="463"/>
                </a:cxn>
                <a:cxn ang="0">
                  <a:pos x="68" y="503"/>
                </a:cxn>
                <a:cxn ang="0">
                  <a:pos x="30" y="539"/>
                </a:cxn>
                <a:cxn ang="0">
                  <a:pos x="24" y="613"/>
                </a:cxn>
                <a:cxn ang="0">
                  <a:pos x="0" y="741"/>
                </a:cxn>
                <a:cxn ang="0">
                  <a:pos x="202" y="741"/>
                </a:cxn>
                <a:cxn ang="0">
                  <a:pos x="180" y="639"/>
                </a:cxn>
                <a:cxn ang="0">
                  <a:pos x="192" y="589"/>
                </a:cxn>
                <a:cxn ang="0">
                  <a:pos x="178" y="539"/>
                </a:cxn>
                <a:cxn ang="0">
                  <a:pos x="190" y="499"/>
                </a:cxn>
                <a:cxn ang="0">
                  <a:pos x="184" y="465"/>
                </a:cxn>
                <a:cxn ang="0">
                  <a:pos x="192" y="391"/>
                </a:cxn>
                <a:cxn ang="0">
                  <a:pos x="216" y="313"/>
                </a:cxn>
                <a:cxn ang="0">
                  <a:pos x="238" y="249"/>
                </a:cxn>
                <a:cxn ang="0">
                  <a:pos x="268" y="185"/>
                </a:cxn>
                <a:cxn ang="0">
                  <a:pos x="284" y="159"/>
                </a:cxn>
                <a:cxn ang="0">
                  <a:pos x="304" y="12"/>
                </a:cxn>
                <a:cxn ang="0">
                  <a:pos x="298" y="24"/>
                </a:cxn>
                <a:cxn ang="0">
                  <a:pos x="292" y="30"/>
                </a:cxn>
                <a:cxn ang="0">
                  <a:pos x="292" y="36"/>
                </a:cxn>
                <a:cxn ang="0">
                  <a:pos x="286" y="36"/>
                </a:cxn>
                <a:cxn ang="0">
                  <a:pos x="286" y="42"/>
                </a:cxn>
                <a:cxn ang="0">
                  <a:pos x="280" y="42"/>
                </a:cxn>
                <a:cxn ang="0">
                  <a:pos x="280" y="42"/>
                </a:cxn>
                <a:cxn ang="0">
                  <a:pos x="280" y="42"/>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1" name="Freeform 7"/>
            <p:cNvSpPr>
              <a:spLocks/>
            </p:cNvSpPr>
            <p:nvPr/>
          </p:nvSpPr>
          <p:spPr bwMode="ltGray">
            <a:xfrm>
              <a:off x="4918" y="3553"/>
              <a:ext cx="314" cy="767"/>
            </a:xfrm>
            <a:custGeom>
              <a:avLst/>
              <a:gdLst/>
              <a:ahLst/>
              <a:cxnLst>
                <a:cxn ang="0">
                  <a:pos x="284" y="6"/>
                </a:cxn>
                <a:cxn ang="0">
                  <a:pos x="278" y="6"/>
                </a:cxn>
                <a:cxn ang="0">
                  <a:pos x="272" y="12"/>
                </a:cxn>
                <a:cxn ang="0">
                  <a:pos x="254" y="18"/>
                </a:cxn>
                <a:cxn ang="0">
                  <a:pos x="230" y="24"/>
                </a:cxn>
                <a:cxn ang="0">
                  <a:pos x="206" y="42"/>
                </a:cxn>
                <a:cxn ang="0">
                  <a:pos x="188" y="48"/>
                </a:cxn>
                <a:cxn ang="0">
                  <a:pos x="176" y="54"/>
                </a:cxn>
                <a:cxn ang="0">
                  <a:pos x="170" y="54"/>
                </a:cxn>
                <a:cxn ang="0">
                  <a:pos x="150" y="169"/>
                </a:cxn>
                <a:cxn ang="0">
                  <a:pos x="110" y="225"/>
                </a:cxn>
                <a:cxn ang="0">
                  <a:pos x="54" y="383"/>
                </a:cxn>
                <a:cxn ang="0">
                  <a:pos x="82" y="555"/>
                </a:cxn>
                <a:cxn ang="0">
                  <a:pos x="40" y="679"/>
                </a:cxn>
                <a:cxn ang="0">
                  <a:pos x="0" y="767"/>
                </a:cxn>
                <a:cxn ang="0">
                  <a:pos x="108" y="767"/>
                </a:cxn>
                <a:cxn ang="0">
                  <a:pos x="120" y="611"/>
                </a:cxn>
                <a:cxn ang="0">
                  <a:pos x="148" y="499"/>
                </a:cxn>
                <a:cxn ang="0">
                  <a:pos x="160" y="367"/>
                </a:cxn>
                <a:cxn ang="0">
                  <a:pos x="218" y="327"/>
                </a:cxn>
                <a:cxn ang="0">
                  <a:pos x="238" y="221"/>
                </a:cxn>
                <a:cxn ang="0">
                  <a:pos x="296" y="135"/>
                </a:cxn>
                <a:cxn ang="0">
                  <a:pos x="314" y="0"/>
                </a:cxn>
                <a:cxn ang="0">
                  <a:pos x="302" y="0"/>
                </a:cxn>
                <a:cxn ang="0">
                  <a:pos x="296" y="0"/>
                </a:cxn>
                <a:cxn ang="0">
                  <a:pos x="290" y="0"/>
                </a:cxn>
                <a:cxn ang="0">
                  <a:pos x="284" y="6"/>
                </a:cxn>
                <a:cxn ang="0">
                  <a:pos x="284" y="6"/>
                </a:cxn>
                <a:cxn ang="0">
                  <a:pos x="284" y="6"/>
                </a:cxn>
                <a:cxn ang="0">
                  <a:pos x="284" y="6"/>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2" name="Freeform 8"/>
            <p:cNvSpPr>
              <a:spLocks/>
            </p:cNvSpPr>
            <p:nvPr/>
          </p:nvSpPr>
          <p:spPr bwMode="ltGray">
            <a:xfrm>
              <a:off x="4700" y="3697"/>
              <a:ext cx="275" cy="623"/>
            </a:xfrm>
            <a:custGeom>
              <a:avLst/>
              <a:gdLst/>
              <a:ahLst/>
              <a:cxnLst>
                <a:cxn ang="0">
                  <a:pos x="257" y="12"/>
                </a:cxn>
                <a:cxn ang="0">
                  <a:pos x="239" y="6"/>
                </a:cxn>
                <a:cxn ang="0">
                  <a:pos x="203" y="6"/>
                </a:cxn>
                <a:cxn ang="0">
                  <a:pos x="203" y="6"/>
                </a:cxn>
                <a:cxn ang="0">
                  <a:pos x="197" y="6"/>
                </a:cxn>
                <a:cxn ang="0">
                  <a:pos x="185" y="0"/>
                </a:cxn>
                <a:cxn ang="0">
                  <a:pos x="173" y="0"/>
                </a:cxn>
                <a:cxn ang="0">
                  <a:pos x="166" y="0"/>
                </a:cxn>
                <a:cxn ang="0">
                  <a:pos x="160" y="0"/>
                </a:cxn>
                <a:cxn ang="0">
                  <a:pos x="144" y="117"/>
                </a:cxn>
                <a:cxn ang="0">
                  <a:pos x="128" y="185"/>
                </a:cxn>
                <a:cxn ang="0">
                  <a:pos x="58" y="299"/>
                </a:cxn>
                <a:cxn ang="0">
                  <a:pos x="54" y="441"/>
                </a:cxn>
                <a:cxn ang="0">
                  <a:pos x="24" y="523"/>
                </a:cxn>
                <a:cxn ang="0">
                  <a:pos x="0" y="623"/>
                </a:cxn>
                <a:cxn ang="0">
                  <a:pos x="78" y="623"/>
                </a:cxn>
                <a:cxn ang="0">
                  <a:pos x="92" y="555"/>
                </a:cxn>
                <a:cxn ang="0">
                  <a:pos x="134" y="447"/>
                </a:cxn>
                <a:cxn ang="0">
                  <a:pos x="158" y="315"/>
                </a:cxn>
                <a:cxn ang="0">
                  <a:pos x="184" y="257"/>
                </a:cxn>
                <a:cxn ang="0">
                  <a:pos x="216" y="211"/>
                </a:cxn>
                <a:cxn ang="0">
                  <a:pos x="222" y="145"/>
                </a:cxn>
                <a:cxn ang="0">
                  <a:pos x="240" y="111"/>
                </a:cxn>
                <a:cxn ang="0">
                  <a:pos x="262" y="79"/>
                </a:cxn>
                <a:cxn ang="0">
                  <a:pos x="275" y="6"/>
                </a:cxn>
                <a:cxn ang="0">
                  <a:pos x="263" y="12"/>
                </a:cxn>
                <a:cxn ang="0">
                  <a:pos x="257" y="12"/>
                </a:cxn>
                <a:cxn ang="0">
                  <a:pos x="257" y="12"/>
                </a:cxn>
                <a:cxn ang="0">
                  <a:pos x="257" y="12"/>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3" name="Freeform 9"/>
            <p:cNvSpPr>
              <a:spLocks/>
            </p:cNvSpPr>
            <p:nvPr/>
          </p:nvSpPr>
          <p:spPr bwMode="ltGray">
            <a:xfrm>
              <a:off x="4522" y="3709"/>
              <a:ext cx="213" cy="611"/>
            </a:xfrm>
            <a:custGeom>
              <a:avLst/>
              <a:gdLst/>
              <a:ahLst/>
              <a:cxnLst>
                <a:cxn ang="0">
                  <a:pos x="171" y="12"/>
                </a:cxn>
                <a:cxn ang="0">
                  <a:pos x="159" y="24"/>
                </a:cxn>
                <a:cxn ang="0">
                  <a:pos x="153" y="36"/>
                </a:cxn>
                <a:cxn ang="0">
                  <a:pos x="128" y="60"/>
                </a:cxn>
                <a:cxn ang="0">
                  <a:pos x="110" y="83"/>
                </a:cxn>
                <a:cxn ang="0">
                  <a:pos x="86" y="119"/>
                </a:cxn>
                <a:cxn ang="0">
                  <a:pos x="68" y="167"/>
                </a:cxn>
                <a:cxn ang="0">
                  <a:pos x="68" y="221"/>
                </a:cxn>
                <a:cxn ang="0">
                  <a:pos x="68" y="227"/>
                </a:cxn>
                <a:cxn ang="0">
                  <a:pos x="68" y="233"/>
                </a:cxn>
                <a:cxn ang="0">
                  <a:pos x="68" y="239"/>
                </a:cxn>
                <a:cxn ang="0">
                  <a:pos x="68" y="245"/>
                </a:cxn>
                <a:cxn ang="0">
                  <a:pos x="68" y="251"/>
                </a:cxn>
                <a:cxn ang="0">
                  <a:pos x="68" y="251"/>
                </a:cxn>
                <a:cxn ang="0">
                  <a:pos x="68" y="257"/>
                </a:cxn>
                <a:cxn ang="0">
                  <a:pos x="68" y="269"/>
                </a:cxn>
                <a:cxn ang="0">
                  <a:pos x="74" y="287"/>
                </a:cxn>
                <a:cxn ang="0">
                  <a:pos x="80" y="305"/>
                </a:cxn>
                <a:cxn ang="0">
                  <a:pos x="86" y="311"/>
                </a:cxn>
                <a:cxn ang="0">
                  <a:pos x="86" y="311"/>
                </a:cxn>
                <a:cxn ang="0">
                  <a:pos x="92" y="317"/>
                </a:cxn>
                <a:cxn ang="0">
                  <a:pos x="92" y="323"/>
                </a:cxn>
                <a:cxn ang="0">
                  <a:pos x="92" y="323"/>
                </a:cxn>
                <a:cxn ang="0">
                  <a:pos x="24" y="437"/>
                </a:cxn>
                <a:cxn ang="0">
                  <a:pos x="18" y="471"/>
                </a:cxn>
                <a:cxn ang="0">
                  <a:pos x="0" y="547"/>
                </a:cxn>
                <a:cxn ang="0">
                  <a:pos x="50" y="611"/>
                </a:cxn>
                <a:cxn ang="0">
                  <a:pos x="114" y="611"/>
                </a:cxn>
                <a:cxn ang="0">
                  <a:pos x="104" y="555"/>
                </a:cxn>
                <a:cxn ang="0">
                  <a:pos x="120" y="515"/>
                </a:cxn>
                <a:cxn ang="0">
                  <a:pos x="150" y="449"/>
                </a:cxn>
                <a:cxn ang="0">
                  <a:pos x="166" y="377"/>
                </a:cxn>
                <a:cxn ang="0">
                  <a:pos x="156" y="295"/>
                </a:cxn>
                <a:cxn ang="0">
                  <a:pos x="170" y="203"/>
                </a:cxn>
                <a:cxn ang="0">
                  <a:pos x="212" y="95"/>
                </a:cxn>
                <a:cxn ang="0">
                  <a:pos x="213" y="0"/>
                </a:cxn>
                <a:cxn ang="0">
                  <a:pos x="207" y="0"/>
                </a:cxn>
                <a:cxn ang="0">
                  <a:pos x="201" y="0"/>
                </a:cxn>
                <a:cxn ang="0">
                  <a:pos x="195" y="0"/>
                </a:cxn>
                <a:cxn ang="0">
                  <a:pos x="189" y="0"/>
                </a:cxn>
                <a:cxn ang="0">
                  <a:pos x="183" y="6"/>
                </a:cxn>
                <a:cxn ang="0">
                  <a:pos x="177" y="6"/>
                </a:cxn>
                <a:cxn ang="0">
                  <a:pos x="171" y="12"/>
                </a:cxn>
                <a:cxn ang="0">
                  <a:pos x="171" y="12"/>
                </a:cxn>
                <a:cxn ang="0">
                  <a:pos x="171" y="12"/>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4" name="Freeform 10"/>
            <p:cNvSpPr>
              <a:spLocks/>
            </p:cNvSpPr>
            <p:nvPr/>
          </p:nvSpPr>
          <p:spPr bwMode="ltGray">
            <a:xfrm>
              <a:off x="4292" y="3936"/>
              <a:ext cx="167" cy="384"/>
            </a:xfrm>
            <a:custGeom>
              <a:avLst/>
              <a:gdLst/>
              <a:ahLst/>
              <a:cxnLst>
                <a:cxn ang="0">
                  <a:pos x="149" y="60"/>
                </a:cxn>
                <a:cxn ang="0">
                  <a:pos x="119" y="30"/>
                </a:cxn>
                <a:cxn ang="0">
                  <a:pos x="89" y="12"/>
                </a:cxn>
                <a:cxn ang="0">
                  <a:pos x="59" y="0"/>
                </a:cxn>
                <a:cxn ang="0">
                  <a:pos x="54" y="70"/>
                </a:cxn>
                <a:cxn ang="0">
                  <a:pos x="46" y="112"/>
                </a:cxn>
                <a:cxn ang="0">
                  <a:pos x="52" y="168"/>
                </a:cxn>
                <a:cxn ang="0">
                  <a:pos x="24" y="194"/>
                </a:cxn>
                <a:cxn ang="0">
                  <a:pos x="16" y="258"/>
                </a:cxn>
                <a:cxn ang="0">
                  <a:pos x="2" y="300"/>
                </a:cxn>
                <a:cxn ang="0">
                  <a:pos x="0" y="352"/>
                </a:cxn>
                <a:cxn ang="0">
                  <a:pos x="47" y="384"/>
                </a:cxn>
                <a:cxn ang="0">
                  <a:pos x="149" y="384"/>
                </a:cxn>
                <a:cxn ang="0">
                  <a:pos x="134" y="350"/>
                </a:cxn>
                <a:cxn ang="0">
                  <a:pos x="104" y="324"/>
                </a:cxn>
                <a:cxn ang="0">
                  <a:pos x="138" y="274"/>
                </a:cxn>
                <a:cxn ang="0">
                  <a:pos x="122" y="220"/>
                </a:cxn>
                <a:cxn ang="0">
                  <a:pos x="132" y="186"/>
                </a:cxn>
                <a:cxn ang="0">
                  <a:pos x="140" y="154"/>
                </a:cxn>
                <a:cxn ang="0">
                  <a:pos x="167" y="90"/>
                </a:cxn>
                <a:cxn ang="0">
                  <a:pos x="149" y="60"/>
                </a:cxn>
                <a:cxn ang="0">
                  <a:pos x="149" y="60"/>
                </a:cxn>
                <a:cxn ang="0">
                  <a:pos x="149" y="60"/>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5" name="Freeform 11"/>
            <p:cNvSpPr>
              <a:spLocks/>
            </p:cNvSpPr>
            <p:nvPr/>
          </p:nvSpPr>
          <p:spPr bwMode="ltGray">
            <a:xfrm>
              <a:off x="4100" y="4020"/>
              <a:ext cx="166" cy="300"/>
            </a:xfrm>
            <a:custGeom>
              <a:avLst/>
              <a:gdLst/>
              <a:ahLst/>
              <a:cxnLst>
                <a:cxn ang="0">
                  <a:pos x="136" y="12"/>
                </a:cxn>
                <a:cxn ang="0">
                  <a:pos x="100" y="0"/>
                </a:cxn>
                <a:cxn ang="0">
                  <a:pos x="78" y="64"/>
                </a:cxn>
                <a:cxn ang="0">
                  <a:pos x="70" y="126"/>
                </a:cxn>
                <a:cxn ang="0">
                  <a:pos x="46" y="184"/>
                </a:cxn>
                <a:cxn ang="0">
                  <a:pos x="58" y="232"/>
                </a:cxn>
                <a:cxn ang="0">
                  <a:pos x="38" y="268"/>
                </a:cxn>
                <a:cxn ang="0">
                  <a:pos x="0" y="300"/>
                </a:cxn>
                <a:cxn ang="0">
                  <a:pos x="160" y="300"/>
                </a:cxn>
                <a:cxn ang="0">
                  <a:pos x="136" y="272"/>
                </a:cxn>
                <a:cxn ang="0">
                  <a:pos x="98" y="234"/>
                </a:cxn>
                <a:cxn ang="0">
                  <a:pos x="130" y="188"/>
                </a:cxn>
                <a:cxn ang="0">
                  <a:pos x="138" y="134"/>
                </a:cxn>
                <a:cxn ang="0">
                  <a:pos x="144" y="94"/>
                </a:cxn>
                <a:cxn ang="0">
                  <a:pos x="164" y="60"/>
                </a:cxn>
                <a:cxn ang="0">
                  <a:pos x="166" y="0"/>
                </a:cxn>
                <a:cxn ang="0">
                  <a:pos x="136" y="12"/>
                </a:cxn>
                <a:cxn ang="0">
                  <a:pos x="136" y="12"/>
                </a:cxn>
                <a:cxn ang="0">
                  <a:pos x="136" y="12"/>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6" name="Freeform 12"/>
            <p:cNvSpPr>
              <a:spLocks/>
            </p:cNvSpPr>
            <p:nvPr/>
          </p:nvSpPr>
          <p:spPr bwMode="ltGray">
            <a:xfrm>
              <a:off x="3910" y="4038"/>
              <a:ext cx="237" cy="282"/>
            </a:xfrm>
            <a:custGeom>
              <a:avLst/>
              <a:gdLst/>
              <a:ahLst/>
              <a:cxnLst>
                <a:cxn ang="0">
                  <a:pos x="201" y="0"/>
                </a:cxn>
                <a:cxn ang="0">
                  <a:pos x="183" y="0"/>
                </a:cxn>
                <a:cxn ang="0">
                  <a:pos x="158" y="50"/>
                </a:cxn>
                <a:cxn ang="0">
                  <a:pos x="148" y="92"/>
                </a:cxn>
                <a:cxn ang="0">
                  <a:pos x="120" y="144"/>
                </a:cxn>
                <a:cxn ang="0">
                  <a:pos x="82" y="182"/>
                </a:cxn>
                <a:cxn ang="0">
                  <a:pos x="60" y="232"/>
                </a:cxn>
                <a:cxn ang="0">
                  <a:pos x="0" y="282"/>
                </a:cxn>
                <a:cxn ang="0">
                  <a:pos x="128" y="282"/>
                </a:cxn>
                <a:cxn ang="0">
                  <a:pos x="154" y="254"/>
                </a:cxn>
                <a:cxn ang="0">
                  <a:pos x="158" y="196"/>
                </a:cxn>
                <a:cxn ang="0">
                  <a:pos x="188" y="148"/>
                </a:cxn>
                <a:cxn ang="0">
                  <a:pos x="196" y="70"/>
                </a:cxn>
                <a:cxn ang="0">
                  <a:pos x="237" y="0"/>
                </a:cxn>
                <a:cxn ang="0">
                  <a:pos x="201" y="0"/>
                </a:cxn>
                <a:cxn ang="0">
                  <a:pos x="201" y="0"/>
                </a:cxn>
                <a:cxn ang="0">
                  <a:pos x="201" y="0"/>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7" name="Freeform 13"/>
            <p:cNvSpPr>
              <a:spLocks/>
            </p:cNvSpPr>
            <p:nvPr/>
          </p:nvSpPr>
          <p:spPr bwMode="ltGray">
            <a:xfrm>
              <a:off x="3674" y="4086"/>
              <a:ext cx="196" cy="234"/>
            </a:xfrm>
            <a:custGeom>
              <a:avLst/>
              <a:gdLst/>
              <a:ahLst/>
              <a:cxnLst>
                <a:cxn ang="0">
                  <a:pos x="167" y="54"/>
                </a:cxn>
                <a:cxn ang="0">
                  <a:pos x="113" y="24"/>
                </a:cxn>
                <a:cxn ang="0">
                  <a:pos x="83" y="0"/>
                </a:cxn>
                <a:cxn ang="0">
                  <a:pos x="80" y="62"/>
                </a:cxn>
                <a:cxn ang="0">
                  <a:pos x="58" y="100"/>
                </a:cxn>
                <a:cxn ang="0">
                  <a:pos x="54" y="160"/>
                </a:cxn>
                <a:cxn ang="0">
                  <a:pos x="36" y="202"/>
                </a:cxn>
                <a:cxn ang="0">
                  <a:pos x="0" y="234"/>
                </a:cxn>
                <a:cxn ang="0">
                  <a:pos x="146" y="234"/>
                </a:cxn>
                <a:cxn ang="0">
                  <a:pos x="170" y="198"/>
                </a:cxn>
                <a:cxn ang="0">
                  <a:pos x="158" y="138"/>
                </a:cxn>
                <a:cxn ang="0">
                  <a:pos x="196" y="100"/>
                </a:cxn>
                <a:cxn ang="0">
                  <a:pos x="191" y="54"/>
                </a:cxn>
                <a:cxn ang="0">
                  <a:pos x="167" y="54"/>
                </a:cxn>
                <a:cxn ang="0">
                  <a:pos x="167" y="54"/>
                </a:cxn>
                <a:cxn ang="0">
                  <a:pos x="167" y="54"/>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8" name="Freeform 14"/>
            <p:cNvSpPr>
              <a:spLocks/>
            </p:cNvSpPr>
            <p:nvPr/>
          </p:nvSpPr>
          <p:spPr bwMode="ltGray">
            <a:xfrm>
              <a:off x="3476" y="4068"/>
              <a:ext cx="190" cy="252"/>
            </a:xfrm>
            <a:custGeom>
              <a:avLst/>
              <a:gdLst/>
              <a:ahLst/>
              <a:cxnLst>
                <a:cxn ang="0">
                  <a:pos x="190" y="0"/>
                </a:cxn>
                <a:cxn ang="0">
                  <a:pos x="166" y="0"/>
                </a:cxn>
                <a:cxn ang="0">
                  <a:pos x="158" y="38"/>
                </a:cxn>
                <a:cxn ang="0">
                  <a:pos x="138" y="120"/>
                </a:cxn>
                <a:cxn ang="0">
                  <a:pos x="94" y="180"/>
                </a:cxn>
                <a:cxn ang="0">
                  <a:pos x="62" y="234"/>
                </a:cxn>
                <a:cxn ang="0">
                  <a:pos x="0" y="252"/>
                </a:cxn>
                <a:cxn ang="0">
                  <a:pos x="128" y="252"/>
                </a:cxn>
                <a:cxn ang="0">
                  <a:pos x="142" y="188"/>
                </a:cxn>
                <a:cxn ang="0">
                  <a:pos x="186" y="90"/>
                </a:cxn>
                <a:cxn ang="0">
                  <a:pos x="190" y="38"/>
                </a:cxn>
                <a:cxn ang="0">
                  <a:pos x="190" y="0"/>
                </a:cxn>
                <a:cxn ang="0">
                  <a:pos x="190" y="0"/>
                </a:cxn>
                <a:cxn ang="0">
                  <a:pos x="190" y="0"/>
                </a:cxn>
                <a:cxn ang="0">
                  <a:pos x="190" y="0"/>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399" name="Freeform 15"/>
            <p:cNvSpPr>
              <a:spLocks/>
            </p:cNvSpPr>
            <p:nvPr/>
          </p:nvSpPr>
          <p:spPr bwMode="ltGray">
            <a:xfrm>
              <a:off x="3170" y="4188"/>
              <a:ext cx="230" cy="132"/>
            </a:xfrm>
            <a:custGeom>
              <a:avLst/>
              <a:gdLst/>
              <a:ahLst/>
              <a:cxnLst>
                <a:cxn ang="0">
                  <a:pos x="197" y="0"/>
                </a:cxn>
                <a:cxn ang="0">
                  <a:pos x="191" y="0"/>
                </a:cxn>
                <a:cxn ang="0">
                  <a:pos x="185" y="0"/>
                </a:cxn>
                <a:cxn ang="0">
                  <a:pos x="173" y="0"/>
                </a:cxn>
                <a:cxn ang="0">
                  <a:pos x="161" y="0"/>
                </a:cxn>
                <a:cxn ang="0">
                  <a:pos x="155" y="0"/>
                </a:cxn>
                <a:cxn ang="0">
                  <a:pos x="138" y="6"/>
                </a:cxn>
                <a:cxn ang="0">
                  <a:pos x="132" y="6"/>
                </a:cxn>
                <a:cxn ang="0">
                  <a:pos x="35" y="18"/>
                </a:cxn>
                <a:cxn ang="0">
                  <a:pos x="11" y="30"/>
                </a:cxn>
                <a:cxn ang="0">
                  <a:pos x="23" y="54"/>
                </a:cxn>
                <a:cxn ang="0">
                  <a:pos x="0" y="100"/>
                </a:cxn>
                <a:cxn ang="0">
                  <a:pos x="0" y="132"/>
                </a:cxn>
                <a:cxn ang="0">
                  <a:pos x="162" y="132"/>
                </a:cxn>
                <a:cxn ang="0">
                  <a:pos x="204" y="88"/>
                </a:cxn>
                <a:cxn ang="0">
                  <a:pos x="230" y="46"/>
                </a:cxn>
                <a:cxn ang="0">
                  <a:pos x="214" y="24"/>
                </a:cxn>
                <a:cxn ang="0">
                  <a:pos x="215" y="0"/>
                </a:cxn>
                <a:cxn ang="0">
                  <a:pos x="209" y="0"/>
                </a:cxn>
                <a:cxn ang="0">
                  <a:pos x="203" y="0"/>
                </a:cxn>
                <a:cxn ang="0">
                  <a:pos x="203" y="0"/>
                </a:cxn>
                <a:cxn ang="0">
                  <a:pos x="197" y="0"/>
                </a:cxn>
                <a:cxn ang="0">
                  <a:pos x="197" y="0"/>
                </a:cxn>
                <a:cxn ang="0">
                  <a:pos x="197" y="0"/>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400" name="Freeform 16"/>
            <p:cNvSpPr>
              <a:spLocks/>
            </p:cNvSpPr>
            <p:nvPr/>
          </p:nvSpPr>
          <p:spPr bwMode="ltGray">
            <a:xfrm>
              <a:off x="3044" y="4218"/>
              <a:ext cx="89" cy="102"/>
            </a:xfrm>
            <a:custGeom>
              <a:avLst/>
              <a:gdLst/>
              <a:ahLst/>
              <a:cxnLst>
                <a:cxn ang="0">
                  <a:pos x="71" y="0"/>
                </a:cxn>
                <a:cxn ang="0">
                  <a:pos x="66" y="48"/>
                </a:cxn>
                <a:cxn ang="0">
                  <a:pos x="30" y="72"/>
                </a:cxn>
                <a:cxn ang="0">
                  <a:pos x="0" y="102"/>
                </a:cxn>
                <a:cxn ang="0">
                  <a:pos x="66" y="102"/>
                </a:cxn>
                <a:cxn ang="0">
                  <a:pos x="88" y="56"/>
                </a:cxn>
                <a:cxn ang="0">
                  <a:pos x="89" y="6"/>
                </a:cxn>
                <a:cxn ang="0">
                  <a:pos x="71" y="0"/>
                </a:cxn>
                <a:cxn ang="0">
                  <a:pos x="71" y="0"/>
                </a:cxn>
                <a:cxn ang="0">
                  <a:pos x="71" y="0"/>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sp>
          <p:nvSpPr>
            <p:cNvPr id="16401" name="Freeform 17"/>
            <p:cNvSpPr>
              <a:spLocks/>
            </p:cNvSpPr>
            <p:nvPr/>
          </p:nvSpPr>
          <p:spPr bwMode="ltGray">
            <a:xfrm>
              <a:off x="5482" y="3367"/>
              <a:ext cx="278" cy="953"/>
            </a:xfrm>
            <a:custGeom>
              <a:avLst/>
              <a:gdLst/>
              <a:ahLst/>
              <a:cxnLst>
                <a:cxn ang="0">
                  <a:pos x="278" y="24"/>
                </a:cxn>
                <a:cxn ang="0">
                  <a:pos x="272" y="24"/>
                </a:cxn>
                <a:cxn ang="0">
                  <a:pos x="272" y="18"/>
                </a:cxn>
                <a:cxn ang="0">
                  <a:pos x="266" y="18"/>
                </a:cxn>
                <a:cxn ang="0">
                  <a:pos x="254" y="12"/>
                </a:cxn>
                <a:cxn ang="0">
                  <a:pos x="236" y="6"/>
                </a:cxn>
                <a:cxn ang="0">
                  <a:pos x="212" y="0"/>
                </a:cxn>
                <a:cxn ang="0">
                  <a:pos x="206" y="6"/>
                </a:cxn>
                <a:cxn ang="0">
                  <a:pos x="198" y="129"/>
                </a:cxn>
                <a:cxn ang="0">
                  <a:pos x="184" y="209"/>
                </a:cxn>
                <a:cxn ang="0">
                  <a:pos x="182" y="249"/>
                </a:cxn>
                <a:cxn ang="0">
                  <a:pos x="200" y="339"/>
                </a:cxn>
                <a:cxn ang="0">
                  <a:pos x="186" y="481"/>
                </a:cxn>
                <a:cxn ang="0">
                  <a:pos x="176" y="521"/>
                </a:cxn>
                <a:cxn ang="0">
                  <a:pos x="156" y="601"/>
                </a:cxn>
                <a:cxn ang="0">
                  <a:pos x="172" y="681"/>
                </a:cxn>
                <a:cxn ang="0">
                  <a:pos x="138" y="765"/>
                </a:cxn>
                <a:cxn ang="0">
                  <a:pos x="96" y="847"/>
                </a:cxn>
                <a:cxn ang="0">
                  <a:pos x="50" y="899"/>
                </a:cxn>
                <a:cxn ang="0">
                  <a:pos x="0" y="953"/>
                </a:cxn>
                <a:cxn ang="0">
                  <a:pos x="278" y="953"/>
                </a:cxn>
                <a:cxn ang="0">
                  <a:pos x="278" y="24"/>
                </a:cxn>
                <a:cxn ang="0">
                  <a:pos x="278" y="24"/>
                </a:cxn>
                <a:cxn ang="0">
                  <a:pos x="278" y="24"/>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w="9525">
              <a:noFill/>
              <a:prstDash val="solid"/>
              <a:round/>
              <a:headEnd/>
              <a:tailEnd/>
            </a:ln>
          </p:spPr>
          <p:txBody>
            <a:bodyPr/>
            <a:lstStyle/>
            <a:p>
              <a:pPr>
                <a:defRPr/>
              </a:pPr>
              <a:endParaRPr lang="en-US"/>
            </a:p>
          </p:txBody>
        </p:sp>
      </p:grpSp>
      <p:sp>
        <p:nvSpPr>
          <p:cNvPr id="16402" name="Rectangle 18"/>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6403" name="Rectangle 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16404" name="Rectangle 2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
        <p:nvSpPr>
          <p:cNvPr id="16405" name="Rectangle 21"/>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1C1DB4C4-57F7-4D38-86EC-43D1283DF8D6}" type="slidenum">
              <a:rPr lang="en-US"/>
              <a:pPr>
                <a:defRPr/>
              </a:pPr>
              <a:t>‹#›</a:t>
            </a:fld>
            <a:endParaRPr lang="en-US"/>
          </a:p>
        </p:txBody>
      </p:sp>
      <p:sp>
        <p:nvSpPr>
          <p:cNvPr id="16406"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u"/>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u"/>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70000"/>
        <a:buFont typeface="Wingdings" pitchFamily="2" charset="2"/>
        <a:buChar char="u"/>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6"/>
          <p:cNvSpPr>
            <a:spLocks noChangeArrowheads="1" noChangeShapeType="1" noTextEdit="1"/>
          </p:cNvSpPr>
          <p:nvPr/>
        </p:nvSpPr>
        <p:spPr bwMode="auto">
          <a:xfrm>
            <a:off x="1447800" y="2590800"/>
            <a:ext cx="6115050" cy="571500"/>
          </a:xfrm>
          <a:prstGeom prst="rect">
            <a:avLst/>
          </a:prstGeom>
        </p:spPr>
        <p:txBody>
          <a:bodyPr wrap="none" fromWordArt="1">
            <a:prstTxWarp prst="textPlain">
              <a:avLst>
                <a:gd name="adj" fmla="val 50000"/>
              </a:avLst>
            </a:prstTxWarp>
          </a:bodyPr>
          <a:lstStyle/>
          <a:p>
            <a:pPr algn="ctr"/>
            <a:r>
              <a:rPr lang="en-US" sz="3200" kern="10">
                <a:ln w="9525">
                  <a:solidFill>
                    <a:srgbClr val="000000"/>
                  </a:solidFill>
                  <a:round/>
                  <a:headEnd/>
                  <a:tailEnd/>
                </a:ln>
                <a:solidFill>
                  <a:srgbClr val="FFFFFF"/>
                </a:solidFill>
                <a:latin typeface="Arial Black"/>
              </a:rPr>
              <a:t>STRESS AND DEPRESSION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143000" y="685800"/>
            <a:ext cx="6553200" cy="4935538"/>
          </a:xfrm>
          <a:prstGeom prst="rect">
            <a:avLst/>
          </a:prstGeom>
          <a:noFill/>
          <a:ln w="9525">
            <a:noFill/>
            <a:miter lim="800000"/>
            <a:headEnd/>
            <a:tailEnd/>
          </a:ln>
        </p:spPr>
        <p:txBody>
          <a:bodyPr>
            <a:spAutoFit/>
          </a:bodyPr>
          <a:lstStyle/>
          <a:p>
            <a:pPr eaLnBrk="1" hangingPunct="1"/>
            <a:r>
              <a:rPr lang="en-US" sz="1600" b="1">
                <a:latin typeface="Arial" charset="0"/>
              </a:rPr>
              <a:t>HOW TO HELP A FRIEND WHO IS DEPRESSED</a:t>
            </a:r>
          </a:p>
          <a:p>
            <a:pPr eaLnBrk="1" hangingPunct="1"/>
            <a:endParaRPr lang="en-US" sz="1600" b="1">
              <a:latin typeface="Arial" charset="0"/>
            </a:endParaRPr>
          </a:p>
          <a:p>
            <a:pPr eaLnBrk="1" hangingPunct="1"/>
            <a:r>
              <a:rPr lang="en-US" sz="1600">
                <a:latin typeface="Arial" charset="0"/>
              </a:rPr>
              <a:t>Be honest and express your concerns.  For example, “You seem really down lately,   Is something bothering you?”</a:t>
            </a:r>
          </a:p>
          <a:p>
            <a:pPr eaLnBrk="1" hangingPunct="1"/>
            <a:endParaRPr lang="en-US" sz="1600">
              <a:latin typeface="Arial" charset="0"/>
            </a:endParaRPr>
          </a:p>
          <a:p>
            <a:pPr eaLnBrk="1" hangingPunct="1"/>
            <a:r>
              <a:rPr lang="en-US" sz="1600">
                <a:latin typeface="Arial" charset="0"/>
              </a:rPr>
              <a:t>“Ask directly about thoughts of suicide.  For example “Have you thought of hurting yourself?”  If suicidal thoughts are expressed it is important to contact someone such as the college counselor , the Center for Counseling 24-hour hotline, a teacher, the parents,  or the director of the residence hall.  It is important NOT to promise to keep a secret, NOT to leave the person alone, and NOT to try to handle the situation yourself.  You may be risking the person’s anger at you for telling someone else, but it is better to do that than to lose them to suicide.</a:t>
            </a:r>
          </a:p>
          <a:p>
            <a:pPr eaLnBrk="1" hangingPunct="1"/>
            <a:endParaRPr lang="en-US" sz="1600">
              <a:latin typeface="Arial" charset="0"/>
            </a:endParaRPr>
          </a:p>
          <a:p>
            <a:pPr eaLnBrk="1" hangingPunct="1"/>
            <a:r>
              <a:rPr lang="en-US" sz="1600">
                <a:latin typeface="Arial" charset="0"/>
              </a:rPr>
              <a:t>Listen and offer emotional support, understanding and patience.</a:t>
            </a:r>
          </a:p>
          <a:p>
            <a:pPr eaLnBrk="1" hangingPunct="1"/>
            <a:r>
              <a:rPr lang="en-US" sz="1600">
                <a:latin typeface="Arial" charset="0"/>
              </a:rPr>
              <a:t>Convey the message that depression is real, common and treatable.  Suicidal 	feelings are real and preventable.</a:t>
            </a:r>
            <a:r>
              <a:rPr lang="en-US">
                <a:latin typeface="Arial" charset="0"/>
              </a:rPr>
              <a:t> </a:t>
            </a:r>
          </a:p>
          <a:p>
            <a:pPr eaLnBrk="1" hangingPunct="1">
              <a:spcBef>
                <a:spcPct val="50000"/>
              </a:spcBef>
            </a:pPr>
            <a:endParaRPr lang="en-US">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838200" y="762000"/>
            <a:ext cx="7315200" cy="5103813"/>
          </a:xfrm>
          <a:prstGeom prst="rect">
            <a:avLst/>
          </a:prstGeom>
          <a:noFill/>
          <a:ln w="9525">
            <a:noFill/>
            <a:miter lim="800000"/>
            <a:headEnd/>
            <a:tailEnd/>
          </a:ln>
        </p:spPr>
        <p:txBody>
          <a:bodyPr>
            <a:spAutoFit/>
          </a:bodyPr>
          <a:lstStyle/>
          <a:p>
            <a:pPr eaLnBrk="1" hangingPunct="1"/>
            <a:r>
              <a:rPr lang="en-US" sz="1600" b="1">
                <a:latin typeface="Arial" charset="0"/>
              </a:rPr>
              <a:t>             HOW TO HELP YOURSELF STAY MENTALLY HEALTHY</a:t>
            </a:r>
          </a:p>
          <a:p>
            <a:pPr eaLnBrk="1" hangingPunct="1"/>
            <a:endParaRPr lang="en-US" sz="1600" b="1">
              <a:latin typeface="Arial" charset="0"/>
            </a:endParaRPr>
          </a:p>
          <a:p>
            <a:pPr eaLnBrk="1" hangingPunct="1"/>
            <a:r>
              <a:rPr lang="en-US" sz="1600" b="1">
                <a:latin typeface="Arial" charset="0"/>
              </a:rPr>
              <a:t>Be realistic.  </a:t>
            </a:r>
            <a:r>
              <a:rPr lang="en-US" sz="1600">
                <a:latin typeface="Arial" charset="0"/>
              </a:rPr>
              <a:t>If you are taking on more responsibility than you can handle</a:t>
            </a:r>
          </a:p>
          <a:p>
            <a:pPr eaLnBrk="1" hangingPunct="1"/>
            <a:r>
              <a:rPr lang="en-US" sz="1600">
                <a:latin typeface="Arial" charset="0"/>
              </a:rPr>
              <a:t>rank the activities you are involved in and drop the ones that aren’t absolutely</a:t>
            </a:r>
          </a:p>
          <a:p>
            <a:pPr eaLnBrk="1" hangingPunct="1"/>
            <a:r>
              <a:rPr lang="en-US" sz="1600">
                <a:latin typeface="Arial" charset="0"/>
              </a:rPr>
              <a:t>necessary.</a:t>
            </a:r>
          </a:p>
          <a:p>
            <a:pPr eaLnBrk="1" hangingPunct="1"/>
            <a:endParaRPr lang="en-US" sz="1600">
              <a:latin typeface="Arial" charset="0"/>
            </a:endParaRPr>
          </a:p>
          <a:p>
            <a:pPr eaLnBrk="1" hangingPunct="1"/>
            <a:r>
              <a:rPr lang="en-US" sz="1600" b="1">
                <a:latin typeface="Arial" charset="0"/>
              </a:rPr>
              <a:t>Drop the “superman/superwoman” mentality.  </a:t>
            </a:r>
            <a:r>
              <a:rPr lang="en-US" sz="1600">
                <a:latin typeface="Arial" charset="0"/>
              </a:rPr>
              <a:t>Nobody is perfect, so don’t  expect perfection from yourself or others.  Don’t be afraid to ask for help if you need it.  Delegate chores, and, until you are out of school, lower your standards for housekeeping etc.</a:t>
            </a:r>
          </a:p>
          <a:p>
            <a:pPr eaLnBrk="1" hangingPunct="1"/>
            <a:endParaRPr lang="en-US" sz="1600">
              <a:latin typeface="Arial" charset="0"/>
            </a:endParaRPr>
          </a:p>
          <a:p>
            <a:pPr eaLnBrk="1" hangingPunct="1"/>
            <a:r>
              <a:rPr lang="en-US" sz="1600" b="1">
                <a:latin typeface="Arial" charset="0"/>
              </a:rPr>
              <a:t>Reflect.  </a:t>
            </a:r>
            <a:r>
              <a:rPr lang="en-US" sz="1600">
                <a:latin typeface="Arial" charset="0"/>
              </a:rPr>
              <a:t>Take time out to collect your thoughts.  Personal reflections in the form of meditation, prayer or other ways can reduce stress.  (Notice beauty in nature, in animals, in your family.)</a:t>
            </a:r>
          </a:p>
          <a:p>
            <a:pPr eaLnBrk="1" hangingPunct="1"/>
            <a:endParaRPr lang="en-US" sz="1600">
              <a:latin typeface="Arial" charset="0"/>
            </a:endParaRPr>
          </a:p>
          <a:p>
            <a:pPr eaLnBrk="1" hangingPunct="1"/>
            <a:r>
              <a:rPr lang="en-US" sz="1600" b="1">
                <a:latin typeface="Arial" charset="0"/>
              </a:rPr>
              <a:t>Plan ahead.  </a:t>
            </a:r>
            <a:r>
              <a:rPr lang="en-US" sz="1600">
                <a:latin typeface="Arial" charset="0"/>
              </a:rPr>
              <a:t>Feeling unprepared or scrambling to do something at the last minute can be really stressful.  For those who use a babysitter while at school, have a backup sitter and a backup-backup sitter lined out in case of illness or emergency.</a:t>
            </a:r>
          </a:p>
          <a:p>
            <a:pPr eaLnBrk="1" hangingPunct="1">
              <a:spcBef>
                <a:spcPct val="50000"/>
              </a:spcBef>
            </a:pPr>
            <a:endParaRPr lang="en-US" sz="1600">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914400" y="762000"/>
            <a:ext cx="7543800" cy="5592763"/>
          </a:xfrm>
          <a:prstGeom prst="rect">
            <a:avLst/>
          </a:prstGeom>
          <a:noFill/>
          <a:ln w="9525">
            <a:noFill/>
            <a:miter lim="800000"/>
            <a:headEnd/>
            <a:tailEnd/>
          </a:ln>
        </p:spPr>
        <p:txBody>
          <a:bodyPr>
            <a:spAutoFit/>
          </a:bodyPr>
          <a:lstStyle/>
          <a:p>
            <a:pPr eaLnBrk="1" hangingPunct="1"/>
            <a:r>
              <a:rPr lang="en-US" sz="1600" b="1">
                <a:latin typeface="Arial" charset="0"/>
              </a:rPr>
              <a:t>Healthy lifestyle.  </a:t>
            </a:r>
            <a:r>
              <a:rPr lang="en-US" sz="1600">
                <a:latin typeface="Arial" charset="0"/>
              </a:rPr>
              <a:t>Eat a well-balanced diet, and limit your use of caffeine and </a:t>
            </a:r>
          </a:p>
          <a:p>
            <a:pPr eaLnBrk="1" hangingPunct="1"/>
            <a:r>
              <a:rPr lang="en-US" sz="1600">
                <a:latin typeface="Arial" charset="0"/>
              </a:rPr>
              <a:t>alcohol.  Exercise regularly as a way to reduce stress and increase self-esteem. </a:t>
            </a:r>
          </a:p>
          <a:p>
            <a:pPr eaLnBrk="1" hangingPunct="1"/>
            <a:r>
              <a:rPr lang="en-US" sz="1600">
                <a:latin typeface="Arial" charset="0"/>
              </a:rPr>
              <a:t> Make sure you are getting enough sleep to feel refreshed and energized.  Spend </a:t>
            </a:r>
          </a:p>
          <a:p>
            <a:pPr eaLnBrk="1" hangingPunct="1"/>
            <a:r>
              <a:rPr lang="en-US" sz="1600">
                <a:latin typeface="Arial" charset="0"/>
              </a:rPr>
              <a:t>time in the sunshine.</a:t>
            </a:r>
          </a:p>
          <a:p>
            <a:pPr eaLnBrk="1" hangingPunct="1"/>
            <a:endParaRPr lang="en-US" sz="1600">
              <a:latin typeface="Arial" charset="0"/>
            </a:endParaRPr>
          </a:p>
          <a:p>
            <a:pPr eaLnBrk="1" hangingPunct="1"/>
            <a:r>
              <a:rPr lang="en-US" sz="1600" b="1">
                <a:latin typeface="Arial" charset="0"/>
              </a:rPr>
              <a:t>Share your feelings.  </a:t>
            </a:r>
            <a:r>
              <a:rPr lang="en-US" sz="1600">
                <a:latin typeface="Arial" charset="0"/>
              </a:rPr>
              <a:t>Talking  to a friend or family member about problems</a:t>
            </a:r>
          </a:p>
          <a:p>
            <a:pPr eaLnBrk="1" hangingPunct="1"/>
            <a:r>
              <a:rPr lang="en-US" sz="1600">
                <a:latin typeface="Arial" charset="0"/>
              </a:rPr>
              <a:t> in your life can help you organize your thoughts</a:t>
            </a:r>
            <a:r>
              <a:rPr lang="en-US" sz="1600" b="1">
                <a:latin typeface="Arial" charset="0"/>
              </a:rPr>
              <a:t> </a:t>
            </a:r>
            <a:r>
              <a:rPr lang="en-US" sz="1600">
                <a:latin typeface="Arial" charset="0"/>
              </a:rPr>
              <a:t>and get support for your feelings.</a:t>
            </a:r>
          </a:p>
          <a:p>
            <a:pPr eaLnBrk="1" hangingPunct="1"/>
            <a:endParaRPr lang="en-US" sz="1600">
              <a:latin typeface="Arial" charset="0"/>
            </a:endParaRPr>
          </a:p>
          <a:p>
            <a:pPr eaLnBrk="1" hangingPunct="1"/>
            <a:r>
              <a:rPr lang="en-US" sz="1600" b="1">
                <a:latin typeface="Arial" charset="0"/>
              </a:rPr>
              <a:t>Hobbies.  </a:t>
            </a:r>
            <a:r>
              <a:rPr lang="en-US" sz="1600">
                <a:latin typeface="Arial" charset="0"/>
              </a:rPr>
              <a:t>Take a break from stressful situations by doing something you enjoy.</a:t>
            </a:r>
            <a:r>
              <a:rPr lang="en-US" sz="1600" b="1">
                <a:latin typeface="Arial" charset="0"/>
              </a:rPr>
              <a:t>  </a:t>
            </a:r>
          </a:p>
          <a:p>
            <a:pPr eaLnBrk="1" hangingPunct="1"/>
            <a:endParaRPr lang="en-US" sz="1600" b="1">
              <a:latin typeface="Arial" charset="0"/>
            </a:endParaRPr>
          </a:p>
          <a:p>
            <a:pPr eaLnBrk="1" hangingPunct="1"/>
            <a:r>
              <a:rPr lang="en-US" sz="1600" b="1">
                <a:latin typeface="Arial" charset="0"/>
              </a:rPr>
              <a:t>Be flexible.  </a:t>
            </a:r>
            <a:r>
              <a:rPr lang="en-US" sz="1600">
                <a:latin typeface="Arial" charset="0"/>
              </a:rPr>
              <a:t>Respect other’s opinions and be prepared to compromise.  </a:t>
            </a:r>
          </a:p>
          <a:p>
            <a:pPr eaLnBrk="1" hangingPunct="1"/>
            <a:r>
              <a:rPr lang="en-US" sz="1600">
                <a:latin typeface="Arial" charset="0"/>
              </a:rPr>
              <a:t>Take one thing at a time.  When people are under stress, an average workload can </a:t>
            </a:r>
          </a:p>
          <a:p>
            <a:pPr eaLnBrk="1" hangingPunct="1"/>
            <a:r>
              <a:rPr lang="en-US" sz="1600">
                <a:latin typeface="Arial" charset="0"/>
              </a:rPr>
              <a:t>seem overwhelming.  Do one task at a time.  The feeling of accomplishment will </a:t>
            </a:r>
          </a:p>
          <a:p>
            <a:pPr eaLnBrk="1" hangingPunct="1"/>
            <a:r>
              <a:rPr lang="en-US" sz="1600">
                <a:latin typeface="Arial" charset="0"/>
              </a:rPr>
              <a:t>encourage you to keep going.</a:t>
            </a:r>
          </a:p>
          <a:p>
            <a:pPr eaLnBrk="1" hangingPunct="1"/>
            <a:endParaRPr lang="en-US" sz="1600">
              <a:latin typeface="Arial" charset="0"/>
            </a:endParaRPr>
          </a:p>
          <a:p>
            <a:pPr eaLnBrk="1" hangingPunct="1"/>
            <a:r>
              <a:rPr lang="en-US" sz="1600" b="1">
                <a:latin typeface="Arial" charset="0"/>
              </a:rPr>
              <a:t>Get help when you need it.  </a:t>
            </a:r>
            <a:r>
              <a:rPr lang="en-US" sz="1600">
                <a:latin typeface="Arial" charset="0"/>
              </a:rPr>
              <a:t>It’s never a weakness to ask for help, whether it be</a:t>
            </a:r>
          </a:p>
          <a:p>
            <a:pPr eaLnBrk="1" hangingPunct="1"/>
            <a:r>
              <a:rPr lang="en-US" sz="1600">
                <a:latin typeface="Arial" charset="0"/>
              </a:rPr>
              <a:t>counseling, tutoring or hiring someone to clean your house!  If you recognize the</a:t>
            </a:r>
          </a:p>
          <a:p>
            <a:pPr eaLnBrk="1" hangingPunct="1"/>
            <a:r>
              <a:rPr lang="en-US" sz="1600">
                <a:latin typeface="Arial" charset="0"/>
              </a:rPr>
              <a:t>downward spiral of depressive thinking, contact your school counselor, the</a:t>
            </a:r>
          </a:p>
          <a:p>
            <a:pPr eaLnBrk="1" hangingPunct="1"/>
            <a:r>
              <a:rPr lang="en-US" sz="1600">
                <a:latin typeface="Arial" charset="0"/>
              </a:rPr>
              <a:t>community mental health center or your minister and talk with someone </a:t>
            </a:r>
          </a:p>
          <a:p>
            <a:pPr eaLnBrk="1" hangingPunct="1"/>
            <a:r>
              <a:rPr lang="en-US" sz="1600">
                <a:latin typeface="Arial" charset="0"/>
              </a:rPr>
              <a:t>about how you’re feeling.</a:t>
            </a:r>
          </a:p>
          <a:p>
            <a:pPr eaLnBrk="1" hangingPunct="1">
              <a:spcBef>
                <a:spcPct val="50000"/>
              </a:spcBef>
            </a:pPr>
            <a:endParaRPr lang="en-US" sz="1600">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838200" y="457200"/>
            <a:ext cx="7315200" cy="5729288"/>
          </a:xfrm>
          <a:prstGeom prst="rect">
            <a:avLst/>
          </a:prstGeom>
          <a:noFill/>
          <a:ln w="9525">
            <a:noFill/>
            <a:miter lim="800000"/>
            <a:headEnd/>
            <a:tailEnd/>
          </a:ln>
        </p:spPr>
        <p:txBody>
          <a:bodyPr>
            <a:spAutoFit/>
          </a:bodyPr>
          <a:lstStyle/>
          <a:p>
            <a:pPr eaLnBrk="1" hangingPunct="1"/>
            <a:r>
              <a:rPr lang="en-US" sz="1400" b="1">
                <a:latin typeface="Arial" charset="0"/>
              </a:rPr>
              <a:t>IF YOU ARE IN A RELATIONSHIP WITH SOMEONE WHO IS DEPRESSED</a:t>
            </a:r>
          </a:p>
          <a:p>
            <a:pPr eaLnBrk="1" hangingPunct="1"/>
            <a:endParaRPr lang="en-US" sz="1400">
              <a:latin typeface="Arial" charset="0"/>
            </a:endParaRPr>
          </a:p>
          <a:p>
            <a:pPr eaLnBrk="1" hangingPunct="1"/>
            <a:r>
              <a:rPr lang="en-US" sz="1400">
                <a:latin typeface="Arial" charset="0"/>
              </a:rPr>
              <a:t>Remember, your role is to offer support and encourage your friend/spouse to seek professional help.  Explain that with the right treatment, people with depression can regain their lives.</a:t>
            </a:r>
          </a:p>
          <a:p>
            <a:pPr eaLnBrk="1" hangingPunct="1"/>
            <a:endParaRPr lang="en-US" sz="1400">
              <a:latin typeface="Arial" charset="0"/>
            </a:endParaRPr>
          </a:p>
          <a:p>
            <a:pPr eaLnBrk="1" hangingPunct="1"/>
            <a:r>
              <a:rPr lang="en-US" sz="1400">
                <a:latin typeface="Arial" charset="0"/>
              </a:rPr>
              <a:t>Don’t try to take over the life of someone who is depressed, even if you want very badly to help.  Your friend/spouse may seem overwhelmed, incapable or frustrated, but you cannot run his or her life.</a:t>
            </a:r>
          </a:p>
          <a:p>
            <a:pPr eaLnBrk="1" hangingPunct="1"/>
            <a:endParaRPr lang="en-US" sz="1400">
              <a:latin typeface="Arial" charset="0"/>
            </a:endParaRPr>
          </a:p>
          <a:p>
            <a:pPr eaLnBrk="1" hangingPunct="1"/>
            <a:r>
              <a:rPr lang="en-US" sz="1400">
                <a:latin typeface="Arial" charset="0"/>
              </a:rPr>
              <a:t>Give advice in the form of options.  For example, recommend a counselor or suggest support groups you think may be a step towards alleviating his or her symptoms.</a:t>
            </a:r>
          </a:p>
          <a:p>
            <a:pPr eaLnBrk="1" hangingPunct="1"/>
            <a:endParaRPr lang="en-US" sz="1400">
              <a:latin typeface="Arial" charset="0"/>
            </a:endParaRPr>
          </a:p>
          <a:p>
            <a:pPr eaLnBrk="1" hangingPunct="1"/>
            <a:r>
              <a:rPr lang="en-US" sz="1400">
                <a:latin typeface="Arial" charset="0"/>
              </a:rPr>
              <a:t>Remember that depression is a real illness that should be taken seriously.  Don't belittle the person by saying such things as “Snap out of it,” or “Get over it.”  Try your best to understand the illness.</a:t>
            </a:r>
          </a:p>
          <a:p>
            <a:pPr eaLnBrk="1" hangingPunct="1"/>
            <a:endParaRPr lang="en-US" sz="1400">
              <a:latin typeface="Arial" charset="0"/>
            </a:endParaRPr>
          </a:p>
          <a:p>
            <a:pPr eaLnBrk="1" hangingPunct="1"/>
            <a:r>
              <a:rPr lang="en-US" sz="1400">
                <a:latin typeface="Arial" charset="0"/>
              </a:rPr>
              <a:t>Recognize that depression is not rational.  It is painful to be rejected, scorned or ignored., but this may be how your friend/spouse will respond to your efforts to help. .Be patient and understanding.</a:t>
            </a:r>
          </a:p>
          <a:p>
            <a:pPr eaLnBrk="1" hangingPunct="1"/>
            <a:endParaRPr lang="en-US" sz="1400">
              <a:latin typeface="Arial" charset="0"/>
            </a:endParaRPr>
          </a:p>
          <a:p>
            <a:pPr eaLnBrk="1" hangingPunct="1"/>
            <a:r>
              <a:rPr lang="en-US" sz="1400">
                <a:latin typeface="Arial" charset="0"/>
              </a:rPr>
              <a:t>Take any suicidal ideation or talk very seriously and get help.</a:t>
            </a:r>
          </a:p>
          <a:p>
            <a:pPr eaLnBrk="1" hangingPunct="1"/>
            <a:endParaRPr lang="en-US" sz="1400">
              <a:latin typeface="Arial" charset="0"/>
            </a:endParaRPr>
          </a:p>
          <a:p>
            <a:pPr eaLnBrk="1" hangingPunct="1"/>
            <a:r>
              <a:rPr lang="en-US" sz="1400">
                <a:latin typeface="Arial" charset="0"/>
              </a:rPr>
              <a:t>Care for yourself.  Follow your own interests and hobbies, or seek counseling for yourself if the situation begins to become overwhelming for you!</a:t>
            </a:r>
          </a:p>
          <a:p>
            <a:pPr eaLnBrk="1" hangingPunct="1">
              <a:spcBef>
                <a:spcPct val="50000"/>
              </a:spcBef>
            </a:pPr>
            <a:endParaRPr lang="en-US" sz="140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838200" y="838200"/>
            <a:ext cx="7543800" cy="4624388"/>
          </a:xfrm>
          <a:prstGeom prst="rect">
            <a:avLst/>
          </a:prstGeom>
          <a:noFill/>
          <a:ln w="9525">
            <a:noFill/>
            <a:miter lim="800000"/>
            <a:headEnd/>
            <a:tailEnd/>
          </a:ln>
        </p:spPr>
        <p:txBody>
          <a:bodyPr>
            <a:spAutoFit/>
          </a:bodyPr>
          <a:lstStyle/>
          <a:p>
            <a:pPr eaLnBrk="1" hangingPunct="1"/>
            <a:r>
              <a:rPr lang="en-US">
                <a:latin typeface="Arial" charset="0"/>
              </a:rPr>
              <a:t>STRESS AND DEPRESSION</a:t>
            </a:r>
          </a:p>
          <a:p>
            <a:pPr eaLnBrk="1" hangingPunct="1"/>
            <a:endParaRPr lang="en-US">
              <a:latin typeface="Arial" charset="0"/>
            </a:endParaRPr>
          </a:p>
          <a:p>
            <a:pPr eaLnBrk="1" hangingPunct="1"/>
            <a:r>
              <a:rPr lang="en-US">
                <a:latin typeface="Arial" charset="0"/>
              </a:rPr>
              <a:t>STRESS:  Stress is the nonspecific response of the body to any demand made upon it.  The necessity of significant change in the life pattern of the individual.  The rate of wear and tear on the body.</a:t>
            </a:r>
          </a:p>
          <a:p>
            <a:pPr eaLnBrk="1" hangingPunct="1"/>
            <a:endParaRPr lang="en-US">
              <a:latin typeface="Arial" charset="0"/>
            </a:endParaRPr>
          </a:p>
          <a:p>
            <a:pPr eaLnBrk="1" hangingPunct="1"/>
            <a:r>
              <a:rPr lang="en-US">
                <a:latin typeface="Arial" charset="0"/>
              </a:rPr>
              <a:t>STRESSOR:  Any stimulus that demands a response or change in the individual.</a:t>
            </a:r>
          </a:p>
          <a:p>
            <a:pPr eaLnBrk="1" hangingPunct="1"/>
            <a:endParaRPr lang="en-US">
              <a:latin typeface="Arial" charset="0"/>
            </a:endParaRPr>
          </a:p>
          <a:p>
            <a:pPr eaLnBrk="1" hangingPunct="1"/>
            <a:r>
              <a:rPr lang="en-US">
                <a:latin typeface="Arial" charset="0"/>
              </a:rPr>
              <a:t>EUSTRESS:  successful adaptation to a stressor(s); leads to growth, increased happiness, strength, security, and greater resistance.  </a:t>
            </a:r>
          </a:p>
          <a:p>
            <a:pPr eaLnBrk="1" hangingPunct="1"/>
            <a:endParaRPr lang="en-US">
              <a:latin typeface="Arial" charset="0"/>
            </a:endParaRPr>
          </a:p>
          <a:p>
            <a:pPr eaLnBrk="1" hangingPunct="1"/>
            <a:r>
              <a:rPr lang="en-US">
                <a:latin typeface="Arial" charset="0"/>
              </a:rPr>
              <a:t>DISTRESS:  damaging or unpleasant stress; unsuccessful adaptation to stressor(s) that leads to wear and tear, weakness, illness, stress overload, and increased vulnerability.</a:t>
            </a:r>
          </a:p>
          <a:p>
            <a:pPr eaLnBrk="1" hangingPunct="1">
              <a:spcBef>
                <a:spcPct val="50000"/>
              </a:spcBef>
            </a:pPr>
            <a:endParaRPr lang="en-US">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990600" y="1143000"/>
            <a:ext cx="7162800" cy="4075113"/>
          </a:xfrm>
          <a:prstGeom prst="rect">
            <a:avLst/>
          </a:prstGeom>
          <a:noFill/>
          <a:ln w="9525">
            <a:noFill/>
            <a:miter lim="800000"/>
            <a:headEnd/>
            <a:tailEnd/>
          </a:ln>
        </p:spPr>
        <p:txBody>
          <a:bodyPr>
            <a:spAutoFit/>
          </a:bodyPr>
          <a:lstStyle/>
          <a:p>
            <a:pPr eaLnBrk="1" hangingPunct="1"/>
            <a:r>
              <a:rPr lang="en-US" b="1">
                <a:latin typeface="Arial" charset="0"/>
              </a:rPr>
              <a:t>GENERAL ADAPTATION SYNDROME</a:t>
            </a:r>
          </a:p>
          <a:p>
            <a:pPr eaLnBrk="1" hangingPunct="1"/>
            <a:r>
              <a:rPr lang="en-US">
                <a:latin typeface="Arial" charset="0"/>
              </a:rPr>
              <a:t>The manifestation of stress in the whole body evolving over time.  </a:t>
            </a:r>
          </a:p>
          <a:p>
            <a:pPr eaLnBrk="1" hangingPunct="1"/>
            <a:endParaRPr lang="en-US">
              <a:latin typeface="Arial" charset="0"/>
            </a:endParaRPr>
          </a:p>
          <a:p>
            <a:pPr eaLnBrk="1" hangingPunct="1"/>
            <a:r>
              <a:rPr lang="en-US" b="1">
                <a:latin typeface="Arial" charset="0"/>
              </a:rPr>
              <a:t>Alarm:</a:t>
            </a:r>
            <a:r>
              <a:rPr lang="en-US">
                <a:latin typeface="Arial" charset="0"/>
              </a:rPr>
              <a:t>  prepares for fight or flight by mobilizing its biochemical resources.</a:t>
            </a:r>
          </a:p>
          <a:p>
            <a:pPr eaLnBrk="1" hangingPunct="1"/>
            <a:endParaRPr lang="en-US">
              <a:latin typeface="Arial" charset="0"/>
            </a:endParaRPr>
          </a:p>
          <a:p>
            <a:pPr eaLnBrk="1" hangingPunct="1"/>
            <a:r>
              <a:rPr lang="en-US" b="1">
                <a:latin typeface="Arial" charset="0"/>
              </a:rPr>
              <a:t>Resistance:</a:t>
            </a:r>
            <a:r>
              <a:rPr lang="en-US">
                <a:latin typeface="Arial" charset="0"/>
              </a:rPr>
              <a:t>  vital resources are applied to enable the body to resist and adapt to the stressor if this is compatible with adaptation.  The indications of the alarm reaction have disappeared.</a:t>
            </a:r>
          </a:p>
          <a:p>
            <a:pPr eaLnBrk="1" hangingPunct="1"/>
            <a:endParaRPr lang="en-US">
              <a:latin typeface="Arial" charset="0"/>
            </a:endParaRPr>
          </a:p>
          <a:p>
            <a:pPr eaLnBrk="1" hangingPunct="1"/>
            <a:r>
              <a:rPr lang="en-US" b="1">
                <a:latin typeface="Arial" charset="0"/>
              </a:rPr>
              <a:t>Exhaustion</a:t>
            </a:r>
            <a:r>
              <a:rPr lang="en-US">
                <a:latin typeface="Arial" charset="0"/>
              </a:rPr>
              <a:t>:  adaptation energy is eventually exhausted following long-term exposure to the  same stressor.  </a:t>
            </a:r>
          </a:p>
          <a:p>
            <a:pPr eaLnBrk="1" hangingPunct="1"/>
            <a:endParaRPr lang="en-US">
              <a:latin typeface="Arial" charset="0"/>
            </a:endParaRPr>
          </a:p>
          <a:p>
            <a:pPr eaLnBrk="1" hangingPunct="1">
              <a:spcBef>
                <a:spcPct val="50000"/>
              </a:spcBef>
            </a:pPr>
            <a:endParaRPr lang="en-US">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1143000" y="1143000"/>
            <a:ext cx="6553200" cy="4349750"/>
          </a:xfrm>
          <a:prstGeom prst="rect">
            <a:avLst/>
          </a:prstGeom>
          <a:noFill/>
          <a:ln w="9525">
            <a:noFill/>
            <a:miter lim="800000"/>
            <a:headEnd/>
            <a:tailEnd/>
          </a:ln>
        </p:spPr>
        <p:txBody>
          <a:bodyPr>
            <a:spAutoFit/>
          </a:bodyPr>
          <a:lstStyle/>
          <a:p>
            <a:pPr eaLnBrk="1" hangingPunct="1"/>
            <a:r>
              <a:rPr lang="en-US">
                <a:latin typeface="Arial" charset="0"/>
              </a:rPr>
              <a:t>SOURCES OF STRESS</a:t>
            </a:r>
          </a:p>
          <a:p>
            <a:pPr eaLnBrk="1" hangingPunct="1"/>
            <a:endParaRPr lang="en-US">
              <a:latin typeface="Arial" charset="0"/>
            </a:endParaRPr>
          </a:p>
          <a:p>
            <a:pPr eaLnBrk="1" hangingPunct="1"/>
            <a:r>
              <a:rPr lang="en-US">
                <a:latin typeface="Arial" charset="0"/>
              </a:rPr>
              <a:t>EXTERNAL</a:t>
            </a:r>
          </a:p>
          <a:p>
            <a:pPr eaLnBrk="1" hangingPunct="1"/>
            <a:r>
              <a:rPr lang="en-US">
                <a:latin typeface="Arial" charset="0"/>
              </a:rPr>
              <a:t>	Home</a:t>
            </a:r>
          </a:p>
          <a:p>
            <a:pPr eaLnBrk="1" hangingPunct="1"/>
            <a:r>
              <a:rPr lang="en-US">
                <a:latin typeface="Arial" charset="0"/>
              </a:rPr>
              <a:t>	School</a:t>
            </a:r>
          </a:p>
          <a:p>
            <a:pPr eaLnBrk="1" hangingPunct="1"/>
            <a:r>
              <a:rPr lang="en-US">
                <a:latin typeface="Arial" charset="0"/>
              </a:rPr>
              <a:t>	Job</a:t>
            </a:r>
          </a:p>
          <a:p>
            <a:pPr eaLnBrk="1" hangingPunct="1"/>
            <a:r>
              <a:rPr lang="en-US">
                <a:latin typeface="Arial" charset="0"/>
              </a:rPr>
              <a:t>	Church</a:t>
            </a:r>
          </a:p>
          <a:p>
            <a:pPr eaLnBrk="1" hangingPunct="1"/>
            <a:r>
              <a:rPr lang="en-US">
                <a:latin typeface="Arial" charset="0"/>
              </a:rPr>
              <a:t>	Social</a:t>
            </a:r>
          </a:p>
          <a:p>
            <a:pPr eaLnBrk="1" hangingPunct="1"/>
            <a:endParaRPr lang="en-US">
              <a:latin typeface="Arial" charset="0"/>
            </a:endParaRPr>
          </a:p>
          <a:p>
            <a:pPr eaLnBrk="1" hangingPunct="1"/>
            <a:r>
              <a:rPr lang="en-US">
                <a:latin typeface="Arial" charset="0"/>
              </a:rPr>
              <a:t>INTERNAL</a:t>
            </a:r>
          </a:p>
          <a:p>
            <a:pPr eaLnBrk="1" hangingPunct="1"/>
            <a:r>
              <a:rPr lang="en-US">
                <a:latin typeface="Arial" charset="0"/>
              </a:rPr>
              <a:t>	Attitudes</a:t>
            </a:r>
          </a:p>
          <a:p>
            <a:pPr eaLnBrk="1" hangingPunct="1"/>
            <a:r>
              <a:rPr lang="en-US">
                <a:latin typeface="Arial" charset="0"/>
              </a:rPr>
              <a:t>	Beliefs</a:t>
            </a:r>
          </a:p>
          <a:p>
            <a:pPr eaLnBrk="1" hangingPunct="1"/>
            <a:r>
              <a:rPr lang="en-US">
                <a:latin typeface="Arial" charset="0"/>
              </a:rPr>
              <a:t>	Expectations</a:t>
            </a:r>
          </a:p>
          <a:p>
            <a:pPr eaLnBrk="1" hangingPunct="1"/>
            <a:r>
              <a:rPr lang="en-US">
                <a:latin typeface="Arial" charset="0"/>
              </a:rPr>
              <a:t>	Behaviors</a:t>
            </a:r>
          </a:p>
          <a:p>
            <a:pPr eaLnBrk="1" hangingPunct="1">
              <a:spcBef>
                <a:spcPct val="50000"/>
              </a:spcBef>
            </a:pPr>
            <a:endParaRPr lang="en-US">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533400" y="990600"/>
            <a:ext cx="7086600" cy="4724400"/>
          </a:xfrm>
          <a:prstGeom prst="rect">
            <a:avLst/>
          </a:prstGeom>
          <a:noFill/>
          <a:ln w="9525">
            <a:noFill/>
            <a:miter lim="800000"/>
            <a:headEnd/>
            <a:tailEnd/>
          </a:ln>
        </p:spPr>
        <p:txBody>
          <a:bodyPr>
            <a:spAutoFit/>
          </a:bodyPr>
          <a:lstStyle/>
          <a:p>
            <a:pPr eaLnBrk="1" hangingPunct="1"/>
            <a:r>
              <a:rPr lang="en-US" sz="1600" b="1">
                <a:latin typeface="Arial" charset="0"/>
              </a:rPr>
              <a:t>                                          CAUSES OF CLINICAL DEPRESSION</a:t>
            </a:r>
          </a:p>
          <a:p>
            <a:pPr eaLnBrk="1" hangingPunct="1"/>
            <a:endParaRPr lang="en-US" sz="1400" b="1">
              <a:latin typeface="Arial" charset="0"/>
            </a:endParaRPr>
          </a:p>
          <a:p>
            <a:pPr eaLnBrk="1" hangingPunct="1"/>
            <a:r>
              <a:rPr lang="en-US" sz="1400" b="1">
                <a:latin typeface="Arial" charset="0"/>
              </a:rPr>
              <a:t>Biological:</a:t>
            </a:r>
            <a:r>
              <a:rPr lang="en-US" sz="1400">
                <a:latin typeface="Arial" charset="0"/>
              </a:rPr>
              <a:t>  Chemical disorder (neurotransmitters)</a:t>
            </a:r>
          </a:p>
          <a:p>
            <a:pPr eaLnBrk="1" hangingPunct="1"/>
            <a:endParaRPr lang="en-US" sz="1400">
              <a:latin typeface="Arial" charset="0"/>
            </a:endParaRPr>
          </a:p>
          <a:p>
            <a:pPr eaLnBrk="1" hangingPunct="1"/>
            <a:r>
              <a:rPr lang="en-US" sz="1400" b="1">
                <a:latin typeface="Arial" charset="0"/>
              </a:rPr>
              <a:t>Cognitive:</a:t>
            </a:r>
            <a:r>
              <a:rPr lang="en-US" sz="1400">
                <a:latin typeface="Arial" charset="0"/>
              </a:rPr>
              <a:t>  Errors in thinking:  people with negative thinking patterns:  those who are pessimistic, have low self-esteem, worry too much or feel they have little control over life events.</a:t>
            </a:r>
          </a:p>
          <a:p>
            <a:pPr eaLnBrk="1" hangingPunct="1"/>
            <a:endParaRPr lang="en-US" sz="1400" b="1">
              <a:latin typeface="Arial" charset="0"/>
            </a:endParaRPr>
          </a:p>
          <a:p>
            <a:pPr eaLnBrk="1" hangingPunct="1"/>
            <a:r>
              <a:rPr lang="en-US" sz="1400" b="1">
                <a:latin typeface="Arial" charset="0"/>
              </a:rPr>
              <a:t>Genetic</a:t>
            </a:r>
            <a:r>
              <a:rPr lang="en-US" sz="1400">
                <a:latin typeface="Arial" charset="0"/>
              </a:rPr>
              <a:t>:  There may be a family history of depression, which increases the </a:t>
            </a:r>
          </a:p>
          <a:p>
            <a:pPr eaLnBrk="1" hangingPunct="1"/>
            <a:r>
              <a:rPr lang="en-US" sz="1400">
                <a:latin typeface="Arial" charset="0"/>
              </a:rPr>
              <a:t> risk that you may get this illness – or there may be no history in your family.</a:t>
            </a:r>
          </a:p>
          <a:p>
            <a:pPr eaLnBrk="1" hangingPunct="1"/>
            <a:endParaRPr lang="en-US" sz="1400">
              <a:latin typeface="Arial" charset="0"/>
            </a:endParaRPr>
          </a:p>
          <a:p>
            <a:pPr eaLnBrk="1" hangingPunct="1"/>
            <a:r>
              <a:rPr lang="en-US" sz="1400" b="1">
                <a:latin typeface="Arial" charset="0"/>
              </a:rPr>
              <a:t>Situationa</a:t>
            </a:r>
            <a:r>
              <a:rPr lang="en-US" sz="1400">
                <a:latin typeface="Arial" charset="0"/>
              </a:rPr>
              <a:t>l: Difficult life events, changes, financial problems, all can contribute to depression.</a:t>
            </a:r>
          </a:p>
          <a:p>
            <a:pPr eaLnBrk="1" hangingPunct="1"/>
            <a:endParaRPr lang="en-US" sz="1400">
              <a:latin typeface="Arial" charset="0"/>
            </a:endParaRPr>
          </a:p>
          <a:p>
            <a:pPr eaLnBrk="1" hangingPunct="1"/>
            <a:r>
              <a:rPr lang="en-US" sz="1400" b="1">
                <a:latin typeface="Arial" charset="0"/>
              </a:rPr>
              <a:t>Co-occurring</a:t>
            </a:r>
            <a:r>
              <a:rPr lang="en-US" sz="1400">
                <a:latin typeface="Arial" charset="0"/>
              </a:rPr>
              <a:t>:  Clinical depression is more likely to occur along with some medical illnesses, as well as with alcoholism or drug addiction.</a:t>
            </a:r>
          </a:p>
          <a:p>
            <a:pPr eaLnBrk="1" hangingPunct="1"/>
            <a:endParaRPr lang="en-US" sz="1400">
              <a:latin typeface="Arial" charset="0"/>
            </a:endParaRPr>
          </a:p>
          <a:p>
            <a:pPr eaLnBrk="1" hangingPunct="1"/>
            <a:r>
              <a:rPr lang="en-US" sz="1400" b="1">
                <a:latin typeface="Arial" charset="0"/>
              </a:rPr>
              <a:t>Medications</a:t>
            </a:r>
            <a:r>
              <a:rPr lang="en-US" sz="1400">
                <a:latin typeface="Arial" charset="0"/>
              </a:rPr>
              <a:t>:  Some meds can actually cause clinical depression, esp. when interacting with other drugs.  It is important for you doctor to know all meds you are taking, and to report any side effects immediately. </a:t>
            </a:r>
          </a:p>
          <a:p>
            <a:pPr eaLnBrk="1" hangingPunct="1">
              <a:spcBef>
                <a:spcPct val="50000"/>
              </a:spcBef>
            </a:pPr>
            <a:endParaRPr lang="en-US" sz="140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143000" y="1066800"/>
            <a:ext cx="6553200" cy="4624388"/>
          </a:xfrm>
          <a:prstGeom prst="rect">
            <a:avLst/>
          </a:prstGeom>
          <a:noFill/>
          <a:ln w="9525">
            <a:noFill/>
            <a:miter lim="800000"/>
            <a:headEnd/>
            <a:tailEnd/>
          </a:ln>
        </p:spPr>
        <p:txBody>
          <a:bodyPr>
            <a:spAutoFit/>
          </a:bodyPr>
          <a:lstStyle/>
          <a:p>
            <a:pPr eaLnBrk="1" hangingPunct="1"/>
            <a:r>
              <a:rPr lang="en-US" b="1">
                <a:latin typeface="Arial" charset="0"/>
              </a:rPr>
              <a:t>SYMPTOMS OF CLINICAL DEPRESSION</a:t>
            </a:r>
          </a:p>
          <a:p>
            <a:pPr eaLnBrk="1" hangingPunct="1"/>
            <a:endParaRPr lang="en-US" b="1">
              <a:latin typeface="Arial" charset="0"/>
            </a:endParaRPr>
          </a:p>
          <a:p>
            <a:pPr eaLnBrk="1" hangingPunct="1"/>
            <a:r>
              <a:rPr lang="en-US">
                <a:latin typeface="Arial" charset="0"/>
              </a:rPr>
              <a:t>A persistent sad, anxious or “empty” mood</a:t>
            </a:r>
          </a:p>
          <a:p>
            <a:pPr eaLnBrk="1" hangingPunct="1"/>
            <a:r>
              <a:rPr lang="en-US">
                <a:latin typeface="Arial" charset="0"/>
              </a:rPr>
              <a:t>Sleeping too little, or too much</a:t>
            </a:r>
          </a:p>
          <a:p>
            <a:pPr eaLnBrk="1" hangingPunct="1"/>
            <a:r>
              <a:rPr lang="en-US">
                <a:latin typeface="Arial" charset="0"/>
              </a:rPr>
              <a:t>Reduced appetite and weight loss, or the opposite!</a:t>
            </a:r>
          </a:p>
          <a:p>
            <a:pPr eaLnBrk="1" hangingPunct="1"/>
            <a:r>
              <a:rPr lang="en-US">
                <a:latin typeface="Arial" charset="0"/>
              </a:rPr>
              <a:t>Loss of interest or pleasure in activities you once enjoyed</a:t>
            </a:r>
          </a:p>
          <a:p>
            <a:pPr eaLnBrk="1" hangingPunct="1"/>
            <a:r>
              <a:rPr lang="en-US">
                <a:latin typeface="Arial" charset="0"/>
              </a:rPr>
              <a:t>Restlessness or irritability</a:t>
            </a:r>
          </a:p>
          <a:p>
            <a:pPr eaLnBrk="1" hangingPunct="1"/>
            <a:r>
              <a:rPr lang="en-US">
                <a:latin typeface="Arial" charset="0"/>
              </a:rPr>
              <a:t>Persistent physical symptoms that don’t respond to treatment (headaches</a:t>
            </a:r>
          </a:p>
          <a:p>
            <a:pPr eaLnBrk="1" hangingPunct="1"/>
            <a:r>
              <a:rPr lang="en-US">
                <a:latin typeface="Arial" charset="0"/>
              </a:rPr>
              <a:t>   chronic pain, irritable bowel)</a:t>
            </a:r>
          </a:p>
          <a:p>
            <a:pPr eaLnBrk="1" hangingPunct="1"/>
            <a:r>
              <a:rPr lang="en-US">
                <a:latin typeface="Arial" charset="0"/>
              </a:rPr>
              <a:t>Difficulty concentrating, remembering or making decisions</a:t>
            </a:r>
          </a:p>
          <a:p>
            <a:pPr eaLnBrk="1" hangingPunct="1"/>
            <a:r>
              <a:rPr lang="en-US">
                <a:latin typeface="Arial" charset="0"/>
              </a:rPr>
              <a:t>Fatigue or loss of energy</a:t>
            </a:r>
          </a:p>
          <a:p>
            <a:pPr eaLnBrk="1" hangingPunct="1"/>
            <a:r>
              <a:rPr lang="en-US">
                <a:latin typeface="Arial" charset="0"/>
              </a:rPr>
              <a:t>Thoughts of death or suicide</a:t>
            </a:r>
          </a:p>
          <a:p>
            <a:pPr eaLnBrk="1" hangingPunct="1"/>
            <a:r>
              <a:rPr lang="en-US">
                <a:latin typeface="Arial" charset="0"/>
              </a:rPr>
              <a:t>Grades fall</a:t>
            </a:r>
          </a:p>
          <a:p>
            <a:pPr eaLnBrk="1" hangingPunct="1"/>
            <a:r>
              <a:rPr lang="en-US">
                <a:latin typeface="Arial" charset="0"/>
              </a:rPr>
              <a:t>Begin to not care about your appearance</a:t>
            </a:r>
          </a:p>
          <a:p>
            <a:pPr eaLnBrk="1" hangingPunct="1">
              <a:spcBef>
                <a:spcPct val="50000"/>
              </a:spcBef>
            </a:pPr>
            <a:endParaRPr lang="en-US">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990600" y="914400"/>
            <a:ext cx="7162800" cy="5837238"/>
          </a:xfrm>
          <a:prstGeom prst="rect">
            <a:avLst/>
          </a:prstGeom>
          <a:noFill/>
          <a:ln w="9525">
            <a:noFill/>
            <a:miter lim="800000"/>
            <a:headEnd/>
            <a:tailEnd/>
          </a:ln>
        </p:spPr>
        <p:txBody>
          <a:bodyPr>
            <a:spAutoFit/>
          </a:bodyPr>
          <a:lstStyle/>
          <a:p>
            <a:pPr eaLnBrk="1" hangingPunct="1"/>
            <a:r>
              <a:rPr lang="en-US" sz="1600" b="1">
                <a:latin typeface="Arial" charset="0"/>
              </a:rPr>
              <a:t>ANXIETY DISORDERS</a:t>
            </a:r>
          </a:p>
          <a:p>
            <a:pPr eaLnBrk="1" hangingPunct="1"/>
            <a:endParaRPr lang="en-US" sz="1600" b="1">
              <a:latin typeface="Arial" charset="0"/>
            </a:endParaRPr>
          </a:p>
          <a:p>
            <a:pPr eaLnBrk="1" hangingPunct="1"/>
            <a:r>
              <a:rPr lang="en-US" sz="1600">
                <a:latin typeface="Arial" charset="0"/>
              </a:rPr>
              <a:t>Anxiety disorders are common, and can interfere with having a full, productive life.  They are characterized by feelings of panic and fear, and discomfort that arise with no clear cause, in situations that are not usually stressful or dangerous.  More than 19 million American adults live with anxiety disorders.  </a:t>
            </a:r>
          </a:p>
          <a:p>
            <a:pPr eaLnBrk="1" hangingPunct="1"/>
            <a:endParaRPr lang="en-US" sz="1600">
              <a:latin typeface="Arial" charset="0"/>
            </a:endParaRPr>
          </a:p>
          <a:p>
            <a:pPr eaLnBrk="1" hangingPunct="1"/>
            <a:r>
              <a:rPr lang="en-US" sz="1600">
                <a:latin typeface="Arial" charset="0"/>
              </a:rPr>
              <a:t>Anxiety disorders are linked to depression.  The life-changing impact of anxiety disorders may trigger depression – and visa versa.  About 80% of depressed individuals suffer psychological anxiety symptoms:  unrealistic apprehension, fears, worry, agitation, irritability, panic attacks.  Some 60% of people with depression have anxiety-related physical symptoms: Headaches, irritable bowel syndrome, chronic fatigue, and chronic pain, among others.  </a:t>
            </a:r>
          </a:p>
          <a:p>
            <a:pPr eaLnBrk="1" hangingPunct="1"/>
            <a:endParaRPr lang="en-US" sz="1600">
              <a:latin typeface="Arial" charset="0"/>
            </a:endParaRPr>
          </a:p>
          <a:p>
            <a:pPr eaLnBrk="1" hangingPunct="1"/>
            <a:r>
              <a:rPr lang="en-US" sz="1600">
                <a:latin typeface="Arial" charset="0"/>
              </a:rPr>
              <a:t>Approximately 65% of those with depression experience sleep disturbances, about 20% feel agitated, 25% have phobia, approximately 17% report generalized anxiety symptoms, and 10% suffer panic attacks. </a:t>
            </a:r>
          </a:p>
          <a:p>
            <a:pPr eaLnBrk="1" hangingPunct="1"/>
            <a:endParaRPr lang="en-US" sz="1600">
              <a:latin typeface="Arial" charset="0"/>
            </a:endParaRPr>
          </a:p>
          <a:p>
            <a:pPr eaLnBrk="1" hangingPunct="1"/>
            <a:r>
              <a:rPr lang="en-US" sz="1600">
                <a:latin typeface="Arial" charset="0"/>
              </a:rPr>
              <a:t>Anxiety disorders and depression are VERY TREATABLE.  The most common and successful ways to treat both are antidepressant medication, talk therapy, and the best is a combination of both!</a:t>
            </a:r>
          </a:p>
          <a:p>
            <a:pPr eaLnBrk="1" hangingPunct="1">
              <a:spcBef>
                <a:spcPct val="50000"/>
              </a:spcBef>
            </a:pPr>
            <a:endParaRPr lang="en-US" sz="160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838200" y="685800"/>
            <a:ext cx="7696200" cy="5216525"/>
          </a:xfrm>
          <a:prstGeom prst="rect">
            <a:avLst/>
          </a:prstGeom>
          <a:noFill/>
          <a:ln w="9525">
            <a:noFill/>
            <a:miter lim="800000"/>
            <a:headEnd/>
            <a:tailEnd/>
          </a:ln>
        </p:spPr>
        <p:txBody>
          <a:bodyPr>
            <a:spAutoFit/>
          </a:bodyPr>
          <a:lstStyle/>
          <a:p>
            <a:pPr eaLnBrk="1" hangingPunct="1"/>
            <a:r>
              <a:rPr lang="en-US" b="1">
                <a:latin typeface="Arial" charset="0"/>
              </a:rPr>
              <a:t>Alcohol and Drug Abuse Can Also Link Up To Depression</a:t>
            </a:r>
          </a:p>
          <a:p>
            <a:pPr eaLnBrk="1" hangingPunct="1"/>
            <a:endParaRPr lang="en-US">
              <a:latin typeface="Arial" charset="0"/>
            </a:endParaRPr>
          </a:p>
          <a:p>
            <a:pPr eaLnBrk="1" hangingPunct="1"/>
            <a:r>
              <a:rPr lang="en-US">
                <a:latin typeface="Arial" charset="0"/>
              </a:rPr>
              <a:t>Alcohol abuse does lasting damage.  One night of heavy drinking can impair your ability to think well for up to 30 days.  Tens of thousands of today’s college students will eventually die of alcohol-related causes, accidents, cirrhosis of the liver, and heart disease to name a few.</a:t>
            </a:r>
          </a:p>
          <a:p>
            <a:pPr eaLnBrk="1" hangingPunct="1"/>
            <a:r>
              <a:rPr lang="en-US">
                <a:latin typeface="Arial" charset="0"/>
              </a:rPr>
              <a:t>Behavioral changes and consequences of drug abuse may include changes in overall personality, depression, declining grades, loss of interest in friends and family, , oversensitivity, moodiness, nervousness, paranoia, secretive or suspicious behavior, and excessive talkativeness.  Often people also experience difficulty in paying attention,, and a general lack of motivation and energy.</a:t>
            </a:r>
          </a:p>
          <a:p>
            <a:pPr eaLnBrk="1" hangingPunct="1"/>
            <a:endParaRPr lang="en-US">
              <a:latin typeface="Arial" charset="0"/>
            </a:endParaRPr>
          </a:p>
          <a:p>
            <a:pPr eaLnBrk="1" hangingPunct="1"/>
            <a:r>
              <a:rPr lang="en-US">
                <a:latin typeface="Arial" charset="0"/>
              </a:rPr>
              <a:t>Physical Changes associated with substance abuse can be changes in eating habits, lack of physical coordination, puffy face, hyperactivity, tremors, excessive sweating, runny nose, or hacking cough.</a:t>
            </a:r>
          </a:p>
          <a:p>
            <a:pPr eaLnBrk="1" hangingPunct="1"/>
            <a:r>
              <a:rPr lang="en-US">
                <a:latin typeface="Arial" charset="0"/>
              </a:rPr>
              <a:t>Personal Safety is often compromised through substance abuse.</a:t>
            </a:r>
            <a:endParaRPr lang="en-US" b="1">
              <a:latin typeface="Arial" charset="0"/>
            </a:endParaRPr>
          </a:p>
          <a:p>
            <a:pPr eaLnBrk="1" hangingPunct="1">
              <a:spcBef>
                <a:spcPct val="50000"/>
              </a:spcBef>
            </a:pPr>
            <a:endParaRPr lang="en-US">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914400" y="838200"/>
            <a:ext cx="7467600" cy="5016500"/>
          </a:xfrm>
          <a:prstGeom prst="rect">
            <a:avLst/>
          </a:prstGeom>
          <a:noFill/>
          <a:ln w="9525">
            <a:noFill/>
            <a:miter lim="800000"/>
            <a:headEnd/>
            <a:tailEnd/>
          </a:ln>
        </p:spPr>
        <p:txBody>
          <a:bodyPr>
            <a:spAutoFit/>
          </a:bodyPr>
          <a:lstStyle/>
          <a:p>
            <a:pPr eaLnBrk="1" hangingPunct="1"/>
            <a:r>
              <a:rPr lang="en-US" sz="1600" b="1">
                <a:latin typeface="Arial" charset="0"/>
              </a:rPr>
              <a:t>SUICIDE</a:t>
            </a:r>
          </a:p>
          <a:p>
            <a:pPr eaLnBrk="1" hangingPunct="1"/>
            <a:endParaRPr lang="en-US" sz="1600" b="1">
              <a:latin typeface="Arial" charset="0"/>
            </a:endParaRPr>
          </a:p>
          <a:p>
            <a:pPr eaLnBrk="1" hangingPunct="1"/>
            <a:r>
              <a:rPr lang="en-US" sz="1600">
                <a:latin typeface="Arial" charset="0"/>
              </a:rPr>
              <a:t>Depression alone or in combination with aggressive behavior, substance abuse and/or anxiety is  found in over half of all suicides.  If depression is present, substance abuse, anxiety, impulsivity,  rage, hopelessness, and desperation may increase the risks of suicide.</a:t>
            </a:r>
          </a:p>
          <a:p>
            <a:pPr eaLnBrk="1" hangingPunct="1"/>
            <a:endParaRPr lang="en-US" sz="1600">
              <a:latin typeface="Arial" charset="0"/>
            </a:endParaRPr>
          </a:p>
          <a:p>
            <a:pPr eaLnBrk="1" hangingPunct="1"/>
            <a:r>
              <a:rPr lang="en-US" sz="1600">
                <a:latin typeface="Arial" charset="0"/>
              </a:rPr>
              <a:t>SPECIFIC SIGNS OF POTENTIAL SUICIDE INCLUDE:</a:t>
            </a:r>
          </a:p>
          <a:p>
            <a:pPr eaLnBrk="1" hangingPunct="1"/>
            <a:r>
              <a:rPr lang="en-US" sz="1600">
                <a:latin typeface="Arial" charset="0"/>
              </a:rPr>
              <a:t>	Talking openly about committing suicide</a:t>
            </a:r>
          </a:p>
          <a:p>
            <a:pPr eaLnBrk="1" hangingPunct="1"/>
            <a:r>
              <a:rPr lang="en-US" sz="1600">
                <a:latin typeface="Arial" charset="0"/>
              </a:rPr>
              <a:t>	Talking indirectly about wanting out or ending it all</a:t>
            </a:r>
          </a:p>
          <a:p>
            <a:pPr eaLnBrk="1" hangingPunct="1"/>
            <a:r>
              <a:rPr lang="en-US" sz="1600">
                <a:latin typeface="Arial" charset="0"/>
              </a:rPr>
              <a:t>	Taking unnecessary or life-threatening risks</a:t>
            </a:r>
          </a:p>
          <a:p>
            <a:pPr eaLnBrk="1" hangingPunct="1"/>
            <a:r>
              <a:rPr lang="en-US" sz="1600">
                <a:latin typeface="Arial" charset="0"/>
              </a:rPr>
              <a:t>	Giving away personal possessions.</a:t>
            </a:r>
          </a:p>
          <a:p>
            <a:pPr eaLnBrk="1" hangingPunct="1"/>
            <a:endParaRPr lang="en-US" sz="1600">
              <a:latin typeface="Arial" charset="0"/>
            </a:endParaRPr>
          </a:p>
          <a:p>
            <a:pPr eaLnBrk="1" hangingPunct="1"/>
            <a:r>
              <a:rPr lang="en-US" sz="1600">
                <a:latin typeface="Arial" charset="0"/>
              </a:rPr>
              <a:t>SUICIDE CAN BE TRIGGERED BY A NUMBER OF THINGS, INCLUDING:</a:t>
            </a:r>
          </a:p>
          <a:p>
            <a:pPr eaLnBrk="1" hangingPunct="1"/>
            <a:r>
              <a:rPr lang="en-US" sz="1600">
                <a:latin typeface="Arial" charset="0"/>
              </a:rPr>
              <a:t>	Stressful events, such as a failed exam, or failure to get a job or make the team</a:t>
            </a:r>
          </a:p>
          <a:p>
            <a:pPr eaLnBrk="1" hangingPunct="1"/>
            <a:r>
              <a:rPr lang="en-US" sz="1600">
                <a:latin typeface="Arial" charset="0"/>
              </a:rPr>
              <a:t>	Crisis in significant social or family relationships</a:t>
            </a:r>
          </a:p>
          <a:p>
            <a:pPr eaLnBrk="1" hangingPunct="1"/>
            <a:r>
              <a:rPr lang="en-US" sz="1600">
                <a:latin typeface="Arial" charset="0"/>
              </a:rPr>
              <a:t>	Interpersonal losses</a:t>
            </a:r>
          </a:p>
          <a:p>
            <a:pPr eaLnBrk="1" hangingPunct="1"/>
            <a:r>
              <a:rPr lang="en-US" sz="1600">
                <a:latin typeface="Arial" charset="0"/>
              </a:rPr>
              <a:t>	Changes in body chemistry</a:t>
            </a:r>
          </a:p>
          <a:p>
            <a:pPr eaLnBrk="1" hangingPunct="1"/>
            <a:r>
              <a:rPr lang="en-US" sz="1600">
                <a:latin typeface="Arial" charset="0"/>
              </a:rPr>
              <a:t>	High levels of anger or anxiety</a:t>
            </a:r>
          </a:p>
        </p:txBody>
      </p:sp>
    </p:spTree>
  </p:cSld>
  <p:clrMapOvr>
    <a:masterClrMapping/>
  </p:clrMapOvr>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Cliff</Template>
  <TotalTime>32</TotalTime>
  <Words>1645</Words>
  <Application>Microsoft Office PowerPoint</Application>
  <PresentationFormat>On-screen Show (4:3)</PresentationFormat>
  <Paragraphs>146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Cliff</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Student Support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dellingerc</dc:creator>
  <cp:lastModifiedBy>Fullbright, Virginia</cp:lastModifiedBy>
  <cp:revision>5</cp:revision>
  <dcterms:created xsi:type="dcterms:W3CDTF">2008-03-25T14:02:42Z</dcterms:created>
  <dcterms:modified xsi:type="dcterms:W3CDTF">2010-08-12T16:28:58Z</dcterms:modified>
</cp:coreProperties>
</file>