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56" r:id="rId2"/>
    <p:sldId id="274" r:id="rId3"/>
    <p:sldId id="278" r:id="rId4"/>
    <p:sldId id="284" r:id="rId5"/>
    <p:sldId id="275" r:id="rId6"/>
    <p:sldId id="276" r:id="rId7"/>
    <p:sldId id="273" r:id="rId8"/>
    <p:sldId id="277" r:id="rId9"/>
    <p:sldId id="279" r:id="rId10"/>
    <p:sldId id="281" r:id="rId11"/>
    <p:sldId id="282" r:id="rId12"/>
    <p:sldId id="283" r:id="rId13"/>
    <p:sldId id="267" r:id="rId14"/>
    <p:sldId id="269" r:id="rId15"/>
    <p:sldId id="264" r:id="rId16"/>
    <p:sldId id="265" r:id="rId17"/>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9900"/>
    <a:srgbClr val="CCCC00"/>
    <a:srgbClr val="FFFF66"/>
    <a:srgbClr val="FF66CC"/>
    <a:srgbClr val="FF0066"/>
    <a:srgbClr val="CC99FF"/>
    <a:srgbClr val="00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40" autoAdjust="0"/>
    <p:restoredTop sz="99476" autoAdjust="0"/>
  </p:normalViewPr>
  <p:slideViewPr>
    <p:cSldViewPr>
      <p:cViewPr>
        <p:scale>
          <a:sx n="100" d="100"/>
          <a:sy n="100" d="100"/>
        </p:scale>
        <p:origin x="-72" y="10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60"/>
    </p:cViewPr>
  </p:sorterViewPr>
  <p:notesViewPr>
    <p:cSldViewPr>
      <p:cViewPr varScale="1">
        <p:scale>
          <a:sx n="55" d="100"/>
          <a:sy n="55" d="100"/>
        </p:scale>
        <p:origin x="-1260" y="-90"/>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2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3072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2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C22B6DF0-FBCA-4205-8887-E564B746AD0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DC1A2076-BE92-4702-AC45-C560093DAC0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95160DF0-8923-4E9C-86A0-9D282E3A3625}" type="slidenum">
              <a:rPr lang="en-US"/>
              <a:pPr/>
              <a:t>1</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6162"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616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pPr>
              <a:defRPr/>
            </a:pPr>
            <a:endParaRPr lang="en-US"/>
          </a:p>
        </p:txBody>
      </p:sp>
      <p:sp>
        <p:nvSpPr>
          <p:cNvPr id="21" name="Rectangle 21"/>
          <p:cNvSpPr>
            <a:spLocks noGrp="1" noChangeArrowheads="1"/>
          </p:cNvSpPr>
          <p:nvPr>
            <p:ph type="ftr" sz="quarter" idx="11"/>
          </p:nvPr>
        </p:nvSpPr>
        <p:spPr/>
        <p:txBody>
          <a:bodyPr/>
          <a:lstStyle>
            <a:lvl1pPr>
              <a:defRPr smtClean="0"/>
            </a:lvl1pPr>
          </a:lstStyle>
          <a:p>
            <a:pPr>
              <a:defRPr/>
            </a:pPr>
            <a:endParaRPr lang="en-US"/>
          </a:p>
        </p:txBody>
      </p:sp>
      <p:sp>
        <p:nvSpPr>
          <p:cNvPr id="22" name="Rectangle 22"/>
          <p:cNvSpPr>
            <a:spLocks noGrp="1" noChangeArrowheads="1"/>
          </p:cNvSpPr>
          <p:nvPr>
            <p:ph type="sldNum" sz="quarter" idx="12"/>
          </p:nvPr>
        </p:nvSpPr>
        <p:spPr/>
        <p:txBody>
          <a:bodyPr/>
          <a:lstStyle>
            <a:lvl1pPr>
              <a:defRPr smtClean="0"/>
            </a:lvl1pPr>
          </a:lstStyle>
          <a:p>
            <a:pPr>
              <a:defRPr/>
            </a:pPr>
            <a:fld id="{500D288B-8674-4AEB-A32F-F8100B9713B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D5948709-F603-45AE-97D8-8C4A455272E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7CDEAD6F-C6C9-4BFB-8227-8472F996C7B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978D9F12-2BC3-4E1E-BAF3-8B882DC4290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2A9280A5-5114-42EC-AEF3-E2DFF9254C4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30CA75B9-8985-4B5D-9D7E-A74077B223D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352D2268-81EE-41ED-B2CA-F4D53987EEF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DE812CFF-C3AA-4105-8FA9-87301CAD4FC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AC4B3997-A90A-46D9-B6E0-D09E56E42C5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B3F2A200-76C8-4EBD-930B-262C41EBB1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00412CFF-EFB7-485B-B7C9-F23E1987A6E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716463" y="5345113"/>
            <a:ext cx="4427537" cy="1512887"/>
            <a:chOff x="2971" y="3367"/>
            <a:chExt cx="2789" cy="953"/>
          </a:xfrm>
        </p:grpSpPr>
        <p:sp>
          <p:nvSpPr>
            <p:cNvPr id="5123"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5124"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25"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26"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27"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28"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29"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0"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1"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2"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3"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4"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5"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6"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5137"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5138"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5139"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a:defRPr/>
            </a:pPr>
            <a:endParaRPr lang="en-US"/>
          </a:p>
        </p:txBody>
      </p:sp>
      <p:sp>
        <p:nvSpPr>
          <p:cNvPr id="5140"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p>
        </p:txBody>
      </p:sp>
      <p:sp>
        <p:nvSpPr>
          <p:cNvPr id="5141"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27627310-CF03-4707-AD06-0CD001E798E9}" type="slidenum">
              <a:rPr lang="en-US"/>
              <a:pPr>
                <a:defRPr/>
              </a:pPr>
              <a:t>‹#›</a:t>
            </a:fld>
            <a:endParaRPr lang="en-US"/>
          </a:p>
        </p:txBody>
      </p:sp>
      <p:sp>
        <p:nvSpPr>
          <p:cNvPr id="5142"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5"/>
          <p:cNvSpPr>
            <a:spLocks noChangeArrowheads="1" noChangeShapeType="1" noTextEdit="1"/>
          </p:cNvSpPr>
          <p:nvPr/>
        </p:nvSpPr>
        <p:spPr bwMode="auto">
          <a:xfrm>
            <a:off x="685800" y="2590800"/>
            <a:ext cx="7972425" cy="19050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Healthy and Unhealthy Relationships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228600" y="1143000"/>
            <a:ext cx="6858000" cy="3665538"/>
          </a:xfrm>
          <a:prstGeom prst="rect">
            <a:avLst/>
          </a:prstGeom>
          <a:noFill/>
          <a:ln w="9525">
            <a:noFill/>
            <a:miter lim="800000"/>
            <a:headEnd/>
            <a:tailEnd/>
          </a:ln>
        </p:spPr>
        <p:txBody>
          <a:bodyPr>
            <a:spAutoFit/>
          </a:bodyPr>
          <a:lstStyle/>
          <a:p>
            <a:pPr algn="ctr">
              <a:spcBef>
                <a:spcPct val="50000"/>
              </a:spcBef>
            </a:pPr>
            <a:r>
              <a:rPr lang="en-US" sz="2400" b="1">
                <a:solidFill>
                  <a:srgbClr val="00FF99"/>
                </a:solidFill>
                <a:latin typeface="Comic Sans MS" pitchFamily="66" charset="0"/>
              </a:rPr>
              <a:t>RIGHTS</a:t>
            </a:r>
          </a:p>
          <a:p>
            <a:pPr>
              <a:spcBef>
                <a:spcPct val="50000"/>
              </a:spcBef>
            </a:pPr>
            <a:endParaRPr lang="en-US" sz="1400" b="1">
              <a:solidFill>
                <a:srgbClr val="00FF99"/>
              </a:solidFill>
              <a:latin typeface="Comic Sans MS" pitchFamily="66" charset="0"/>
            </a:endParaRPr>
          </a:p>
          <a:p>
            <a:pPr>
              <a:spcBef>
                <a:spcPct val="50000"/>
              </a:spcBef>
            </a:pPr>
            <a:r>
              <a:rPr lang="en-US">
                <a:solidFill>
                  <a:srgbClr val="00CCFF"/>
                </a:solidFill>
                <a:latin typeface="Comic Sans MS" pitchFamily="66" charset="0"/>
              </a:rPr>
              <a:t>I have the right not to be abused.</a:t>
            </a:r>
          </a:p>
          <a:p>
            <a:pPr>
              <a:spcBef>
                <a:spcPct val="50000"/>
              </a:spcBef>
            </a:pPr>
            <a:r>
              <a:rPr lang="en-US">
                <a:solidFill>
                  <a:schemeClr val="hlink"/>
                </a:solidFill>
                <a:latin typeface="Comic Sans MS" pitchFamily="66" charset="0"/>
              </a:rPr>
              <a:t>I have the right to develop my talents.</a:t>
            </a:r>
          </a:p>
          <a:p>
            <a:pPr>
              <a:spcBef>
                <a:spcPct val="50000"/>
              </a:spcBef>
            </a:pPr>
            <a:r>
              <a:rPr lang="en-US">
                <a:solidFill>
                  <a:srgbClr val="FF66FF"/>
                </a:solidFill>
                <a:latin typeface="Comic Sans MS" pitchFamily="66" charset="0"/>
              </a:rPr>
              <a:t>I have the right to privacy.</a:t>
            </a:r>
          </a:p>
          <a:p>
            <a:pPr>
              <a:spcBef>
                <a:spcPct val="50000"/>
              </a:spcBef>
            </a:pPr>
            <a:r>
              <a:rPr lang="en-US">
                <a:solidFill>
                  <a:srgbClr val="CCFF33"/>
                </a:solidFill>
                <a:latin typeface="Comic Sans MS" pitchFamily="66" charset="0"/>
              </a:rPr>
              <a:t>I have the right to express my own thoughts and feelings.</a:t>
            </a:r>
          </a:p>
          <a:p>
            <a:pPr>
              <a:spcBef>
                <a:spcPct val="50000"/>
              </a:spcBef>
            </a:pPr>
            <a:r>
              <a:rPr lang="en-US">
                <a:solidFill>
                  <a:srgbClr val="CCCCFF"/>
                </a:solidFill>
                <a:latin typeface="Comic Sans MS" pitchFamily="66" charset="0"/>
              </a:rPr>
              <a:t>I have the right to develop and have friendships.</a:t>
            </a:r>
          </a:p>
          <a:p>
            <a:pPr>
              <a:spcBef>
                <a:spcPct val="50000"/>
              </a:spcBef>
            </a:pPr>
            <a:r>
              <a:rPr lang="en-US">
                <a:solidFill>
                  <a:srgbClr val="00CC66"/>
                </a:solidFill>
                <a:latin typeface="Comic Sans MS" pitchFamily="66" charset="0"/>
              </a:rPr>
              <a:t>I have the right not to be perfect.</a:t>
            </a:r>
          </a:p>
          <a:p>
            <a:pPr>
              <a:spcBef>
                <a:spcPct val="50000"/>
              </a:spcBef>
            </a:pPr>
            <a:endParaRPr lang="en-US">
              <a:solidFill>
                <a:srgbClr val="00CC66"/>
              </a:solidFill>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685800" y="1600200"/>
            <a:ext cx="6248400" cy="3014663"/>
          </a:xfrm>
          <a:prstGeom prst="rect">
            <a:avLst/>
          </a:prstGeom>
          <a:noFill/>
          <a:ln w="9525">
            <a:noFill/>
            <a:miter lim="800000"/>
            <a:headEnd/>
            <a:tailEnd/>
          </a:ln>
        </p:spPr>
        <p:txBody>
          <a:bodyPr>
            <a:spAutoFit/>
          </a:bodyPr>
          <a:lstStyle/>
          <a:p>
            <a:pPr algn="ctr">
              <a:spcBef>
                <a:spcPct val="50000"/>
              </a:spcBef>
            </a:pPr>
            <a:r>
              <a:rPr lang="en-US" sz="2400" b="1">
                <a:solidFill>
                  <a:srgbClr val="FFFF00"/>
                </a:solidFill>
                <a:latin typeface="Comic Sans MS" pitchFamily="66" charset="0"/>
              </a:rPr>
              <a:t>RESPECT</a:t>
            </a:r>
          </a:p>
          <a:p>
            <a:pPr>
              <a:spcBef>
                <a:spcPct val="50000"/>
              </a:spcBef>
            </a:pPr>
            <a:endParaRPr lang="en-US" sz="2400" b="1">
              <a:solidFill>
                <a:srgbClr val="FFFF00"/>
              </a:solidFill>
              <a:latin typeface="Comic Sans MS" pitchFamily="66" charset="0"/>
            </a:endParaRPr>
          </a:p>
          <a:p>
            <a:pPr>
              <a:spcBef>
                <a:spcPct val="50000"/>
              </a:spcBef>
            </a:pPr>
            <a:r>
              <a:rPr lang="en-US" sz="2000">
                <a:solidFill>
                  <a:srgbClr val="00FF99"/>
                </a:solidFill>
                <a:latin typeface="Comic Sans MS" pitchFamily="66" charset="0"/>
              </a:rPr>
              <a:t>Respect is to feel or show honor or esteem for.</a:t>
            </a:r>
          </a:p>
          <a:p>
            <a:pPr>
              <a:spcBef>
                <a:spcPct val="50000"/>
              </a:spcBef>
            </a:pPr>
            <a:endParaRPr lang="en-US" sz="1400">
              <a:solidFill>
                <a:srgbClr val="00FF99"/>
              </a:solidFill>
              <a:latin typeface="Comic Sans MS" pitchFamily="66" charset="0"/>
            </a:endParaRPr>
          </a:p>
          <a:p>
            <a:pPr>
              <a:spcBef>
                <a:spcPct val="50000"/>
              </a:spcBef>
            </a:pPr>
            <a:r>
              <a:rPr lang="en-US" sz="2000">
                <a:solidFill>
                  <a:srgbClr val="CC99FF"/>
                </a:solidFill>
                <a:latin typeface="Comic Sans MS" pitchFamily="66" charset="0"/>
              </a:rPr>
              <a:t>Respect is to value as an equal.</a:t>
            </a:r>
          </a:p>
          <a:p>
            <a:pPr>
              <a:spcBef>
                <a:spcPct val="50000"/>
              </a:spcBef>
            </a:pPr>
            <a:endParaRPr lang="en-US" sz="1400">
              <a:solidFill>
                <a:srgbClr val="CC99FF"/>
              </a:solidFill>
              <a:latin typeface="Comic Sans MS" pitchFamily="66" charset="0"/>
            </a:endParaRPr>
          </a:p>
          <a:p>
            <a:pPr>
              <a:spcBef>
                <a:spcPct val="50000"/>
              </a:spcBef>
            </a:pPr>
            <a:r>
              <a:rPr lang="en-US" sz="2000">
                <a:solidFill>
                  <a:srgbClr val="66CCFF"/>
                </a:solidFill>
                <a:latin typeface="Comic Sans MS" pitchFamily="66" charset="0"/>
              </a:rPr>
              <a:t>Respect is to show consideration for.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685800" y="457200"/>
            <a:ext cx="7010400" cy="4167188"/>
          </a:xfrm>
          <a:prstGeom prst="rect">
            <a:avLst/>
          </a:prstGeom>
          <a:noFill/>
          <a:ln w="9525">
            <a:noFill/>
            <a:miter lim="800000"/>
            <a:headEnd/>
            <a:tailEnd/>
          </a:ln>
        </p:spPr>
        <p:txBody>
          <a:bodyPr>
            <a:spAutoFit/>
          </a:bodyPr>
          <a:lstStyle/>
          <a:p>
            <a:pPr algn="ctr">
              <a:spcBef>
                <a:spcPct val="50000"/>
              </a:spcBef>
            </a:pPr>
            <a:r>
              <a:rPr lang="en-US" sz="2400" b="1">
                <a:solidFill>
                  <a:srgbClr val="FF99FF"/>
                </a:solidFill>
                <a:latin typeface="Comic Sans MS" pitchFamily="66" charset="0"/>
              </a:rPr>
              <a:t>RESPONSIBILITY</a:t>
            </a:r>
          </a:p>
          <a:p>
            <a:pPr>
              <a:spcBef>
                <a:spcPct val="50000"/>
              </a:spcBef>
            </a:pPr>
            <a:endParaRPr lang="en-US" sz="2400" b="1">
              <a:solidFill>
                <a:srgbClr val="FF99FF"/>
              </a:solidFill>
              <a:latin typeface="Comic Sans MS" pitchFamily="66" charset="0"/>
            </a:endParaRPr>
          </a:p>
          <a:p>
            <a:pPr>
              <a:spcBef>
                <a:spcPct val="50000"/>
              </a:spcBef>
            </a:pPr>
            <a:r>
              <a:rPr lang="en-US">
                <a:solidFill>
                  <a:srgbClr val="00CC66"/>
                </a:solidFill>
                <a:latin typeface="Comic Sans MS" pitchFamily="66" charset="0"/>
              </a:rPr>
              <a:t>I am responsible for what I think, feel and do.</a:t>
            </a:r>
          </a:p>
          <a:p>
            <a:pPr>
              <a:spcBef>
                <a:spcPct val="50000"/>
              </a:spcBef>
            </a:pPr>
            <a:endParaRPr lang="en-US" sz="1200">
              <a:solidFill>
                <a:srgbClr val="00CC66"/>
              </a:solidFill>
              <a:latin typeface="Comic Sans MS" pitchFamily="66" charset="0"/>
            </a:endParaRPr>
          </a:p>
          <a:p>
            <a:pPr>
              <a:spcBef>
                <a:spcPct val="50000"/>
              </a:spcBef>
            </a:pPr>
            <a:r>
              <a:rPr lang="en-US">
                <a:solidFill>
                  <a:srgbClr val="00CCFF"/>
                </a:solidFill>
                <a:latin typeface="Comic Sans MS" pitchFamily="66" charset="0"/>
              </a:rPr>
              <a:t>I am responsible for my health and safety.</a:t>
            </a:r>
          </a:p>
          <a:p>
            <a:pPr>
              <a:spcBef>
                <a:spcPct val="50000"/>
              </a:spcBef>
            </a:pPr>
            <a:endParaRPr lang="en-US" sz="1200">
              <a:solidFill>
                <a:srgbClr val="00CCFF"/>
              </a:solidFill>
              <a:latin typeface="Comic Sans MS" pitchFamily="66" charset="0"/>
            </a:endParaRPr>
          </a:p>
          <a:p>
            <a:pPr>
              <a:spcBef>
                <a:spcPct val="50000"/>
              </a:spcBef>
            </a:pPr>
            <a:r>
              <a:rPr lang="en-US">
                <a:solidFill>
                  <a:srgbClr val="FFFF66"/>
                </a:solidFill>
                <a:latin typeface="Comic Sans MS" pitchFamily="66" charset="0"/>
              </a:rPr>
              <a:t>I am responsible to develop and communicate my personal boundaries.</a:t>
            </a:r>
          </a:p>
          <a:p>
            <a:pPr>
              <a:spcBef>
                <a:spcPct val="50000"/>
              </a:spcBef>
            </a:pPr>
            <a:endParaRPr lang="en-US" sz="1200">
              <a:solidFill>
                <a:srgbClr val="FFFF66"/>
              </a:solidFill>
              <a:latin typeface="Comic Sans MS" pitchFamily="66" charset="0"/>
            </a:endParaRPr>
          </a:p>
          <a:p>
            <a:pPr>
              <a:spcBef>
                <a:spcPct val="50000"/>
              </a:spcBef>
            </a:pPr>
            <a:r>
              <a:rPr lang="en-US">
                <a:solidFill>
                  <a:srgbClr val="FF9900"/>
                </a:solidFill>
                <a:latin typeface="Comic Sans MS" pitchFamily="66" charset="0"/>
              </a:rPr>
              <a:t>I am NOT responsible for what others think, feel and do.</a:t>
            </a:r>
          </a:p>
          <a:p>
            <a:pPr>
              <a:spcBef>
                <a:spcPct val="50000"/>
              </a:spcBef>
            </a:pPr>
            <a:endParaRPr lang="en-US">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304800" y="457200"/>
            <a:ext cx="8077200" cy="4557713"/>
          </a:xfrm>
          <a:prstGeom prst="rect">
            <a:avLst/>
          </a:prstGeom>
          <a:noFill/>
          <a:ln w="9525">
            <a:noFill/>
            <a:miter lim="800000"/>
            <a:headEnd/>
            <a:tailEnd/>
          </a:ln>
        </p:spPr>
        <p:txBody>
          <a:bodyPr>
            <a:spAutoFit/>
          </a:bodyPr>
          <a:lstStyle/>
          <a:p>
            <a:pPr algn="ctr">
              <a:spcBef>
                <a:spcPct val="50000"/>
              </a:spcBef>
            </a:pPr>
            <a:r>
              <a:rPr lang="en-US" b="1">
                <a:solidFill>
                  <a:srgbClr val="FF9900"/>
                </a:solidFill>
              </a:rPr>
              <a:t>I HAVE THE RESPONSIBILITY:</a:t>
            </a:r>
          </a:p>
          <a:p>
            <a:pPr>
              <a:spcBef>
                <a:spcPct val="50000"/>
              </a:spcBef>
            </a:pPr>
            <a:endParaRPr lang="en-US" sz="1000" b="1">
              <a:solidFill>
                <a:srgbClr val="FF9900"/>
              </a:solidFill>
            </a:endParaRPr>
          </a:p>
          <a:p>
            <a:pPr>
              <a:spcBef>
                <a:spcPct val="50000"/>
              </a:spcBef>
              <a:buFont typeface="Wingdings" pitchFamily="2" charset="2"/>
              <a:buChar char="Ø"/>
            </a:pPr>
            <a:r>
              <a:rPr lang="en-US" sz="2000">
                <a:solidFill>
                  <a:srgbClr val="FF99FF"/>
                </a:solidFill>
              </a:rPr>
              <a:t>To respect the limits of others.</a:t>
            </a:r>
          </a:p>
          <a:p>
            <a:pPr>
              <a:spcBef>
                <a:spcPct val="50000"/>
              </a:spcBef>
              <a:buFont typeface="Wingdings" pitchFamily="2" charset="2"/>
              <a:buChar char="Ø"/>
            </a:pPr>
            <a:r>
              <a:rPr lang="en-US" sz="2000">
                <a:solidFill>
                  <a:srgbClr val="00CC66"/>
                </a:solidFill>
              </a:rPr>
              <a:t>To communicate clearly and honestly.</a:t>
            </a:r>
          </a:p>
          <a:p>
            <a:pPr>
              <a:spcBef>
                <a:spcPct val="50000"/>
              </a:spcBef>
              <a:buFont typeface="Wingdings" pitchFamily="2" charset="2"/>
              <a:buChar char="Ø"/>
            </a:pPr>
            <a:r>
              <a:rPr lang="en-US" sz="2000">
                <a:solidFill>
                  <a:srgbClr val="66CCFF"/>
                </a:solidFill>
              </a:rPr>
              <a:t>To not violate the limits of others.</a:t>
            </a:r>
          </a:p>
          <a:p>
            <a:pPr>
              <a:spcBef>
                <a:spcPct val="50000"/>
              </a:spcBef>
              <a:buFont typeface="Wingdings" pitchFamily="2" charset="2"/>
              <a:buChar char="Ø"/>
            </a:pPr>
            <a:r>
              <a:rPr lang="en-US" sz="2000">
                <a:solidFill>
                  <a:srgbClr val="FFFF66"/>
                </a:solidFill>
              </a:rPr>
              <a:t>To ask for help when I need it.</a:t>
            </a:r>
          </a:p>
          <a:p>
            <a:pPr>
              <a:spcBef>
                <a:spcPct val="50000"/>
              </a:spcBef>
              <a:buFont typeface="Wingdings" pitchFamily="2" charset="2"/>
              <a:buChar char="Ø"/>
            </a:pPr>
            <a:r>
              <a:rPr lang="en-US" sz="2000">
                <a:solidFill>
                  <a:srgbClr val="FF9900"/>
                </a:solidFill>
              </a:rPr>
              <a:t>To be considerate.</a:t>
            </a:r>
          </a:p>
          <a:p>
            <a:pPr>
              <a:spcBef>
                <a:spcPct val="50000"/>
              </a:spcBef>
              <a:buFont typeface="Wingdings" pitchFamily="2" charset="2"/>
              <a:buChar char="Ø"/>
            </a:pPr>
            <a:r>
              <a:rPr lang="en-US" sz="2000">
                <a:solidFill>
                  <a:srgbClr val="00FFFF"/>
                </a:solidFill>
              </a:rPr>
              <a:t>To check my actions/decisions to determine if they are good or bad for me.</a:t>
            </a:r>
          </a:p>
          <a:p>
            <a:pPr>
              <a:spcBef>
                <a:spcPct val="50000"/>
              </a:spcBef>
              <a:buFont typeface="Wingdings" pitchFamily="2" charset="2"/>
              <a:buChar char="Ø"/>
            </a:pPr>
            <a:r>
              <a:rPr lang="en-US" sz="2000">
                <a:solidFill>
                  <a:srgbClr val="CCCC00"/>
                </a:solidFill>
              </a:rPr>
              <a:t>To set high goals.</a:t>
            </a:r>
          </a:p>
          <a:p>
            <a:pPr>
              <a:spcBef>
                <a:spcPct val="50000"/>
              </a:spcBef>
              <a:buFont typeface="Wingdings" pitchFamily="2" charset="2"/>
              <a:buChar char="Ø"/>
            </a:pPr>
            <a:r>
              <a:rPr lang="en-US" sz="2000">
                <a:solidFill>
                  <a:srgbClr val="CC99FF"/>
                </a:solidFill>
              </a:rPr>
              <a:t>To determine my limits and values.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6"/>
          <p:cNvSpPr txBox="1">
            <a:spLocks noChangeArrowheads="1"/>
          </p:cNvSpPr>
          <p:nvPr/>
        </p:nvSpPr>
        <p:spPr bwMode="auto">
          <a:xfrm>
            <a:off x="609600" y="609600"/>
            <a:ext cx="7696200" cy="4740275"/>
          </a:xfrm>
          <a:prstGeom prst="rect">
            <a:avLst/>
          </a:prstGeom>
          <a:noFill/>
          <a:ln w="76200" cmpd="tri">
            <a:solidFill>
              <a:schemeClr val="tx1"/>
            </a:solidFill>
            <a:miter lim="800000"/>
            <a:headEnd/>
            <a:tailEnd/>
          </a:ln>
        </p:spPr>
        <p:txBody>
          <a:bodyPr>
            <a:spAutoFit/>
          </a:bodyPr>
          <a:lstStyle/>
          <a:p>
            <a:pPr>
              <a:spcBef>
                <a:spcPct val="50000"/>
              </a:spcBef>
            </a:pPr>
            <a:r>
              <a:rPr lang="en-US" sz="2000">
                <a:solidFill>
                  <a:srgbClr val="FFFF66"/>
                </a:solidFill>
              </a:rPr>
              <a:t>REAL CARING IS SHOWN BY RESPECTING YOUR PARTNER OR FRIEND AND LOOKING OUT FOR WHAT IS BEST FOR HIM/HER.  REAL CARING MEANS BEING A BALCONY PERSON FOR YOUR PARTNER OR FRIEND AND ALWAYS TRYING TO RAISE THEM UP TO GROW AND THRIVE.</a:t>
            </a:r>
          </a:p>
          <a:p>
            <a:pPr>
              <a:spcBef>
                <a:spcPct val="50000"/>
              </a:spcBef>
            </a:pPr>
            <a:endParaRPr lang="en-US" sz="2000">
              <a:solidFill>
                <a:srgbClr val="FFFF66"/>
              </a:solidFill>
            </a:endParaRPr>
          </a:p>
          <a:p>
            <a:pPr>
              <a:spcBef>
                <a:spcPct val="50000"/>
              </a:spcBef>
            </a:pPr>
            <a:r>
              <a:rPr lang="en-US" sz="2000">
                <a:solidFill>
                  <a:srgbClr val="00FFFF"/>
                </a:solidFill>
              </a:rPr>
              <a:t>TRYING TO CONTROL YOUR PARTNER OR FRIEND IS SIMPLY A MANIFESTATION OF YOUR OWN LOW SELF-ESTEEM AND INSECURITY.  IT IS THE OPPOSITE OF CARING.  TRYING TO CONTROL ANOTHER PERSON TO GET THEM TO BE OR DO WHAT YOU WANT IS BEING A BASEMENT PERSON FOR YOUR PARTNER OR FRIEND, BRINGING THEM DOWN.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381000" y="457200"/>
            <a:ext cx="8305800" cy="6042025"/>
          </a:xfrm>
          <a:prstGeom prst="rect">
            <a:avLst/>
          </a:prstGeom>
          <a:noFill/>
          <a:ln w="9525">
            <a:noFill/>
            <a:miter lim="800000"/>
            <a:headEnd/>
            <a:tailEnd/>
          </a:ln>
        </p:spPr>
        <p:txBody>
          <a:bodyPr>
            <a:spAutoFit/>
          </a:bodyPr>
          <a:lstStyle/>
          <a:p>
            <a:pPr algn="ctr">
              <a:spcBef>
                <a:spcPct val="50000"/>
              </a:spcBef>
            </a:pPr>
            <a:r>
              <a:rPr lang="en-US" sz="2400" b="1">
                <a:solidFill>
                  <a:srgbClr val="FFCC66"/>
                </a:solidFill>
                <a:latin typeface="Comic Sans MS" pitchFamily="66" charset="0"/>
              </a:rPr>
              <a:t>RUN THE OTHER WAY!</a:t>
            </a:r>
          </a:p>
          <a:p>
            <a:pPr algn="ctr">
              <a:spcBef>
                <a:spcPct val="50000"/>
              </a:spcBef>
            </a:pPr>
            <a:endParaRPr lang="en-US" sz="1000" b="1">
              <a:solidFill>
                <a:srgbClr val="FFCC66"/>
              </a:solidFill>
              <a:latin typeface="Comic Sans MS" pitchFamily="66" charset="0"/>
            </a:endParaRPr>
          </a:p>
          <a:p>
            <a:pPr algn="ctr">
              <a:spcBef>
                <a:spcPct val="50000"/>
              </a:spcBef>
              <a:buFont typeface="Wingdings" pitchFamily="2" charset="2"/>
              <a:buChar char="Ø"/>
            </a:pPr>
            <a:r>
              <a:rPr lang="en-US"/>
              <a:t> If he/she is </a:t>
            </a:r>
            <a:r>
              <a:rPr lang="en-US">
                <a:solidFill>
                  <a:srgbClr val="FF9900"/>
                </a:solidFill>
              </a:rPr>
              <a:t>EXTREMELY JEALOUS</a:t>
            </a:r>
            <a:r>
              <a:rPr lang="en-US"/>
              <a:t> and gets angry and abusive or sulky if you have friends or any warm feelings for anyone else.</a:t>
            </a:r>
          </a:p>
          <a:p>
            <a:pPr lvl="1">
              <a:spcBef>
                <a:spcPct val="50000"/>
              </a:spcBef>
              <a:buFont typeface="Wingdings" pitchFamily="2" charset="2"/>
              <a:buChar char="Ø"/>
            </a:pPr>
            <a:endParaRPr lang="en-US"/>
          </a:p>
          <a:p>
            <a:pPr lvl="1">
              <a:spcBef>
                <a:spcPct val="50000"/>
              </a:spcBef>
              <a:buFont typeface="Wingdings" pitchFamily="2" charset="2"/>
              <a:buChar char="Ø"/>
            </a:pPr>
            <a:r>
              <a:rPr lang="en-US"/>
              <a:t>If he/she is </a:t>
            </a:r>
            <a:r>
              <a:rPr lang="en-US">
                <a:solidFill>
                  <a:srgbClr val="6699FF"/>
                </a:solidFill>
              </a:rPr>
              <a:t>POSSESSIVE</a:t>
            </a:r>
            <a:r>
              <a:rPr lang="en-US"/>
              <a:t> and feels you “belong” to them so much so that others can not have any of your time or attention.</a:t>
            </a:r>
          </a:p>
          <a:p>
            <a:pPr lvl="1">
              <a:spcBef>
                <a:spcPct val="50000"/>
              </a:spcBef>
              <a:buFont typeface="Wingdings" pitchFamily="2" charset="2"/>
              <a:buChar char="Ø"/>
            </a:pPr>
            <a:endParaRPr lang="en-US" sz="1400"/>
          </a:p>
          <a:p>
            <a:pPr lvl="1">
              <a:spcBef>
                <a:spcPct val="50000"/>
              </a:spcBef>
              <a:buFont typeface="Wingdings" pitchFamily="2" charset="2"/>
              <a:buChar char="Ø"/>
            </a:pPr>
            <a:r>
              <a:rPr lang="en-US"/>
              <a:t>If he/she is </a:t>
            </a:r>
            <a:r>
              <a:rPr lang="en-US">
                <a:solidFill>
                  <a:srgbClr val="FF6699"/>
                </a:solidFill>
              </a:rPr>
              <a:t>EXPLOSIVE</a:t>
            </a:r>
            <a:r>
              <a:rPr lang="en-US"/>
              <a:t>  and yells, screams, hits walls or hits or threatens to hit others.</a:t>
            </a:r>
          </a:p>
          <a:p>
            <a:pPr lvl="1">
              <a:spcBef>
                <a:spcPct val="50000"/>
              </a:spcBef>
              <a:buFont typeface="Wingdings" pitchFamily="2" charset="2"/>
              <a:buChar char="Ø"/>
            </a:pPr>
            <a:endParaRPr lang="en-US" sz="1400"/>
          </a:p>
          <a:p>
            <a:pPr lvl="1">
              <a:spcBef>
                <a:spcPct val="50000"/>
              </a:spcBef>
              <a:buFont typeface="Wingdings" pitchFamily="2" charset="2"/>
              <a:buChar char="Ø"/>
            </a:pPr>
            <a:r>
              <a:rPr lang="en-US"/>
              <a:t>If he/she </a:t>
            </a:r>
            <a:r>
              <a:rPr lang="en-US">
                <a:solidFill>
                  <a:srgbClr val="FFFF99"/>
                </a:solidFill>
              </a:rPr>
              <a:t>CANNOT ACCEPT RESPONSIBILITY AND BLAMES OTHERS</a:t>
            </a:r>
            <a:r>
              <a:rPr lang="en-US"/>
              <a:t> for their own abusive or violent behaviors.</a:t>
            </a:r>
          </a:p>
          <a:p>
            <a:pPr lvl="1">
              <a:spcBef>
                <a:spcPct val="50000"/>
              </a:spcBef>
              <a:buFont typeface="Wingdings" pitchFamily="2" charset="2"/>
              <a:buChar char="Ø"/>
            </a:pPr>
            <a:endParaRPr lang="en-US" sz="1400"/>
          </a:p>
          <a:p>
            <a:pPr lvl="1">
              <a:spcBef>
                <a:spcPct val="50000"/>
              </a:spcBef>
              <a:buFont typeface="Wingdings" pitchFamily="2" charset="2"/>
              <a:buChar char="Ø"/>
            </a:pPr>
            <a:r>
              <a:rPr lang="en-US"/>
              <a:t>If he/she is </a:t>
            </a:r>
            <a:r>
              <a:rPr lang="en-US">
                <a:solidFill>
                  <a:srgbClr val="00FFFF"/>
                </a:solidFill>
              </a:rPr>
              <a:t>CONTROLLING OR DICTATORIAL</a:t>
            </a:r>
            <a:r>
              <a:rPr lang="en-US"/>
              <a:t>  …your partner defines how you should look, what you should say, where you should or shouldn’t go, and who you should talk with.  Partner makes all the important decisions.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304800" y="381000"/>
            <a:ext cx="8153400" cy="6546850"/>
          </a:xfrm>
          <a:prstGeom prst="rect">
            <a:avLst/>
          </a:prstGeom>
          <a:noFill/>
          <a:ln w="9525">
            <a:noFill/>
            <a:miter lim="800000"/>
            <a:headEnd/>
            <a:tailEnd/>
          </a:ln>
        </p:spPr>
        <p:txBody>
          <a:bodyPr>
            <a:spAutoFit/>
          </a:bodyPr>
          <a:lstStyle/>
          <a:p>
            <a:pPr lvl="1">
              <a:buFont typeface="Wingdings" pitchFamily="2" charset="2"/>
              <a:buChar char="Ø"/>
            </a:pPr>
            <a:r>
              <a:rPr lang="en-US"/>
              <a:t>If he/she HAS </a:t>
            </a:r>
            <a:r>
              <a:rPr lang="en-US">
                <a:solidFill>
                  <a:schemeClr val="hlink"/>
                </a:solidFill>
              </a:rPr>
              <a:t>LOW SELF-ESTEEM</a:t>
            </a:r>
            <a:r>
              <a:rPr lang="en-US"/>
              <a:t> and declares they aren’t anything without you, or show other signs of low self-worth.  </a:t>
            </a:r>
          </a:p>
          <a:p>
            <a:pPr lvl="1">
              <a:buFont typeface="Wingdings" pitchFamily="2" charset="2"/>
              <a:buNone/>
            </a:pPr>
            <a:endParaRPr lang="en-US"/>
          </a:p>
          <a:p>
            <a:pPr lvl="1">
              <a:buFont typeface="Wingdings" pitchFamily="2" charset="2"/>
              <a:buChar char="Ø"/>
            </a:pPr>
            <a:r>
              <a:rPr lang="en-US"/>
              <a:t>If they want to </a:t>
            </a:r>
            <a:r>
              <a:rPr lang="en-US">
                <a:solidFill>
                  <a:srgbClr val="0099FF"/>
                </a:solidFill>
              </a:rPr>
              <a:t>“TAKE CARE OF YOU”</a:t>
            </a:r>
            <a:r>
              <a:rPr lang="en-US"/>
              <a:t> or want you to “take care of them.</a:t>
            </a:r>
          </a:p>
          <a:p>
            <a:pPr lvl="1">
              <a:buFont typeface="Wingdings" pitchFamily="2" charset="2"/>
              <a:buNone/>
            </a:pPr>
            <a:endParaRPr lang="en-US"/>
          </a:p>
          <a:p>
            <a:pPr lvl="1">
              <a:buFont typeface="Wingdings" pitchFamily="2" charset="2"/>
              <a:buChar char="Ø"/>
            </a:pPr>
            <a:r>
              <a:rPr lang="en-US"/>
              <a:t>If he/she has a </a:t>
            </a:r>
            <a:r>
              <a:rPr lang="en-US">
                <a:solidFill>
                  <a:srgbClr val="CCFF99"/>
                </a:solidFill>
              </a:rPr>
              <a:t>FAMILY HISTORY OF VIOLENCE OR ABUSE</a:t>
            </a:r>
            <a:r>
              <a:rPr lang="en-US"/>
              <a:t> between parents, relatives, or significant others.  If you witness name-calling, fighting, hitting, pushing, shoving, weapons use, etc.</a:t>
            </a:r>
          </a:p>
          <a:p>
            <a:pPr lvl="1">
              <a:buFont typeface="Wingdings" pitchFamily="2" charset="2"/>
              <a:buNone/>
            </a:pPr>
            <a:endParaRPr lang="en-US"/>
          </a:p>
          <a:p>
            <a:pPr lvl="1">
              <a:buFont typeface="Wingdings" pitchFamily="2" charset="2"/>
              <a:buChar char="Ø"/>
            </a:pPr>
            <a:r>
              <a:rPr lang="en-US"/>
              <a:t>If he/she makes </a:t>
            </a:r>
            <a:r>
              <a:rPr lang="en-US">
                <a:solidFill>
                  <a:srgbClr val="FF66FF"/>
                </a:solidFill>
              </a:rPr>
              <a:t>FREQUENT USE OF ALCOHOL OR DRUGS,</a:t>
            </a:r>
            <a:r>
              <a:rPr lang="en-US"/>
              <a:t> and blames the chemicals for abusive or violent behaviors.  </a:t>
            </a:r>
          </a:p>
          <a:p>
            <a:pPr lvl="1">
              <a:buFont typeface="Wingdings" pitchFamily="2" charset="2"/>
              <a:buNone/>
            </a:pPr>
            <a:endParaRPr lang="en-US"/>
          </a:p>
          <a:p>
            <a:pPr lvl="1">
              <a:buFont typeface="Wingdings" pitchFamily="2" charset="2"/>
              <a:buChar char="Ø"/>
            </a:pPr>
            <a:r>
              <a:rPr lang="en-US"/>
              <a:t>If he/she has </a:t>
            </a:r>
            <a:r>
              <a:rPr lang="en-US">
                <a:solidFill>
                  <a:schemeClr val="tx2"/>
                </a:solidFill>
              </a:rPr>
              <a:t>RIGID SEX ROLE EXPECTATIONS</a:t>
            </a:r>
            <a:r>
              <a:rPr lang="en-US"/>
              <a:t>, such as men should always be the boss and be in charge, and women have low status or are less important.</a:t>
            </a:r>
          </a:p>
          <a:p>
            <a:pPr lvl="1">
              <a:buFont typeface="Wingdings" pitchFamily="2" charset="2"/>
              <a:buNone/>
            </a:pPr>
            <a:endParaRPr lang="en-US"/>
          </a:p>
          <a:p>
            <a:pPr lvl="1">
              <a:buFont typeface="Wingdings" pitchFamily="2" charset="2"/>
              <a:buChar char="Ø"/>
            </a:pPr>
            <a:r>
              <a:rPr lang="en-US"/>
              <a:t>If he/she displays a </a:t>
            </a:r>
            <a:r>
              <a:rPr lang="en-US">
                <a:solidFill>
                  <a:srgbClr val="00CC99"/>
                </a:solidFill>
              </a:rPr>
              <a:t>DR. JEKYLL-MR. HYDE PERSONALITY</a:t>
            </a:r>
            <a:r>
              <a:rPr lang="en-US"/>
              <a:t> with marked shifts back and forth from being angry, controlling, abusive to nice, charming, and loving.  Mood swings are unpredictable.</a:t>
            </a:r>
          </a:p>
          <a:p>
            <a:pPr>
              <a:spcBef>
                <a:spcPct val="50000"/>
              </a:spcBef>
              <a:buFont typeface="Wingdings" pitchFamily="2" charset="2"/>
              <a:buChar char="Ø"/>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81000" y="1447800"/>
            <a:ext cx="8153400" cy="4289425"/>
          </a:xfrm>
          <a:prstGeom prst="rect">
            <a:avLst/>
          </a:prstGeom>
          <a:noFill/>
          <a:ln w="9525">
            <a:noFill/>
            <a:miter lim="800000"/>
            <a:headEnd/>
            <a:tailEnd/>
          </a:ln>
        </p:spPr>
        <p:txBody>
          <a:bodyPr>
            <a:spAutoFit/>
          </a:bodyPr>
          <a:lstStyle/>
          <a:p>
            <a:pPr algn="ctr">
              <a:spcBef>
                <a:spcPct val="50000"/>
              </a:spcBef>
            </a:pPr>
            <a:r>
              <a:rPr lang="en-US" sz="2000">
                <a:solidFill>
                  <a:srgbClr val="00FFFF"/>
                </a:solidFill>
              </a:rPr>
              <a:t>WHAT DOES A HEALTHY RELATIONSHIP LOOK LIKE?</a:t>
            </a:r>
          </a:p>
          <a:p>
            <a:pPr algn="ctr">
              <a:spcBef>
                <a:spcPct val="50000"/>
              </a:spcBef>
            </a:pPr>
            <a:endParaRPr lang="en-US" sz="1400">
              <a:solidFill>
                <a:srgbClr val="00FFFF"/>
              </a:solidFill>
            </a:endParaRPr>
          </a:p>
          <a:p>
            <a:pPr>
              <a:spcBef>
                <a:spcPct val="50000"/>
              </a:spcBef>
            </a:pPr>
            <a:r>
              <a:rPr lang="en-US">
                <a:solidFill>
                  <a:srgbClr val="00CC66"/>
                </a:solidFill>
              </a:rPr>
              <a:t>Building a healthy relationship is much like building a house.  There are elements such as </a:t>
            </a:r>
            <a:r>
              <a:rPr lang="en-US" b="1">
                <a:solidFill>
                  <a:srgbClr val="00FFCC"/>
                </a:solidFill>
              </a:rPr>
              <a:t>HONESTY, TRUST, RESPECT AND COMMUNICATION</a:t>
            </a:r>
            <a:r>
              <a:rPr lang="en-US">
                <a:solidFill>
                  <a:srgbClr val="00CC66"/>
                </a:solidFill>
              </a:rPr>
              <a:t> that form the foundation.  You have to actively want these building blocks and you can evaluate your relationship by looking for these key ingredients.  This takes work!  </a:t>
            </a:r>
          </a:p>
          <a:p>
            <a:pPr>
              <a:spcBef>
                <a:spcPct val="50000"/>
              </a:spcBef>
            </a:pPr>
            <a:endParaRPr lang="en-US">
              <a:solidFill>
                <a:srgbClr val="00CC66"/>
              </a:solidFill>
            </a:endParaRPr>
          </a:p>
          <a:p>
            <a:pPr>
              <a:spcBef>
                <a:spcPct val="50000"/>
              </a:spcBef>
            </a:pPr>
            <a:r>
              <a:rPr lang="en-US">
                <a:solidFill>
                  <a:srgbClr val="66FFCC"/>
                </a:solidFill>
              </a:rPr>
              <a:t>If any of the qualities we will talk about during this time are missing from your relationship, talk openly with your partner about your concerns and needs.  It takes both partners working together to make the relationship a healthy one.  </a:t>
            </a:r>
          </a:p>
          <a:p>
            <a:pPr>
              <a:spcBef>
                <a:spcPct val="50000"/>
              </a:spcBef>
            </a:pPr>
            <a:endParaRPr lang="en-US">
              <a:solidFill>
                <a:srgbClr val="66FF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533400" y="914400"/>
            <a:ext cx="7391400" cy="2563813"/>
          </a:xfrm>
          <a:prstGeom prst="rect">
            <a:avLst/>
          </a:prstGeom>
          <a:noFill/>
          <a:ln w="9525">
            <a:noFill/>
            <a:miter lim="800000"/>
            <a:headEnd/>
            <a:tailEnd/>
          </a:ln>
        </p:spPr>
        <p:txBody>
          <a:bodyPr>
            <a:spAutoFit/>
          </a:bodyPr>
          <a:lstStyle/>
          <a:p>
            <a:r>
              <a:rPr lang="en-US">
                <a:solidFill>
                  <a:srgbClr val="33CCCC"/>
                </a:solidFill>
              </a:rPr>
              <a:t>If one person is over-functioning in a relationship, the other is under-functioning, and this does not create a balanced, solid foundation.  </a:t>
            </a:r>
          </a:p>
          <a:p>
            <a:endParaRPr lang="en-US">
              <a:solidFill>
                <a:srgbClr val="33CCCC"/>
              </a:solidFill>
            </a:endParaRPr>
          </a:p>
          <a:p>
            <a:r>
              <a:rPr lang="en-US">
                <a:solidFill>
                  <a:srgbClr val="0099FF"/>
                </a:solidFill>
              </a:rPr>
              <a:t>Most importantly, you need to believe that </a:t>
            </a:r>
            <a:r>
              <a:rPr lang="en-US" b="1">
                <a:solidFill>
                  <a:srgbClr val="0099FF"/>
                </a:solidFill>
              </a:rPr>
              <a:t>YOU </a:t>
            </a:r>
            <a:r>
              <a:rPr lang="en-US">
                <a:solidFill>
                  <a:srgbClr val="0099FF"/>
                </a:solidFill>
              </a:rPr>
              <a:t>deserve respect, honesty, trust and positive communication, and that you will not “settle” for a relationship that does not have these building blocks.</a:t>
            </a:r>
          </a:p>
          <a:p>
            <a:endParaRPr lang="en-US">
              <a:solidFill>
                <a:srgbClr val="0099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838200" y="1676400"/>
            <a:ext cx="7315200" cy="5584825"/>
          </a:xfrm>
          <a:prstGeom prst="rect">
            <a:avLst/>
          </a:prstGeom>
          <a:noFill/>
          <a:ln w="9525">
            <a:noFill/>
            <a:miter lim="800000"/>
            <a:headEnd/>
            <a:tailEnd/>
          </a:ln>
        </p:spPr>
        <p:txBody>
          <a:bodyPr>
            <a:spAutoFit/>
          </a:bodyPr>
          <a:lstStyle/>
          <a:p>
            <a:r>
              <a:rPr lang="en-US">
                <a:solidFill>
                  <a:srgbClr val="FF9900"/>
                </a:solidFill>
              </a:rPr>
              <a:t>Foundation:</a:t>
            </a:r>
          </a:p>
          <a:p>
            <a:endParaRPr lang="en-US">
              <a:solidFill>
                <a:srgbClr val="FF9900"/>
              </a:solidFill>
            </a:endParaRPr>
          </a:p>
          <a:p>
            <a:r>
              <a:rPr lang="en-US">
                <a:solidFill>
                  <a:srgbClr val="FF9900"/>
                </a:solidFill>
              </a:rPr>
              <a:t>Mutual Respect:</a:t>
            </a:r>
            <a:r>
              <a:rPr lang="en-US"/>
              <a:t>  </a:t>
            </a:r>
            <a:r>
              <a:rPr lang="en-US">
                <a:solidFill>
                  <a:srgbClr val="FFFF66"/>
                </a:solidFill>
              </a:rPr>
              <a:t>People in healthy relationships respect each other’s opinions, feelings, goals and decisions, even if they don’t always agree with each other.</a:t>
            </a:r>
          </a:p>
          <a:p>
            <a:endParaRPr lang="en-US" sz="900">
              <a:solidFill>
                <a:srgbClr val="FFFF66"/>
              </a:solidFill>
            </a:endParaRPr>
          </a:p>
          <a:p>
            <a:pPr>
              <a:spcBef>
                <a:spcPct val="50000"/>
              </a:spcBef>
              <a:buFont typeface="Wingdings" pitchFamily="2" charset="2"/>
              <a:buNone/>
            </a:pPr>
            <a:r>
              <a:rPr lang="en-US">
                <a:solidFill>
                  <a:srgbClr val="FF9900"/>
                </a:solidFill>
              </a:rPr>
              <a:t>Trust:</a:t>
            </a:r>
            <a:r>
              <a:rPr lang="en-US"/>
              <a:t>  </a:t>
            </a:r>
            <a:r>
              <a:rPr lang="en-US">
                <a:solidFill>
                  <a:srgbClr val="FFFF66"/>
                </a:solidFill>
              </a:rPr>
              <a:t>People in healthy relationships are not jealous or possessive of each other.</a:t>
            </a:r>
          </a:p>
          <a:p>
            <a:pPr>
              <a:spcBef>
                <a:spcPct val="50000"/>
              </a:spcBef>
              <a:buFont typeface="Wingdings" pitchFamily="2" charset="2"/>
              <a:buNone/>
            </a:pPr>
            <a:endParaRPr lang="en-US" sz="900">
              <a:solidFill>
                <a:srgbClr val="FFFF66"/>
              </a:solidFill>
            </a:endParaRPr>
          </a:p>
          <a:p>
            <a:pPr>
              <a:spcBef>
                <a:spcPct val="50000"/>
              </a:spcBef>
              <a:buFont typeface="Wingdings" pitchFamily="2" charset="2"/>
              <a:buNone/>
            </a:pPr>
            <a:r>
              <a:rPr lang="en-US">
                <a:solidFill>
                  <a:srgbClr val="FF9900"/>
                </a:solidFill>
              </a:rPr>
              <a:t>Honesty:</a:t>
            </a:r>
            <a:r>
              <a:rPr lang="en-US">
                <a:solidFill>
                  <a:srgbClr val="FFFF66"/>
                </a:solidFill>
              </a:rPr>
              <a:t> People in healthy relationships don’t lie to one another, cheat on one another or behave in unethical ways with one another.</a:t>
            </a:r>
          </a:p>
          <a:p>
            <a:pPr>
              <a:spcBef>
                <a:spcPct val="50000"/>
              </a:spcBef>
              <a:buFont typeface="Wingdings" pitchFamily="2" charset="2"/>
              <a:buNone/>
            </a:pPr>
            <a:endParaRPr lang="en-US" sz="900">
              <a:solidFill>
                <a:srgbClr val="FFFF66"/>
              </a:solidFill>
            </a:endParaRPr>
          </a:p>
          <a:p>
            <a:pPr>
              <a:spcBef>
                <a:spcPct val="50000"/>
              </a:spcBef>
              <a:buFont typeface="Wingdings" pitchFamily="2" charset="2"/>
              <a:buNone/>
            </a:pPr>
            <a:r>
              <a:rPr lang="en-US">
                <a:solidFill>
                  <a:srgbClr val="FF9900"/>
                </a:solidFill>
              </a:rPr>
              <a:t>Open Communication:</a:t>
            </a:r>
            <a:r>
              <a:rPr lang="en-US"/>
              <a:t>  </a:t>
            </a:r>
            <a:r>
              <a:rPr lang="en-US">
                <a:solidFill>
                  <a:srgbClr val="FFFF66"/>
                </a:solidFill>
              </a:rPr>
              <a:t>People in healthy relationships communicate with each other in an open and honest way.  They do not use words to hurt each other.</a:t>
            </a:r>
          </a:p>
          <a:p>
            <a:endParaRPr lang="en-US">
              <a:solidFill>
                <a:srgbClr val="FFFF66"/>
              </a:solidFill>
            </a:endParaRPr>
          </a:p>
          <a:p>
            <a:endParaRPr lang="en-US">
              <a:solidFill>
                <a:srgbClr val="FFFF66"/>
              </a:solidFill>
            </a:endParaRPr>
          </a:p>
          <a:p>
            <a:pPr>
              <a:spcBef>
                <a:spcPct val="50000"/>
              </a:spcBef>
            </a:pPr>
            <a:endParaRPr lang="en-US"/>
          </a:p>
        </p:txBody>
      </p:sp>
      <p:sp>
        <p:nvSpPr>
          <p:cNvPr id="6147" name="Text Box 5"/>
          <p:cNvSpPr txBox="1">
            <a:spLocks noChangeArrowheads="1"/>
          </p:cNvSpPr>
          <p:nvPr/>
        </p:nvSpPr>
        <p:spPr bwMode="auto">
          <a:xfrm>
            <a:off x="457200" y="2438400"/>
            <a:ext cx="5486400" cy="366713"/>
          </a:xfrm>
          <a:prstGeom prst="rect">
            <a:avLst/>
          </a:prstGeom>
          <a:noFill/>
          <a:ln w="9525">
            <a:noFill/>
            <a:miter lim="800000"/>
            <a:headEnd/>
            <a:tailEnd/>
          </a:ln>
        </p:spPr>
        <p:txBody>
          <a:bodyPr>
            <a:spAutoFit/>
          </a:bodyPr>
          <a:lstStyle/>
          <a:p>
            <a:pPr>
              <a:spcBef>
                <a:spcPct val="50000"/>
              </a:spcBef>
            </a:pPr>
            <a:endParaRPr lang="en-US"/>
          </a:p>
        </p:txBody>
      </p:sp>
      <p:sp>
        <p:nvSpPr>
          <p:cNvPr id="6148" name="Text Box 6"/>
          <p:cNvSpPr txBox="1">
            <a:spLocks noChangeArrowheads="1"/>
          </p:cNvSpPr>
          <p:nvPr/>
        </p:nvSpPr>
        <p:spPr bwMode="auto">
          <a:xfrm>
            <a:off x="457200" y="2438400"/>
            <a:ext cx="5486400" cy="366713"/>
          </a:xfrm>
          <a:prstGeom prst="rect">
            <a:avLst/>
          </a:prstGeom>
          <a:noFill/>
          <a:ln w="9525">
            <a:noFill/>
            <a:miter lim="800000"/>
            <a:headEnd/>
            <a:tailEnd/>
          </a:ln>
        </p:spPr>
        <p:txBody>
          <a:bodyPr>
            <a:spAutoFit/>
          </a:bodyPr>
          <a:lstStyle/>
          <a:p>
            <a:pPr>
              <a:spcBef>
                <a:spcPct val="50000"/>
              </a:spcBef>
            </a:pPr>
            <a:endParaRPr lang="en-US"/>
          </a:p>
        </p:txBody>
      </p:sp>
      <p:sp>
        <p:nvSpPr>
          <p:cNvPr id="6149" name="WordArt 7"/>
          <p:cNvSpPr>
            <a:spLocks noChangeArrowheads="1" noChangeShapeType="1" noTextEdit="1"/>
          </p:cNvSpPr>
          <p:nvPr/>
        </p:nvSpPr>
        <p:spPr bwMode="auto">
          <a:xfrm>
            <a:off x="1447800" y="762000"/>
            <a:ext cx="5905500" cy="762000"/>
          </a:xfrm>
          <a:prstGeom prst="rect">
            <a:avLst/>
          </a:prstGeom>
        </p:spPr>
        <p:txBody>
          <a:bodyPr wrap="none" fromWordArt="1">
            <a:prstTxWarp prst="textPlain">
              <a:avLst>
                <a:gd name="adj" fmla="val 50644"/>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Building Blocks to a Healthy Relationship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609600" y="685800"/>
            <a:ext cx="7696200" cy="4214813"/>
          </a:xfrm>
          <a:prstGeom prst="rect">
            <a:avLst/>
          </a:prstGeom>
          <a:noFill/>
          <a:ln w="9525">
            <a:noFill/>
            <a:miter lim="800000"/>
            <a:headEnd/>
            <a:tailEnd/>
          </a:ln>
        </p:spPr>
        <p:txBody>
          <a:bodyPr>
            <a:spAutoFit/>
          </a:bodyPr>
          <a:lstStyle/>
          <a:p>
            <a:pPr>
              <a:spcBef>
                <a:spcPct val="50000"/>
              </a:spcBef>
            </a:pPr>
            <a:r>
              <a:rPr lang="en-US">
                <a:solidFill>
                  <a:srgbClr val="FF9900"/>
                </a:solidFill>
              </a:rPr>
              <a:t>Building Blocks:</a:t>
            </a:r>
          </a:p>
          <a:p>
            <a:pPr>
              <a:spcBef>
                <a:spcPct val="50000"/>
              </a:spcBef>
            </a:pPr>
            <a:endParaRPr lang="en-US">
              <a:solidFill>
                <a:srgbClr val="FF9900"/>
              </a:solidFill>
            </a:endParaRPr>
          </a:p>
          <a:p>
            <a:pPr>
              <a:spcBef>
                <a:spcPct val="50000"/>
              </a:spcBef>
              <a:buFont typeface="Wingdings" pitchFamily="2" charset="2"/>
              <a:buNone/>
            </a:pPr>
            <a:r>
              <a:rPr lang="en-US">
                <a:solidFill>
                  <a:srgbClr val="FF9900"/>
                </a:solidFill>
              </a:rPr>
              <a:t>Non-Violence:</a:t>
            </a:r>
            <a:r>
              <a:rPr lang="en-US"/>
              <a:t>  </a:t>
            </a:r>
            <a:r>
              <a:rPr lang="en-US">
                <a:solidFill>
                  <a:srgbClr val="FFFF66"/>
                </a:solidFill>
              </a:rPr>
              <a:t>People in healthy relationships do not hit, threaten or otherwise scare each other.</a:t>
            </a:r>
          </a:p>
          <a:p>
            <a:pPr>
              <a:spcBef>
                <a:spcPct val="50000"/>
              </a:spcBef>
              <a:buFont typeface="Wingdings" pitchFamily="2" charset="2"/>
              <a:buNone/>
            </a:pPr>
            <a:endParaRPr lang="en-US">
              <a:solidFill>
                <a:srgbClr val="FFFF66"/>
              </a:solidFill>
            </a:endParaRPr>
          </a:p>
          <a:p>
            <a:r>
              <a:rPr lang="en-US">
                <a:solidFill>
                  <a:srgbClr val="FF9900"/>
                </a:solidFill>
              </a:rPr>
              <a:t>Self Esteem:</a:t>
            </a:r>
            <a:r>
              <a:rPr lang="en-US"/>
              <a:t>  </a:t>
            </a:r>
            <a:r>
              <a:rPr lang="en-US">
                <a:solidFill>
                  <a:srgbClr val="FFFF66"/>
                </a:solidFill>
              </a:rPr>
              <a:t>People who believe in themselves and their own worth are better able to believe in the worth of their intimate partner.</a:t>
            </a:r>
          </a:p>
          <a:p>
            <a:pPr>
              <a:spcBef>
                <a:spcPct val="50000"/>
              </a:spcBef>
              <a:buFont typeface="Wingdings" pitchFamily="2" charset="2"/>
              <a:buNone/>
            </a:pPr>
            <a:endParaRPr lang="en-US" sz="1200">
              <a:solidFill>
                <a:srgbClr val="FFFF66"/>
              </a:solidFill>
            </a:endParaRPr>
          </a:p>
          <a:p>
            <a:pPr>
              <a:spcBef>
                <a:spcPct val="50000"/>
              </a:spcBef>
              <a:buFont typeface="Wingdings" pitchFamily="2" charset="2"/>
              <a:buNone/>
            </a:pPr>
            <a:r>
              <a:rPr lang="en-US">
                <a:solidFill>
                  <a:srgbClr val="FF9900"/>
                </a:solidFill>
              </a:rPr>
              <a:t>Personal Responsibility:</a:t>
            </a:r>
            <a:r>
              <a:rPr lang="en-US"/>
              <a:t>  </a:t>
            </a:r>
            <a:r>
              <a:rPr lang="en-US">
                <a:solidFill>
                  <a:srgbClr val="FFFF66"/>
                </a:solidFill>
              </a:rPr>
              <a:t>People in healthy relationships take responsibility for their own actions and feelings.  They do not blame each other if they lose their temper or make a bad decision</a:t>
            </a:r>
            <a:r>
              <a:rPr lang="en-US"/>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304800" y="6858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8195" name="Text Box 5"/>
          <p:cNvSpPr txBox="1">
            <a:spLocks noChangeArrowheads="1"/>
          </p:cNvSpPr>
          <p:nvPr/>
        </p:nvSpPr>
        <p:spPr bwMode="auto">
          <a:xfrm>
            <a:off x="381000" y="914400"/>
            <a:ext cx="7924800" cy="5040313"/>
          </a:xfrm>
          <a:prstGeom prst="rect">
            <a:avLst/>
          </a:prstGeom>
          <a:noFill/>
          <a:ln w="9525">
            <a:noFill/>
            <a:miter lim="800000"/>
            <a:headEnd/>
            <a:tailEnd/>
          </a:ln>
        </p:spPr>
        <p:txBody>
          <a:bodyPr>
            <a:spAutoFit/>
          </a:bodyPr>
          <a:lstStyle/>
          <a:p>
            <a:pPr>
              <a:spcBef>
                <a:spcPct val="50000"/>
              </a:spcBef>
              <a:buFont typeface="Wingdings" pitchFamily="2" charset="2"/>
              <a:buNone/>
            </a:pPr>
            <a:r>
              <a:rPr lang="en-US">
                <a:solidFill>
                  <a:srgbClr val="FF9900"/>
                </a:solidFill>
              </a:rPr>
              <a:t>Continue own friendships and interests:</a:t>
            </a:r>
            <a:r>
              <a:rPr lang="en-US"/>
              <a:t>  </a:t>
            </a:r>
            <a:r>
              <a:rPr lang="en-US">
                <a:solidFill>
                  <a:srgbClr val="FFFF66"/>
                </a:solidFill>
              </a:rPr>
              <a:t>People in healthy relationships continue their own interests and friendships outside of their romantic relationships.  They don’t feel isolated from friends and family.</a:t>
            </a:r>
          </a:p>
          <a:p>
            <a:pPr>
              <a:spcBef>
                <a:spcPct val="50000"/>
              </a:spcBef>
              <a:buFont typeface="Wingdings" pitchFamily="2" charset="2"/>
              <a:buChar char="Ø"/>
            </a:pPr>
            <a:endParaRPr lang="en-US">
              <a:solidFill>
                <a:srgbClr val="FFFF66"/>
              </a:solidFill>
            </a:endParaRPr>
          </a:p>
          <a:p>
            <a:pPr>
              <a:spcBef>
                <a:spcPct val="50000"/>
              </a:spcBef>
              <a:buFont typeface="Wingdings" pitchFamily="2" charset="2"/>
              <a:buNone/>
            </a:pPr>
            <a:r>
              <a:rPr lang="en-US">
                <a:solidFill>
                  <a:srgbClr val="FF9900"/>
                </a:solidFill>
              </a:rPr>
              <a:t>Non-abuse of alcohol and other drugs:</a:t>
            </a:r>
            <a:r>
              <a:rPr lang="en-US"/>
              <a:t>  </a:t>
            </a:r>
            <a:r>
              <a:rPr lang="en-US">
                <a:solidFill>
                  <a:srgbClr val="FFFF66"/>
                </a:solidFill>
              </a:rPr>
              <a:t>People in healthy relationships do not pressure each other to use alcohol and other drugs.  They do not “get high” to make the relationship better.</a:t>
            </a:r>
          </a:p>
          <a:p>
            <a:pPr>
              <a:spcBef>
                <a:spcPct val="50000"/>
              </a:spcBef>
              <a:buFont typeface="Wingdings" pitchFamily="2" charset="2"/>
              <a:buChar char="Ø"/>
            </a:pPr>
            <a:endParaRPr lang="en-US">
              <a:solidFill>
                <a:srgbClr val="FFFF66"/>
              </a:solidFill>
            </a:endParaRPr>
          </a:p>
          <a:p>
            <a:pPr>
              <a:spcBef>
                <a:spcPct val="50000"/>
              </a:spcBef>
              <a:buFont typeface="Wingdings" pitchFamily="2" charset="2"/>
              <a:buNone/>
            </a:pPr>
            <a:r>
              <a:rPr lang="en-US">
                <a:solidFill>
                  <a:srgbClr val="FF9900"/>
                </a:solidFill>
              </a:rPr>
              <a:t>Accepting each other’s right to say no and the right to change their mind:</a:t>
            </a:r>
            <a:r>
              <a:rPr lang="en-US"/>
              <a:t>  </a:t>
            </a:r>
            <a:r>
              <a:rPr lang="en-US">
                <a:solidFill>
                  <a:srgbClr val="FFFF66"/>
                </a:solidFill>
              </a:rPr>
              <a:t>People in healthy relationships don’t pressure or force the other person to have sex or to do things they are not comfortable doing.</a:t>
            </a:r>
          </a:p>
          <a:p>
            <a:pPr>
              <a:spcBef>
                <a:spcPct val="50000"/>
              </a:spcBef>
              <a:buFont typeface="Wingdings" pitchFamily="2" charset="2"/>
              <a:buChar char="Ø"/>
            </a:pPr>
            <a:endParaRPr lang="en-US">
              <a:solidFill>
                <a:srgbClr val="FFFF66"/>
              </a:solidFill>
            </a:endParaRPr>
          </a:p>
          <a:p>
            <a:pPr>
              <a:spcBef>
                <a:spcPct val="50000"/>
              </a:spcBef>
              <a:buFont typeface="Wingdings" pitchFamily="2" charset="2"/>
              <a:buChar char="Ø"/>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914400" y="838200"/>
            <a:ext cx="7239000" cy="4999038"/>
          </a:xfrm>
          <a:prstGeom prst="rect">
            <a:avLst/>
          </a:prstGeom>
          <a:noFill/>
          <a:ln w="9525">
            <a:noFill/>
            <a:miter lim="800000"/>
            <a:headEnd/>
            <a:tailEnd/>
          </a:ln>
        </p:spPr>
        <p:txBody>
          <a:bodyPr>
            <a:spAutoFit/>
          </a:bodyPr>
          <a:lstStyle/>
          <a:p>
            <a:pPr algn="ctr">
              <a:spcBef>
                <a:spcPct val="50000"/>
              </a:spcBef>
              <a:buFont typeface="Wingdings" pitchFamily="2" charset="2"/>
              <a:buNone/>
            </a:pPr>
            <a:r>
              <a:rPr lang="en-US"/>
              <a:t>  </a:t>
            </a:r>
            <a:r>
              <a:rPr lang="en-US" sz="2400">
                <a:solidFill>
                  <a:srgbClr val="00CCFF"/>
                </a:solidFill>
                <a:latin typeface="Comic Sans MS" pitchFamily="66" charset="0"/>
              </a:rPr>
              <a:t>MORE</a:t>
            </a:r>
            <a:r>
              <a:rPr lang="en-US"/>
              <a:t> </a:t>
            </a:r>
            <a:r>
              <a:rPr lang="en-US" sz="2400">
                <a:solidFill>
                  <a:srgbClr val="00CCFF"/>
                </a:solidFill>
                <a:latin typeface="Comic Sans MS" pitchFamily="66" charset="0"/>
              </a:rPr>
              <a:t>SIGNS OF A GOOD  RELATIONSHIP</a:t>
            </a:r>
            <a:r>
              <a:rPr lang="en-US" sz="2400"/>
              <a:t/>
            </a:r>
            <a:br>
              <a:rPr lang="en-US" sz="2400"/>
            </a:br>
            <a:endParaRPr lang="en-US"/>
          </a:p>
          <a:p>
            <a:pPr algn="ctr">
              <a:spcBef>
                <a:spcPct val="50000"/>
              </a:spcBef>
              <a:buFont typeface="Wingdings" pitchFamily="2" charset="2"/>
              <a:buNone/>
            </a:pPr>
            <a:r>
              <a:rPr lang="en-US" sz="2000">
                <a:solidFill>
                  <a:srgbClr val="00FFFF"/>
                </a:solidFill>
              </a:rPr>
              <a:t>Does your partner or friend have a sense of joy in life?</a:t>
            </a:r>
          </a:p>
          <a:p>
            <a:pPr>
              <a:spcBef>
                <a:spcPct val="50000"/>
              </a:spcBef>
              <a:buFont typeface="Wingdings" pitchFamily="2" charset="2"/>
              <a:buNone/>
            </a:pPr>
            <a:r>
              <a:rPr lang="en-US" sz="2000">
                <a:solidFill>
                  <a:srgbClr val="FFFF00"/>
                </a:solidFill>
              </a:rPr>
              <a:t>Do you enjoy his/her ideas and have a good rapport with them?</a:t>
            </a:r>
          </a:p>
          <a:p>
            <a:pPr>
              <a:spcBef>
                <a:spcPct val="50000"/>
              </a:spcBef>
              <a:buFont typeface="Wingdings" pitchFamily="2" charset="2"/>
              <a:buNone/>
            </a:pPr>
            <a:r>
              <a:rPr lang="en-US" sz="2000">
                <a:solidFill>
                  <a:srgbClr val="FF99FF"/>
                </a:solidFill>
              </a:rPr>
              <a:t>Do you feel a real connection, laughing together and catching meanings in the same way?</a:t>
            </a:r>
          </a:p>
          <a:p>
            <a:pPr>
              <a:spcBef>
                <a:spcPct val="50000"/>
              </a:spcBef>
              <a:buFont typeface="Wingdings" pitchFamily="2" charset="2"/>
              <a:buNone/>
            </a:pPr>
            <a:r>
              <a:rPr lang="en-US" sz="2000">
                <a:solidFill>
                  <a:srgbClr val="00FFCC"/>
                </a:solidFill>
              </a:rPr>
              <a:t>Is there a “best friend” quality to your relationship?</a:t>
            </a:r>
          </a:p>
          <a:p>
            <a:pPr>
              <a:spcBef>
                <a:spcPct val="50000"/>
              </a:spcBef>
              <a:buFont typeface="Wingdings" pitchFamily="2" charset="2"/>
              <a:buNone/>
            </a:pPr>
            <a:r>
              <a:rPr lang="en-US" sz="2000">
                <a:solidFill>
                  <a:schemeClr val="hlink"/>
                </a:solidFill>
              </a:rPr>
              <a:t>Can you really be yourself without criticism?</a:t>
            </a:r>
          </a:p>
          <a:p>
            <a:pPr>
              <a:spcBef>
                <a:spcPct val="50000"/>
              </a:spcBef>
              <a:buFont typeface="Wingdings" pitchFamily="2" charset="2"/>
              <a:buNone/>
            </a:pPr>
            <a:r>
              <a:rPr lang="en-US" sz="2000">
                <a:solidFill>
                  <a:srgbClr val="6699FF"/>
                </a:solidFill>
              </a:rPr>
              <a:t>Do you feel relaxed with him/her?</a:t>
            </a:r>
          </a:p>
          <a:p>
            <a:pPr>
              <a:spcBef>
                <a:spcPct val="50000"/>
              </a:spcBef>
              <a:buFont typeface="Wingdings" pitchFamily="2" charset="2"/>
              <a:buNone/>
            </a:pPr>
            <a:r>
              <a:rPr lang="en-US" sz="2000">
                <a:solidFill>
                  <a:srgbClr val="FF9999"/>
                </a:solidFill>
              </a:rPr>
              <a:t>Do you feel warmth and understanding from him/her?</a:t>
            </a:r>
          </a:p>
          <a:p>
            <a:pPr>
              <a:spcBef>
                <a:spcPct val="50000"/>
              </a:spcBef>
              <a:buFont typeface="Wingdings" pitchFamily="2" charset="2"/>
              <a:buNone/>
            </a:pPr>
            <a:endParaRPr lang="en-US" sz="2000">
              <a:solidFill>
                <a:srgbClr val="FF999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609600" y="838200"/>
            <a:ext cx="7391400" cy="5133975"/>
          </a:xfrm>
          <a:prstGeom prst="rect">
            <a:avLst/>
          </a:prstGeom>
          <a:noFill/>
          <a:ln w="9525">
            <a:noFill/>
            <a:miter lim="800000"/>
            <a:headEnd/>
            <a:tailEnd/>
          </a:ln>
        </p:spPr>
        <p:txBody>
          <a:bodyPr>
            <a:spAutoFit/>
          </a:bodyPr>
          <a:lstStyle/>
          <a:p>
            <a:pPr>
              <a:spcBef>
                <a:spcPct val="50000"/>
              </a:spcBef>
            </a:pPr>
            <a:r>
              <a:rPr lang="en-US" sz="2400" i="1">
                <a:solidFill>
                  <a:srgbClr val="FF0066"/>
                </a:solidFill>
              </a:rPr>
              <a:t>The Five Languages of Love</a:t>
            </a:r>
          </a:p>
          <a:p>
            <a:pPr>
              <a:spcBef>
                <a:spcPct val="50000"/>
              </a:spcBef>
            </a:pPr>
            <a:r>
              <a:rPr lang="en-US" sz="1200"/>
              <a:t>                          </a:t>
            </a:r>
            <a:r>
              <a:rPr lang="en-US" sz="1600">
                <a:solidFill>
                  <a:srgbClr val="FF66CC"/>
                </a:solidFill>
              </a:rPr>
              <a:t>Taken from The Five Love Languages by Gary Chapman</a:t>
            </a:r>
          </a:p>
          <a:p>
            <a:pPr>
              <a:spcBef>
                <a:spcPct val="50000"/>
              </a:spcBef>
            </a:pPr>
            <a:endParaRPr lang="en-US" sz="1600">
              <a:solidFill>
                <a:srgbClr val="FF66CC"/>
              </a:solidFill>
            </a:endParaRPr>
          </a:p>
          <a:p>
            <a:pPr>
              <a:spcBef>
                <a:spcPct val="50000"/>
              </a:spcBef>
            </a:pPr>
            <a:r>
              <a:rPr lang="en-US" b="1">
                <a:solidFill>
                  <a:srgbClr val="FF0000"/>
                </a:solidFill>
              </a:rPr>
              <a:t>			     Touch</a:t>
            </a:r>
          </a:p>
          <a:p>
            <a:pPr algn="ctr">
              <a:spcBef>
                <a:spcPct val="50000"/>
              </a:spcBef>
            </a:pPr>
            <a:r>
              <a:rPr lang="en-US" b="1">
                <a:solidFill>
                  <a:srgbClr val="6699FF"/>
                </a:solidFill>
              </a:rPr>
              <a:t>Quality Time</a:t>
            </a:r>
          </a:p>
          <a:p>
            <a:pPr algn="ctr">
              <a:spcBef>
                <a:spcPct val="50000"/>
              </a:spcBef>
            </a:pPr>
            <a:r>
              <a:rPr lang="en-US" b="1">
                <a:solidFill>
                  <a:srgbClr val="33CC33"/>
                </a:solidFill>
              </a:rPr>
              <a:t>Gifts</a:t>
            </a:r>
          </a:p>
          <a:p>
            <a:pPr algn="ctr">
              <a:spcBef>
                <a:spcPct val="50000"/>
              </a:spcBef>
            </a:pPr>
            <a:r>
              <a:rPr lang="en-US" b="1">
                <a:solidFill>
                  <a:schemeClr val="hlink"/>
                </a:solidFill>
              </a:rPr>
              <a:t>Affirmations</a:t>
            </a:r>
          </a:p>
          <a:p>
            <a:pPr algn="ctr">
              <a:spcBef>
                <a:spcPct val="50000"/>
              </a:spcBef>
            </a:pPr>
            <a:r>
              <a:rPr lang="en-US" b="1">
                <a:solidFill>
                  <a:srgbClr val="CC99FF"/>
                </a:solidFill>
              </a:rPr>
              <a:t>Service</a:t>
            </a:r>
          </a:p>
          <a:p>
            <a:pPr algn="ctr">
              <a:spcBef>
                <a:spcPct val="50000"/>
              </a:spcBef>
            </a:pPr>
            <a:endParaRPr lang="en-US" b="1">
              <a:solidFill>
                <a:srgbClr val="CC99FF"/>
              </a:solidFill>
            </a:endParaRPr>
          </a:p>
          <a:p>
            <a:pPr algn="ctr">
              <a:spcBef>
                <a:spcPct val="50000"/>
              </a:spcBef>
            </a:pPr>
            <a:r>
              <a:rPr lang="en-US" sz="1600">
                <a:solidFill>
                  <a:srgbClr val="00FF00"/>
                </a:solidFill>
                <a:latin typeface="Comic Sans MS" pitchFamily="66" charset="0"/>
              </a:rPr>
              <a:t>If you don’t know what your significant other’s language is, think about what you hear complaints about: ”we never do anything together” or “you’re never here” .  These are probably indications that the significant other wants quality time to fill up his/her love bank.</a:t>
            </a:r>
          </a:p>
          <a:p>
            <a:pPr>
              <a:spcBef>
                <a:spcPct val="50000"/>
              </a:spcBef>
            </a:pPr>
            <a:endParaRPr lang="en-US" sz="1600">
              <a:solidFill>
                <a:srgbClr val="00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4"/>
          <p:cNvSpPr>
            <a:spLocks noChangeArrowheads="1" noChangeShapeType="1" noTextEdit="1"/>
          </p:cNvSpPr>
          <p:nvPr/>
        </p:nvSpPr>
        <p:spPr bwMode="auto">
          <a:xfrm>
            <a:off x="1066800" y="990600"/>
            <a:ext cx="6934200" cy="1066800"/>
          </a:xfrm>
          <a:prstGeom prst="rect">
            <a:avLst/>
          </a:prstGeom>
        </p:spPr>
        <p:txBody>
          <a:bodyPr wrap="none" fromWordArt="1">
            <a:prstTxWarp prst="textPlain">
              <a:avLst>
                <a:gd name="adj" fmla="val 50000"/>
              </a:avLst>
            </a:prstTxWarp>
            <a:scene3d>
              <a:camera prst="legacyPerspectiveBottomRight">
                <a:rot lat="0" lon="21239998" rev="0"/>
              </a:camera>
              <a:lightRig rig="legacyHarsh3" dir="l"/>
            </a:scene3d>
            <a:sp3d extrusionH="430200" prstMaterial="legacyMatte">
              <a:extrusionClr>
                <a:srgbClr val="C0C0C0"/>
              </a:extrusionClr>
            </a:sp3d>
          </a:bodyPr>
          <a:lstStyle/>
          <a:p>
            <a:pPr algn="ctr"/>
            <a:r>
              <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a:rPr>
              <a:t>The Three R's in Relationships</a:t>
            </a:r>
          </a:p>
        </p:txBody>
      </p:sp>
      <p:sp>
        <p:nvSpPr>
          <p:cNvPr id="11267" name="Text Box 5"/>
          <p:cNvSpPr txBox="1">
            <a:spLocks noChangeArrowheads="1"/>
          </p:cNvSpPr>
          <p:nvPr/>
        </p:nvSpPr>
        <p:spPr bwMode="auto">
          <a:xfrm>
            <a:off x="381000" y="2590800"/>
            <a:ext cx="8229600" cy="2838450"/>
          </a:xfrm>
          <a:prstGeom prst="rect">
            <a:avLst/>
          </a:prstGeom>
          <a:noFill/>
          <a:ln w="9525">
            <a:noFill/>
            <a:miter lim="800000"/>
            <a:headEnd/>
            <a:tailEnd/>
          </a:ln>
        </p:spPr>
        <p:txBody>
          <a:bodyPr>
            <a:spAutoFit/>
          </a:bodyPr>
          <a:lstStyle/>
          <a:p>
            <a:r>
              <a:rPr lang="en-US" sz="3600" i="1">
                <a:solidFill>
                  <a:srgbClr val="FF0000"/>
                </a:solidFill>
              </a:rPr>
              <a:t>RIGHTS</a:t>
            </a:r>
          </a:p>
          <a:p>
            <a:endParaRPr lang="en-US" sz="3600" i="1">
              <a:solidFill>
                <a:srgbClr val="FF0000"/>
              </a:solidFill>
            </a:endParaRPr>
          </a:p>
          <a:p>
            <a:r>
              <a:rPr lang="en-US" sz="3600" i="1"/>
              <a:t>		</a:t>
            </a:r>
            <a:r>
              <a:rPr lang="en-US" sz="3600" i="1">
                <a:solidFill>
                  <a:srgbClr val="00CC66"/>
                </a:solidFill>
              </a:rPr>
              <a:t>RESPECT</a:t>
            </a:r>
          </a:p>
          <a:p>
            <a:r>
              <a:rPr lang="en-US" sz="3600" i="1"/>
              <a:t>                        		         					</a:t>
            </a:r>
            <a:r>
              <a:rPr lang="en-US" sz="3600" i="1">
                <a:solidFill>
                  <a:srgbClr val="FFFF00"/>
                </a:solidFill>
              </a:rPr>
              <a:t>RESPONSIBILITY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513</TotalTime>
  <Words>1082</Words>
  <Application>Microsoft Office PowerPoint</Application>
  <PresentationFormat>On-screen Show (4:3)</PresentationFormat>
  <Paragraphs>115</Paragraphs>
  <Slides>16</Slides>
  <Notes>1</Notes>
  <HiddenSlides>1</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Cliff</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Barton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BCCC</dc:creator>
  <cp:lastModifiedBy>Fullbright, Virginia</cp:lastModifiedBy>
  <cp:revision>27</cp:revision>
  <dcterms:created xsi:type="dcterms:W3CDTF">2006-02-01T19:26:40Z</dcterms:created>
  <dcterms:modified xsi:type="dcterms:W3CDTF">2010-08-12T16:31:57Z</dcterms:modified>
</cp:coreProperties>
</file>