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57" r:id="rId3"/>
    <p:sldId id="270" r:id="rId4"/>
    <p:sldId id="271" r:id="rId5"/>
    <p:sldId id="272" r:id="rId6"/>
    <p:sldId id="258" r:id="rId7"/>
    <p:sldId id="259" r:id="rId8"/>
    <p:sldId id="260" r:id="rId9"/>
    <p:sldId id="261" r:id="rId10"/>
    <p:sldId id="262" r:id="rId11"/>
    <p:sldId id="264" r:id="rId12"/>
    <p:sldId id="265" r:id="rId13"/>
    <p:sldId id="266" r:id="rId14"/>
    <p:sldId id="268" r:id="rId15"/>
    <p:sldId id="267" r:id="rId16"/>
    <p:sldId id="269" r:id="rId17"/>
    <p:sldId id="273"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00FFFF"/>
    <a:srgbClr val="FF99FF"/>
    <a:srgbClr val="9999FF"/>
    <a:srgbClr val="00CC99"/>
    <a:srgbClr val="FF9999"/>
    <a:srgbClr val="0099FF"/>
    <a:srgbClr val="00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3368" autoAdjust="0"/>
  </p:normalViewPr>
  <p:slideViewPr>
    <p:cSldViewPr>
      <p:cViewPr>
        <p:scale>
          <a:sx n="100" d="100"/>
          <a:sy n="100" d="100"/>
        </p:scale>
        <p:origin x="-72" y="108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1260"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307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307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307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1D6D9BAB-CA31-40CD-A92A-1E735C17EFC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53ECE201-300D-455B-B83A-DB9DB3951D0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D40A17-A25C-4648-BCFD-634FF60549E4}" type="slidenum">
              <a:rPr lang="en-US"/>
              <a:pPr/>
              <a:t>1</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D44810-53C8-48B4-9C06-2D6EADF02066}" type="slidenum">
              <a:rPr lang="en-US"/>
              <a:pPr/>
              <a:t>2</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US"/>
              <a:t>Read put downs.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33AEE5-4BD7-4C86-8989-0DC009E27DEC}" type="slidenum">
              <a:rPr lang="en-US"/>
              <a:pPr/>
              <a:t>8</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a:lnSpc>
                <a:spcPct val="80000"/>
              </a:lnSpc>
            </a:pPr>
            <a:r>
              <a:rPr lang="en-US" sz="1000"/>
              <a:t>Tension Building:  Minor incidents occur</a:t>
            </a:r>
          </a:p>
          <a:p>
            <a:pPr>
              <a:lnSpc>
                <a:spcPct val="80000"/>
              </a:lnSpc>
            </a:pPr>
            <a:r>
              <a:rPr lang="en-US" sz="1000"/>
              <a:t>She tries to calm him</a:t>
            </a:r>
          </a:p>
          <a:p>
            <a:pPr>
              <a:lnSpc>
                <a:spcPct val="80000"/>
              </a:lnSpc>
            </a:pPr>
            <a:r>
              <a:rPr lang="en-US" sz="1000"/>
              <a:t>She denies anger, fear, etc. but yet they increase</a:t>
            </a:r>
          </a:p>
          <a:p>
            <a:pPr>
              <a:lnSpc>
                <a:spcPct val="80000"/>
              </a:lnSpc>
            </a:pPr>
            <a:r>
              <a:rPr lang="en-US" sz="1000"/>
              <a:t>She feels helpless</a:t>
            </a:r>
          </a:p>
          <a:p>
            <a:pPr>
              <a:lnSpc>
                <a:spcPct val="80000"/>
              </a:lnSpc>
            </a:pPr>
            <a:r>
              <a:rPr lang="en-US" sz="1000"/>
              <a:t>He becomes afraid she’ll leave, so he tries to control her more – gets jealous and possessive</a:t>
            </a:r>
          </a:p>
          <a:p>
            <a:pPr>
              <a:lnSpc>
                <a:spcPct val="80000"/>
              </a:lnSpc>
            </a:pPr>
            <a:endParaRPr lang="en-US" sz="1000"/>
          </a:p>
          <a:p>
            <a:pPr>
              <a:lnSpc>
                <a:spcPct val="80000"/>
              </a:lnSpc>
            </a:pPr>
            <a:r>
              <a:rPr lang="en-US" sz="1000"/>
              <a:t>Explosion:</a:t>
            </a:r>
          </a:p>
          <a:p>
            <a:pPr>
              <a:lnSpc>
                <a:spcPct val="80000"/>
              </a:lnSpc>
            </a:pPr>
            <a:endParaRPr lang="en-US" sz="1000"/>
          </a:p>
          <a:p>
            <a:pPr>
              <a:lnSpc>
                <a:spcPct val="80000"/>
              </a:lnSpc>
            </a:pPr>
            <a:r>
              <a:rPr lang="en-US" sz="1000"/>
              <a:t>Man loses control over his behavior</a:t>
            </a:r>
          </a:p>
          <a:p>
            <a:pPr>
              <a:lnSpc>
                <a:spcPct val="80000"/>
              </a:lnSpc>
            </a:pPr>
            <a:r>
              <a:rPr lang="en-US" sz="1000"/>
              <a:t>He’s going to teach her a lesson</a:t>
            </a:r>
          </a:p>
          <a:p>
            <a:pPr>
              <a:lnSpc>
                <a:spcPct val="80000"/>
              </a:lnSpc>
            </a:pPr>
            <a:r>
              <a:rPr lang="en-US" sz="1000"/>
              <a:t>He is angry, no matter what she has done or not done….he will find a reason to justify his behavior</a:t>
            </a:r>
          </a:p>
          <a:p>
            <a:pPr>
              <a:lnSpc>
                <a:spcPct val="80000"/>
              </a:lnSpc>
            </a:pPr>
            <a:r>
              <a:rPr lang="en-US" sz="1000"/>
              <a:t>She is simply waiting for the “other shoe to drop”</a:t>
            </a:r>
          </a:p>
          <a:p>
            <a:pPr>
              <a:lnSpc>
                <a:spcPct val="80000"/>
              </a:lnSpc>
            </a:pPr>
            <a:r>
              <a:rPr lang="en-US" sz="1000"/>
              <a:t>Anticipation of theis causes severe psychological stress:  can’t sleep, loses appetite or overeats, constant fatigue or headaches</a:t>
            </a:r>
          </a:p>
          <a:p>
            <a:pPr>
              <a:lnSpc>
                <a:spcPct val="80000"/>
              </a:lnSpc>
            </a:pPr>
            <a:r>
              <a:rPr lang="en-US" sz="1000"/>
              <a:t>Women do not seek help during this phase, unless needing emergency room treatment.  She tends to return to the abuser from the emergency room.</a:t>
            </a:r>
          </a:p>
          <a:p>
            <a:pPr>
              <a:lnSpc>
                <a:spcPct val="80000"/>
              </a:lnSpc>
            </a:pPr>
            <a:endParaRPr lang="en-US" sz="1000"/>
          </a:p>
          <a:p>
            <a:pPr>
              <a:lnSpc>
                <a:spcPct val="80000"/>
              </a:lnSpc>
            </a:pPr>
            <a:r>
              <a:rPr lang="en-US" sz="1000"/>
              <a:t>Honeymoon Phase:</a:t>
            </a:r>
          </a:p>
          <a:p>
            <a:pPr>
              <a:lnSpc>
                <a:spcPct val="80000"/>
              </a:lnSpc>
            </a:pPr>
            <a:endParaRPr lang="en-US" sz="1000"/>
          </a:p>
          <a:p>
            <a:pPr>
              <a:lnSpc>
                <a:spcPct val="80000"/>
              </a:lnSpc>
            </a:pPr>
            <a:r>
              <a:rPr lang="en-US" sz="1000"/>
              <a:t>He is contrite, sorry, says he will never do it again.</a:t>
            </a:r>
          </a:p>
          <a:p>
            <a:pPr>
              <a:lnSpc>
                <a:spcPct val="80000"/>
              </a:lnSpc>
            </a:pPr>
            <a:r>
              <a:rPr lang="en-US" sz="1000"/>
              <a:t>He agrees to go to counseling/ etc.</a:t>
            </a:r>
          </a:p>
          <a:p>
            <a:pPr>
              <a:lnSpc>
                <a:spcPct val="80000"/>
              </a:lnSpc>
            </a:pPr>
            <a:r>
              <a:rPr lang="en-US" sz="1000"/>
              <a:t>She likes the attention he gives.  She believes he will change.</a:t>
            </a:r>
          </a:p>
          <a:p>
            <a:pPr>
              <a:lnSpc>
                <a:spcPct val="80000"/>
              </a:lnSpc>
            </a:pPr>
            <a:r>
              <a:rPr lang="en-US" sz="1000"/>
              <a:t>He reminds her of how much he needs her (each are dependent on the other) and they both want the relationship to work.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6" name="Group 2"/>
          <p:cNvGrpSpPr>
            <a:grpSpLocks/>
          </p:cNvGrpSpPr>
          <p:nvPr/>
        </p:nvGrpSpPr>
        <p:grpSpPr bwMode="auto">
          <a:xfrm>
            <a:off x="4716463" y="5345113"/>
            <a:ext cx="4427537" cy="1512887"/>
            <a:chOff x="2971" y="3367"/>
            <a:chExt cx="2789" cy="953"/>
          </a:xfrm>
        </p:grpSpPr>
        <p:sp>
          <p:nvSpPr>
            <p:cNvPr id="6147"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US"/>
            </a:p>
          </p:txBody>
        </p:sp>
        <p:sp>
          <p:nvSpPr>
            <p:cNvPr id="614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4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5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6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616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grpSp>
      <p:sp>
        <p:nvSpPr>
          <p:cNvPr id="6162"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6163"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6164" name="Rectangle 20"/>
          <p:cNvSpPr>
            <a:spLocks noGrp="1" noChangeArrowheads="1"/>
          </p:cNvSpPr>
          <p:nvPr>
            <p:ph type="dt" sz="quarter" idx="2"/>
          </p:nvPr>
        </p:nvSpPr>
        <p:spPr/>
        <p:txBody>
          <a:bodyPr/>
          <a:lstStyle>
            <a:lvl1pPr>
              <a:defRPr/>
            </a:lvl1pPr>
          </a:lstStyle>
          <a:p>
            <a:endParaRPr lang="en-US"/>
          </a:p>
        </p:txBody>
      </p:sp>
      <p:sp>
        <p:nvSpPr>
          <p:cNvPr id="6165" name="Rectangle 21"/>
          <p:cNvSpPr>
            <a:spLocks noGrp="1" noChangeArrowheads="1"/>
          </p:cNvSpPr>
          <p:nvPr>
            <p:ph type="ftr" sz="quarter" idx="3"/>
          </p:nvPr>
        </p:nvSpPr>
        <p:spPr/>
        <p:txBody>
          <a:bodyPr/>
          <a:lstStyle>
            <a:lvl1pPr>
              <a:defRPr/>
            </a:lvl1pPr>
          </a:lstStyle>
          <a:p>
            <a:endParaRPr lang="en-US"/>
          </a:p>
        </p:txBody>
      </p:sp>
      <p:sp>
        <p:nvSpPr>
          <p:cNvPr id="6166" name="Rectangle 22"/>
          <p:cNvSpPr>
            <a:spLocks noGrp="1" noChangeArrowheads="1"/>
          </p:cNvSpPr>
          <p:nvPr>
            <p:ph type="sldNum" sz="quarter" idx="4"/>
          </p:nvPr>
        </p:nvSpPr>
        <p:spPr/>
        <p:txBody>
          <a:bodyPr/>
          <a:lstStyle>
            <a:lvl1pPr>
              <a:defRPr/>
            </a:lvl1pPr>
          </a:lstStyle>
          <a:p>
            <a:fld id="{0ABD5215-69B3-4005-A140-910D8D513370}"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4B4B37-A819-4926-94AE-6A5B22F81E8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10D034-D8EA-40C1-80AB-DEAF39A98B6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0C5003-9074-4583-B322-A4A8768EC1B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7AA7DF-03D3-4591-B6ED-E13994A0429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7E2C16E-3412-41A8-B5F4-44B0E03785B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E29C3DD-102A-4692-A0A0-B55F3E7B96A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B38AEC1-8A92-4704-8953-D2C645E834D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E83C12C-8935-4DCF-B4D3-6E1667C225C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0001DA-607A-442E-A3A4-8FC2FACBE61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A1B8B9-CDF7-46BA-9CF1-E3C6A75BED6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4716463" y="5345113"/>
            <a:ext cx="4427537" cy="1512887"/>
            <a:chOff x="2971" y="3367"/>
            <a:chExt cx="2789" cy="953"/>
          </a:xfrm>
        </p:grpSpPr>
        <p:sp>
          <p:nvSpPr>
            <p:cNvPr id="5123"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US"/>
            </a:p>
          </p:txBody>
        </p:sp>
        <p:sp>
          <p:nvSpPr>
            <p:cNvPr id="5124"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25"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26"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27"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28"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29"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30"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31"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32"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33"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34"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35"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36"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5137"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grpSp>
      <p:sp>
        <p:nvSpPr>
          <p:cNvPr id="5138"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5139"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5140"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5141"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7F1E63AC-408B-4C8D-8F38-20043DDC6636}" type="slidenum">
              <a:rPr lang="en-US"/>
              <a:pPr/>
              <a:t>‹#›</a:t>
            </a:fld>
            <a:endParaRPr lang="en-US"/>
          </a:p>
        </p:txBody>
      </p:sp>
      <p:sp>
        <p:nvSpPr>
          <p:cNvPr id="5142"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WordArt 5"/>
          <p:cNvSpPr>
            <a:spLocks noChangeArrowheads="1" noChangeShapeType="1" noTextEdit="1"/>
          </p:cNvSpPr>
          <p:nvPr/>
        </p:nvSpPr>
        <p:spPr bwMode="auto">
          <a:xfrm>
            <a:off x="585788" y="3109913"/>
            <a:ext cx="7972425"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TEEN RELATIONSHP VIOLENCE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81000" y="1828800"/>
            <a:ext cx="8153400" cy="3803650"/>
          </a:xfrm>
          <a:prstGeom prst="rect">
            <a:avLst/>
          </a:prstGeom>
          <a:noFill/>
          <a:ln w="9525">
            <a:noFill/>
            <a:miter lim="800000"/>
            <a:headEnd/>
            <a:tailEnd/>
          </a:ln>
          <a:effectLst/>
        </p:spPr>
        <p:txBody>
          <a:bodyPr>
            <a:spAutoFit/>
          </a:bodyPr>
          <a:lstStyle/>
          <a:p>
            <a:pPr>
              <a:spcBef>
                <a:spcPct val="50000"/>
              </a:spcBef>
              <a:buFont typeface="Wingdings" pitchFamily="2" charset="2"/>
              <a:buChar char="Ø"/>
            </a:pPr>
            <a:r>
              <a:rPr lang="en-US">
                <a:solidFill>
                  <a:srgbClr val="FFFF00"/>
                </a:solidFill>
              </a:rPr>
              <a:t>Have you been wrongly and repeatedly accused of flirting or having sex with others?</a:t>
            </a:r>
          </a:p>
          <a:p>
            <a:pPr>
              <a:spcBef>
                <a:spcPct val="50000"/>
              </a:spcBef>
              <a:buFont typeface="Wingdings" pitchFamily="2" charset="2"/>
              <a:buChar char="Ø"/>
            </a:pPr>
            <a:r>
              <a:rPr lang="en-US">
                <a:solidFill>
                  <a:srgbClr val="FFFF00"/>
                </a:solidFill>
              </a:rPr>
              <a:t>Are you unable to go out, get a job, or go to school without his/her permission?</a:t>
            </a:r>
          </a:p>
          <a:p>
            <a:pPr>
              <a:spcBef>
                <a:spcPct val="50000"/>
              </a:spcBef>
              <a:buFont typeface="Wingdings" pitchFamily="2" charset="2"/>
              <a:buChar char="Ø"/>
            </a:pPr>
            <a:r>
              <a:rPr lang="en-US">
                <a:solidFill>
                  <a:srgbClr val="FFFF00"/>
                </a:solidFill>
              </a:rPr>
              <a:t>Do you spend more time hurting in the relationship than feeling good?</a:t>
            </a:r>
          </a:p>
          <a:p>
            <a:pPr>
              <a:spcBef>
                <a:spcPct val="50000"/>
              </a:spcBef>
              <a:buFont typeface="Wingdings" pitchFamily="2" charset="2"/>
              <a:buChar char="Ø"/>
            </a:pPr>
            <a:r>
              <a:rPr lang="en-US">
                <a:solidFill>
                  <a:srgbClr val="FFFF00"/>
                </a:solidFill>
              </a:rPr>
              <a:t>Have you been afraid to say no to sex?</a:t>
            </a:r>
          </a:p>
          <a:p>
            <a:pPr>
              <a:spcBef>
                <a:spcPct val="50000"/>
              </a:spcBef>
              <a:buFont typeface="Wingdings" pitchFamily="2" charset="2"/>
              <a:buChar char="Ø"/>
            </a:pPr>
            <a:r>
              <a:rPr lang="en-US">
                <a:solidFill>
                  <a:srgbClr val="FFFF00"/>
                </a:solidFill>
              </a:rPr>
              <a:t>Are you forced to justify everything you do, every place you go, and every person you see to avoid his/her temper?</a:t>
            </a:r>
          </a:p>
          <a:p>
            <a:endParaRPr lang="en-US">
              <a:solidFill>
                <a:srgbClr val="FFFF00"/>
              </a:solidFill>
            </a:endParaRPr>
          </a:p>
          <a:p>
            <a:pPr>
              <a:spcBef>
                <a:spcPct val="50000"/>
              </a:spcBef>
              <a:buFont typeface="Wingdings" pitchFamily="2" charset="2"/>
              <a:buChar char="Ø"/>
            </a:pPr>
            <a:endParaRPr lang="en-US">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762000" y="533400"/>
            <a:ext cx="7696200" cy="5314950"/>
          </a:xfrm>
          <a:prstGeom prst="rect">
            <a:avLst/>
          </a:prstGeom>
          <a:noFill/>
          <a:ln w="9525">
            <a:noFill/>
            <a:miter lim="800000"/>
            <a:headEnd/>
            <a:tailEnd/>
          </a:ln>
          <a:effectLst/>
        </p:spPr>
        <p:txBody>
          <a:bodyPr>
            <a:spAutoFit/>
          </a:bodyPr>
          <a:lstStyle/>
          <a:p>
            <a:pPr algn="ctr">
              <a:spcBef>
                <a:spcPct val="50000"/>
              </a:spcBef>
            </a:pPr>
            <a:r>
              <a:rPr lang="en-US">
                <a:solidFill>
                  <a:srgbClr val="FFCC66"/>
                </a:solidFill>
              </a:rPr>
              <a:t>RUN THE OTHER WAY!</a:t>
            </a:r>
          </a:p>
          <a:p>
            <a:pPr algn="ctr">
              <a:spcBef>
                <a:spcPct val="50000"/>
              </a:spcBef>
            </a:pPr>
            <a:endParaRPr lang="en-US">
              <a:solidFill>
                <a:srgbClr val="FFCC66"/>
              </a:solidFill>
            </a:endParaRPr>
          </a:p>
          <a:p>
            <a:pPr lvl="1">
              <a:spcBef>
                <a:spcPct val="50000"/>
              </a:spcBef>
              <a:buFont typeface="Wingdings" pitchFamily="2" charset="2"/>
              <a:buChar char="Ø"/>
            </a:pPr>
            <a:r>
              <a:rPr lang="en-US"/>
              <a:t>If he/she is </a:t>
            </a:r>
            <a:r>
              <a:rPr lang="en-US">
                <a:solidFill>
                  <a:srgbClr val="00FF99"/>
                </a:solidFill>
              </a:rPr>
              <a:t>EXTREMELY JEALOUS</a:t>
            </a:r>
            <a:r>
              <a:rPr lang="en-US"/>
              <a:t> and gets angry and abusive or sulky if you have friends or any warm feelings for anyone else.</a:t>
            </a:r>
          </a:p>
          <a:p>
            <a:pPr lvl="1">
              <a:spcBef>
                <a:spcPct val="50000"/>
              </a:spcBef>
              <a:buFont typeface="Wingdings" pitchFamily="2" charset="2"/>
              <a:buChar char="Ø"/>
            </a:pPr>
            <a:r>
              <a:rPr lang="en-US"/>
              <a:t>If he/she is </a:t>
            </a:r>
            <a:r>
              <a:rPr lang="en-US">
                <a:solidFill>
                  <a:srgbClr val="6699FF"/>
                </a:solidFill>
              </a:rPr>
              <a:t>POSSESSIVE</a:t>
            </a:r>
            <a:r>
              <a:rPr lang="en-US"/>
              <a:t> and feels you “belong” to them so much so that others can not have any of your time or attention.</a:t>
            </a:r>
          </a:p>
          <a:p>
            <a:pPr lvl="1">
              <a:spcBef>
                <a:spcPct val="50000"/>
              </a:spcBef>
              <a:buFont typeface="Wingdings" pitchFamily="2" charset="2"/>
              <a:buChar char="Ø"/>
            </a:pPr>
            <a:r>
              <a:rPr lang="en-US"/>
              <a:t>If he/she is </a:t>
            </a:r>
            <a:r>
              <a:rPr lang="en-US">
                <a:solidFill>
                  <a:srgbClr val="FF6699"/>
                </a:solidFill>
              </a:rPr>
              <a:t>EXPLOSIVE</a:t>
            </a:r>
            <a:r>
              <a:rPr lang="en-US"/>
              <a:t>  and yells, screams, hits walls or hits or threatens to hit others.</a:t>
            </a:r>
          </a:p>
          <a:p>
            <a:pPr lvl="1">
              <a:spcBef>
                <a:spcPct val="50000"/>
              </a:spcBef>
              <a:buFont typeface="Wingdings" pitchFamily="2" charset="2"/>
              <a:buChar char="Ø"/>
            </a:pPr>
            <a:r>
              <a:rPr lang="en-US"/>
              <a:t>If he/she </a:t>
            </a:r>
            <a:r>
              <a:rPr lang="en-US">
                <a:solidFill>
                  <a:srgbClr val="FFFF99"/>
                </a:solidFill>
              </a:rPr>
              <a:t>CANNOT ACCEPT RESPONSIBILITY AND BLAMES OTHERS</a:t>
            </a:r>
            <a:r>
              <a:rPr lang="en-US"/>
              <a:t> for their own abusive or violent behaviors.</a:t>
            </a:r>
          </a:p>
          <a:p>
            <a:pPr lvl="1">
              <a:spcBef>
                <a:spcPct val="50000"/>
              </a:spcBef>
              <a:buFont typeface="Wingdings" pitchFamily="2" charset="2"/>
              <a:buChar char="Ø"/>
            </a:pPr>
            <a:r>
              <a:rPr lang="en-US"/>
              <a:t>If he/she is </a:t>
            </a:r>
            <a:r>
              <a:rPr lang="en-US">
                <a:solidFill>
                  <a:srgbClr val="00FFFF"/>
                </a:solidFill>
              </a:rPr>
              <a:t>CONTROLLING OR DICTATORIAL</a:t>
            </a:r>
            <a:r>
              <a:rPr lang="en-US"/>
              <a:t>  …your partner defines how you should look, what you should say, where you should or shouldn’t go, and who you should talk with.  Partner makes all the important decisions.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304800" y="381000"/>
            <a:ext cx="8153400" cy="5997575"/>
          </a:xfrm>
          <a:prstGeom prst="rect">
            <a:avLst/>
          </a:prstGeom>
          <a:noFill/>
          <a:ln w="9525">
            <a:noFill/>
            <a:miter lim="800000"/>
            <a:headEnd/>
            <a:tailEnd/>
          </a:ln>
          <a:effectLst/>
        </p:spPr>
        <p:txBody>
          <a:bodyPr>
            <a:spAutoFit/>
          </a:bodyPr>
          <a:lstStyle/>
          <a:p>
            <a:pPr lvl="1">
              <a:buFont typeface="Wingdings" pitchFamily="2" charset="2"/>
              <a:buChar char="Ø"/>
            </a:pPr>
            <a:r>
              <a:rPr lang="en-US"/>
              <a:t>If he/she HAS </a:t>
            </a:r>
            <a:r>
              <a:rPr lang="en-US">
                <a:solidFill>
                  <a:schemeClr val="hlink"/>
                </a:solidFill>
              </a:rPr>
              <a:t>LOW SELF-ESTEEM</a:t>
            </a:r>
            <a:r>
              <a:rPr lang="en-US"/>
              <a:t> and declares they aren’t anything without you, or show other signs of low self-worth.  </a:t>
            </a:r>
          </a:p>
          <a:p>
            <a:pPr lvl="1">
              <a:buFont typeface="Wingdings" pitchFamily="2" charset="2"/>
              <a:buNone/>
            </a:pPr>
            <a:endParaRPr lang="en-US"/>
          </a:p>
          <a:p>
            <a:pPr lvl="1">
              <a:buFont typeface="Wingdings" pitchFamily="2" charset="2"/>
              <a:buChar char="Ø"/>
            </a:pPr>
            <a:r>
              <a:rPr lang="en-US"/>
              <a:t>If they want to </a:t>
            </a:r>
            <a:r>
              <a:rPr lang="en-US">
                <a:solidFill>
                  <a:srgbClr val="0099FF"/>
                </a:solidFill>
              </a:rPr>
              <a:t>“TAKE CARE OF YOU”</a:t>
            </a:r>
            <a:r>
              <a:rPr lang="en-US"/>
              <a:t> or want you to “take care of them.</a:t>
            </a:r>
          </a:p>
          <a:p>
            <a:pPr lvl="1">
              <a:buFont typeface="Wingdings" pitchFamily="2" charset="2"/>
              <a:buNone/>
            </a:pPr>
            <a:endParaRPr lang="en-US"/>
          </a:p>
          <a:p>
            <a:pPr lvl="1">
              <a:buFont typeface="Wingdings" pitchFamily="2" charset="2"/>
              <a:buChar char="Ø"/>
            </a:pPr>
            <a:r>
              <a:rPr lang="en-US"/>
              <a:t>If h/she has a </a:t>
            </a:r>
            <a:r>
              <a:rPr lang="en-US">
                <a:solidFill>
                  <a:srgbClr val="CCFF99"/>
                </a:solidFill>
              </a:rPr>
              <a:t>FAMILY HISTORY OF VIOLENCE OR ABUSE</a:t>
            </a:r>
            <a:r>
              <a:rPr lang="en-US"/>
              <a:t> between parents, relatives, or significant others.  If you witness name-calling, fighting, hitting, pushing, shoving, weapons use, etc.</a:t>
            </a:r>
          </a:p>
          <a:p>
            <a:pPr lvl="1">
              <a:buFont typeface="Wingdings" pitchFamily="2" charset="2"/>
              <a:buNone/>
            </a:pPr>
            <a:endParaRPr lang="en-US"/>
          </a:p>
          <a:p>
            <a:pPr lvl="1">
              <a:buFont typeface="Wingdings" pitchFamily="2" charset="2"/>
              <a:buChar char="Ø"/>
            </a:pPr>
            <a:r>
              <a:rPr lang="en-US"/>
              <a:t>If he/she makes </a:t>
            </a:r>
            <a:r>
              <a:rPr lang="en-US">
                <a:solidFill>
                  <a:srgbClr val="FF66FF"/>
                </a:solidFill>
              </a:rPr>
              <a:t>FREQUENT USE OF ALCOHOL OR DRUGS,</a:t>
            </a:r>
            <a:r>
              <a:rPr lang="en-US"/>
              <a:t> and blames the chemicals for abusive or violent behaviors.  </a:t>
            </a:r>
          </a:p>
          <a:p>
            <a:pPr lvl="1">
              <a:buFont typeface="Wingdings" pitchFamily="2" charset="2"/>
              <a:buNone/>
            </a:pPr>
            <a:endParaRPr lang="en-US"/>
          </a:p>
          <a:p>
            <a:pPr lvl="1">
              <a:buFont typeface="Wingdings" pitchFamily="2" charset="2"/>
              <a:buChar char="Ø"/>
            </a:pPr>
            <a:r>
              <a:rPr lang="en-US"/>
              <a:t>If he/she has </a:t>
            </a:r>
            <a:r>
              <a:rPr lang="en-US">
                <a:solidFill>
                  <a:schemeClr val="tx2"/>
                </a:solidFill>
              </a:rPr>
              <a:t>RIGID SEX ROLE EXPECTATIONS</a:t>
            </a:r>
            <a:r>
              <a:rPr lang="en-US"/>
              <a:t>, such as men should always be the boss and be in charge, and women have low status or are less important.</a:t>
            </a:r>
          </a:p>
          <a:p>
            <a:pPr lvl="1">
              <a:buFont typeface="Wingdings" pitchFamily="2" charset="2"/>
              <a:buNone/>
            </a:pPr>
            <a:endParaRPr lang="en-US"/>
          </a:p>
          <a:p>
            <a:pPr lvl="1">
              <a:buFont typeface="Wingdings" pitchFamily="2" charset="2"/>
              <a:buChar char="Ø"/>
            </a:pPr>
            <a:r>
              <a:rPr lang="en-US"/>
              <a:t>If he/she displays a </a:t>
            </a:r>
            <a:r>
              <a:rPr lang="en-US">
                <a:solidFill>
                  <a:srgbClr val="00CC99"/>
                </a:solidFill>
              </a:rPr>
              <a:t>DR. JEKYLL-MR. HYDE PERSONALITY</a:t>
            </a:r>
            <a:r>
              <a:rPr lang="en-US"/>
              <a:t> with marked shifts back and forth from being angry, controlling, abusive to nice, charming, and loving.  Mood swings are unpredictable.</a:t>
            </a:r>
          </a:p>
          <a:p>
            <a:pPr>
              <a:spcBef>
                <a:spcPct val="50000"/>
              </a:spcBef>
              <a:buFont typeface="Wingdings" pitchFamily="2" charset="2"/>
              <a:buChar char="Ø"/>
            </a:pP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WordArt 4" descr="Paper bag"/>
          <p:cNvSpPr>
            <a:spLocks noChangeArrowheads="1" noChangeShapeType="1" noTextEdit="1"/>
          </p:cNvSpPr>
          <p:nvPr/>
        </p:nvSpPr>
        <p:spPr bwMode="auto">
          <a:xfrm>
            <a:off x="2286000" y="762000"/>
            <a:ext cx="2933700" cy="295275"/>
          </a:xfrm>
          <a:prstGeom prst="rect">
            <a:avLst/>
          </a:prstGeom>
        </p:spPr>
        <p:txBody>
          <a:bodyPr wrap="none" fromWordArt="1">
            <a:prstTxWarp prst="textPlain">
              <a:avLst>
                <a:gd name="adj" fmla="val 50000"/>
              </a:avLst>
            </a:prstTxWarp>
          </a:bodyPr>
          <a:lstStyle/>
          <a:p>
            <a:pPr algn="ctr"/>
            <a:r>
              <a:rPr lang="en-US" sz="20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Comic Sans MS"/>
              </a:rPr>
              <a:t>DATING BILL OF RIGHTS</a:t>
            </a:r>
          </a:p>
        </p:txBody>
      </p:sp>
      <p:sp>
        <p:nvSpPr>
          <p:cNvPr id="21509" name="Text Box 5"/>
          <p:cNvSpPr txBox="1">
            <a:spLocks noChangeArrowheads="1"/>
          </p:cNvSpPr>
          <p:nvPr/>
        </p:nvSpPr>
        <p:spPr bwMode="auto">
          <a:xfrm>
            <a:off x="228600" y="1295400"/>
            <a:ext cx="8229600" cy="4664075"/>
          </a:xfrm>
          <a:prstGeom prst="rect">
            <a:avLst/>
          </a:prstGeom>
          <a:noFill/>
          <a:ln w="9525">
            <a:noFill/>
            <a:miter lim="800000"/>
            <a:headEnd/>
            <a:tailEnd/>
          </a:ln>
          <a:effectLst/>
        </p:spPr>
        <p:txBody>
          <a:bodyPr>
            <a:spAutoFit/>
          </a:bodyPr>
          <a:lstStyle/>
          <a:p>
            <a:pPr>
              <a:spcBef>
                <a:spcPct val="50000"/>
              </a:spcBef>
            </a:pPr>
            <a:r>
              <a:rPr lang="en-US" sz="2000">
                <a:solidFill>
                  <a:srgbClr val="00FFCC"/>
                </a:solidFill>
              </a:rPr>
              <a:t>I HAVE THE RIGHT:</a:t>
            </a:r>
          </a:p>
          <a:p>
            <a:pPr>
              <a:spcBef>
                <a:spcPct val="50000"/>
              </a:spcBef>
            </a:pPr>
            <a:r>
              <a:rPr lang="en-US" sz="2000">
                <a:solidFill>
                  <a:srgbClr val="00FFCC"/>
                </a:solidFill>
              </a:rPr>
              <a:t>To ask for a date.</a:t>
            </a:r>
          </a:p>
          <a:p>
            <a:pPr>
              <a:spcBef>
                <a:spcPct val="50000"/>
              </a:spcBef>
              <a:buFont typeface="Wingdings" pitchFamily="2" charset="2"/>
              <a:buChar char="Ø"/>
            </a:pPr>
            <a:r>
              <a:rPr lang="en-US" sz="2000">
                <a:solidFill>
                  <a:srgbClr val="00FFCC"/>
                </a:solidFill>
              </a:rPr>
              <a:t>To refuse a date.</a:t>
            </a:r>
          </a:p>
          <a:p>
            <a:pPr>
              <a:spcBef>
                <a:spcPct val="50000"/>
              </a:spcBef>
              <a:buFont typeface="Wingdings" pitchFamily="2" charset="2"/>
              <a:buChar char="Ø"/>
            </a:pPr>
            <a:r>
              <a:rPr lang="en-US" sz="2000">
                <a:solidFill>
                  <a:srgbClr val="00FFCC"/>
                </a:solidFill>
              </a:rPr>
              <a:t>To suggest activities.</a:t>
            </a:r>
          </a:p>
          <a:p>
            <a:pPr>
              <a:spcBef>
                <a:spcPct val="50000"/>
              </a:spcBef>
              <a:buFont typeface="Wingdings" pitchFamily="2" charset="2"/>
              <a:buChar char="Ø"/>
            </a:pPr>
            <a:r>
              <a:rPr lang="en-US" sz="2000">
                <a:solidFill>
                  <a:srgbClr val="00FFCC"/>
                </a:solidFill>
              </a:rPr>
              <a:t>To refuse any activities, even if my date is excited about them.</a:t>
            </a:r>
          </a:p>
          <a:p>
            <a:pPr>
              <a:spcBef>
                <a:spcPct val="50000"/>
              </a:spcBef>
              <a:buFont typeface="Wingdings" pitchFamily="2" charset="2"/>
              <a:buChar char="Ø"/>
            </a:pPr>
            <a:r>
              <a:rPr lang="en-US" sz="2000">
                <a:solidFill>
                  <a:srgbClr val="00FFCC"/>
                </a:solidFill>
              </a:rPr>
              <a:t>To have my own feelings and be able to express them.</a:t>
            </a:r>
          </a:p>
          <a:p>
            <a:pPr>
              <a:spcBef>
                <a:spcPct val="50000"/>
              </a:spcBef>
              <a:buFont typeface="Wingdings" pitchFamily="2" charset="2"/>
              <a:buChar char="Ø"/>
            </a:pPr>
            <a:r>
              <a:rPr lang="en-US" sz="2000">
                <a:solidFill>
                  <a:srgbClr val="00FFCC"/>
                </a:solidFill>
              </a:rPr>
              <a:t>To say I think my friend's information is wrong or his/her actions are unfair or inappropriate.</a:t>
            </a:r>
          </a:p>
          <a:p>
            <a:pPr>
              <a:spcBef>
                <a:spcPct val="50000"/>
              </a:spcBef>
              <a:buFont typeface="Wingdings" pitchFamily="2" charset="2"/>
              <a:buChar char="Ø"/>
            </a:pPr>
            <a:r>
              <a:rPr lang="en-US" sz="2000">
                <a:solidFill>
                  <a:srgbClr val="00FFCC"/>
                </a:solidFill>
              </a:rPr>
              <a:t>To tell someone not to interrupt me.</a:t>
            </a:r>
          </a:p>
          <a:p>
            <a:pPr>
              <a:spcBef>
                <a:spcPct val="50000"/>
              </a:spcBef>
            </a:pPr>
            <a:endParaRPr lang="en-US" sz="2000">
              <a:solidFill>
                <a:srgbClr val="00FFCC"/>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381000" y="762000"/>
            <a:ext cx="8077200" cy="5426075"/>
          </a:xfrm>
          <a:prstGeom prst="rect">
            <a:avLst/>
          </a:prstGeom>
          <a:noFill/>
          <a:ln w="9525">
            <a:noFill/>
            <a:miter lim="800000"/>
            <a:headEnd/>
            <a:tailEnd/>
          </a:ln>
          <a:effectLst/>
        </p:spPr>
        <p:txBody>
          <a:bodyPr>
            <a:spAutoFit/>
          </a:bodyPr>
          <a:lstStyle/>
          <a:p>
            <a:pPr>
              <a:buFont typeface="Wingdings" pitchFamily="2" charset="2"/>
              <a:buChar char="Ø"/>
            </a:pPr>
            <a:r>
              <a:rPr lang="en-US" sz="2000">
                <a:solidFill>
                  <a:srgbClr val="00FFCC"/>
                </a:solidFill>
              </a:rPr>
              <a:t>To have my limits and my values respected.</a:t>
            </a:r>
          </a:p>
          <a:p>
            <a:pPr>
              <a:buFont typeface="Wingdings" pitchFamily="2" charset="2"/>
              <a:buNone/>
            </a:pPr>
            <a:endParaRPr lang="en-US" sz="2000">
              <a:solidFill>
                <a:srgbClr val="00FFCC"/>
              </a:solidFill>
            </a:endParaRPr>
          </a:p>
          <a:p>
            <a:pPr>
              <a:buFont typeface="Wingdings" pitchFamily="2" charset="2"/>
              <a:buChar char="Ø"/>
            </a:pPr>
            <a:r>
              <a:rPr lang="en-US" sz="2000">
                <a:solidFill>
                  <a:srgbClr val="00FFCC"/>
                </a:solidFill>
              </a:rPr>
              <a:t>To tell my partner when I need affection.</a:t>
            </a:r>
          </a:p>
          <a:p>
            <a:pPr>
              <a:buFont typeface="Wingdings" pitchFamily="2" charset="2"/>
              <a:buNone/>
            </a:pPr>
            <a:endParaRPr lang="en-US" sz="2000">
              <a:solidFill>
                <a:srgbClr val="00FFCC"/>
              </a:solidFill>
            </a:endParaRPr>
          </a:p>
          <a:p>
            <a:pPr>
              <a:buFont typeface="Wingdings" pitchFamily="2" charset="2"/>
              <a:buChar char="Ø"/>
            </a:pPr>
            <a:r>
              <a:rPr lang="en-US" sz="2000">
                <a:solidFill>
                  <a:srgbClr val="00FFCC"/>
                </a:solidFill>
              </a:rPr>
              <a:t>To be heard.</a:t>
            </a:r>
          </a:p>
          <a:p>
            <a:pPr>
              <a:buFont typeface="Wingdings" pitchFamily="2" charset="2"/>
              <a:buNone/>
            </a:pPr>
            <a:endParaRPr lang="en-US" sz="2000">
              <a:solidFill>
                <a:srgbClr val="00FFCC"/>
              </a:solidFill>
            </a:endParaRPr>
          </a:p>
          <a:p>
            <a:pPr>
              <a:buFont typeface="Wingdings" pitchFamily="2" charset="2"/>
              <a:buChar char="Ø"/>
            </a:pPr>
            <a:r>
              <a:rPr lang="en-US" sz="2000">
                <a:solidFill>
                  <a:srgbClr val="00FFCC"/>
                </a:solidFill>
              </a:rPr>
              <a:t>To refuse to lend money.</a:t>
            </a:r>
          </a:p>
          <a:p>
            <a:pPr>
              <a:buFont typeface="Wingdings" pitchFamily="2" charset="2"/>
              <a:buNone/>
            </a:pPr>
            <a:endParaRPr lang="en-US" sz="2000">
              <a:solidFill>
                <a:srgbClr val="00FFCC"/>
              </a:solidFill>
            </a:endParaRPr>
          </a:p>
          <a:p>
            <a:pPr>
              <a:buFont typeface="Wingdings" pitchFamily="2" charset="2"/>
              <a:buChar char="Ø"/>
            </a:pPr>
            <a:r>
              <a:rPr lang="en-US" sz="2000">
                <a:solidFill>
                  <a:srgbClr val="00FFCC"/>
                </a:solidFill>
              </a:rPr>
              <a:t>To refuse affection.</a:t>
            </a:r>
          </a:p>
          <a:p>
            <a:pPr>
              <a:buFont typeface="Wingdings" pitchFamily="2" charset="2"/>
              <a:buNone/>
            </a:pPr>
            <a:endParaRPr lang="en-US" sz="2000">
              <a:solidFill>
                <a:srgbClr val="00FFCC"/>
              </a:solidFill>
            </a:endParaRPr>
          </a:p>
          <a:p>
            <a:pPr>
              <a:buFont typeface="Wingdings" pitchFamily="2" charset="2"/>
              <a:buChar char="Ø"/>
            </a:pPr>
            <a:r>
              <a:rPr lang="en-US" sz="2000">
                <a:solidFill>
                  <a:srgbClr val="00FFCC"/>
                </a:solidFill>
              </a:rPr>
              <a:t>To refuse sex with anyone just because they took you out on an expensive date.</a:t>
            </a:r>
          </a:p>
          <a:p>
            <a:pPr>
              <a:buFont typeface="Wingdings" pitchFamily="2" charset="2"/>
              <a:buNone/>
            </a:pPr>
            <a:endParaRPr lang="en-US" sz="2000">
              <a:solidFill>
                <a:srgbClr val="00FFCC"/>
              </a:solidFill>
            </a:endParaRPr>
          </a:p>
          <a:p>
            <a:pPr>
              <a:buFont typeface="Wingdings" pitchFamily="2" charset="2"/>
              <a:buChar char="Ø"/>
            </a:pPr>
            <a:r>
              <a:rPr lang="en-US" sz="2000">
                <a:solidFill>
                  <a:srgbClr val="00FFCC"/>
                </a:solidFill>
              </a:rPr>
              <a:t>To refuse sex anytime for any reason.</a:t>
            </a:r>
          </a:p>
          <a:p>
            <a:pPr>
              <a:buFont typeface="Wingdings" pitchFamily="2" charset="2"/>
              <a:buNone/>
            </a:pPr>
            <a:endParaRPr lang="en-US" sz="2000">
              <a:solidFill>
                <a:srgbClr val="00FFCC"/>
              </a:solidFill>
            </a:endParaRPr>
          </a:p>
          <a:p>
            <a:pPr>
              <a:buFont typeface="Wingdings" pitchFamily="2" charset="2"/>
              <a:buChar char="Ø"/>
            </a:pPr>
            <a:r>
              <a:rPr lang="en-US" sz="2000">
                <a:solidFill>
                  <a:srgbClr val="00FFCC"/>
                </a:solidFill>
              </a:rPr>
              <a:t>To have friends and space from my partner.</a:t>
            </a:r>
          </a:p>
          <a:p>
            <a:pPr>
              <a:spcBef>
                <a:spcPct val="50000"/>
              </a:spcBef>
            </a:pPr>
            <a:endParaRPr lang="en-US" sz="2000">
              <a:solidFill>
                <a:srgbClr val="00FFCC"/>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457200" y="685800"/>
            <a:ext cx="8077200" cy="4741863"/>
          </a:xfrm>
          <a:prstGeom prst="rect">
            <a:avLst/>
          </a:prstGeom>
          <a:noFill/>
          <a:ln w="9525">
            <a:noFill/>
            <a:miter lim="800000"/>
            <a:headEnd/>
            <a:tailEnd/>
          </a:ln>
          <a:effectLst/>
        </p:spPr>
        <p:txBody>
          <a:bodyPr>
            <a:spAutoFit/>
          </a:bodyPr>
          <a:lstStyle/>
          <a:p>
            <a:pPr>
              <a:spcBef>
                <a:spcPct val="50000"/>
              </a:spcBef>
            </a:pPr>
            <a:r>
              <a:rPr lang="en-US">
                <a:solidFill>
                  <a:srgbClr val="FF99FF"/>
                </a:solidFill>
              </a:rPr>
              <a:t>I HAVE THE RESPONSIBILITY:</a:t>
            </a:r>
          </a:p>
          <a:p>
            <a:pPr>
              <a:spcBef>
                <a:spcPct val="50000"/>
              </a:spcBef>
            </a:pPr>
            <a:endParaRPr lang="en-US">
              <a:solidFill>
                <a:srgbClr val="FF99FF"/>
              </a:solidFill>
            </a:endParaRPr>
          </a:p>
          <a:p>
            <a:pPr>
              <a:spcBef>
                <a:spcPct val="50000"/>
              </a:spcBef>
              <a:buFont typeface="Wingdings" pitchFamily="2" charset="2"/>
              <a:buChar char="Ø"/>
            </a:pPr>
            <a:r>
              <a:rPr lang="en-US" sz="2000">
                <a:solidFill>
                  <a:srgbClr val="FF99FF"/>
                </a:solidFill>
              </a:rPr>
              <a:t>To respect the limits of others.</a:t>
            </a:r>
          </a:p>
          <a:p>
            <a:pPr>
              <a:spcBef>
                <a:spcPct val="50000"/>
              </a:spcBef>
              <a:buFont typeface="Wingdings" pitchFamily="2" charset="2"/>
              <a:buChar char="Ø"/>
            </a:pPr>
            <a:r>
              <a:rPr lang="en-US" sz="2000">
                <a:solidFill>
                  <a:srgbClr val="FF99FF"/>
                </a:solidFill>
              </a:rPr>
              <a:t>To communicate clearly and honestly.</a:t>
            </a:r>
          </a:p>
          <a:p>
            <a:pPr>
              <a:spcBef>
                <a:spcPct val="50000"/>
              </a:spcBef>
              <a:buFont typeface="Wingdings" pitchFamily="2" charset="2"/>
              <a:buChar char="Ø"/>
            </a:pPr>
            <a:r>
              <a:rPr lang="en-US" sz="2000">
                <a:solidFill>
                  <a:srgbClr val="FF99FF"/>
                </a:solidFill>
              </a:rPr>
              <a:t>To not violate the limits of others.</a:t>
            </a:r>
          </a:p>
          <a:p>
            <a:pPr>
              <a:spcBef>
                <a:spcPct val="50000"/>
              </a:spcBef>
              <a:buFont typeface="Wingdings" pitchFamily="2" charset="2"/>
              <a:buChar char="Ø"/>
            </a:pPr>
            <a:r>
              <a:rPr lang="en-US" sz="2000">
                <a:solidFill>
                  <a:srgbClr val="FF99FF"/>
                </a:solidFill>
              </a:rPr>
              <a:t>To ask for help when I need it.</a:t>
            </a:r>
          </a:p>
          <a:p>
            <a:pPr>
              <a:spcBef>
                <a:spcPct val="50000"/>
              </a:spcBef>
              <a:buFont typeface="Wingdings" pitchFamily="2" charset="2"/>
              <a:buChar char="Ø"/>
            </a:pPr>
            <a:r>
              <a:rPr lang="en-US" sz="2000">
                <a:solidFill>
                  <a:srgbClr val="FF99FF"/>
                </a:solidFill>
              </a:rPr>
              <a:t>To be considerate.</a:t>
            </a:r>
          </a:p>
          <a:p>
            <a:pPr>
              <a:spcBef>
                <a:spcPct val="50000"/>
              </a:spcBef>
              <a:buFont typeface="Wingdings" pitchFamily="2" charset="2"/>
              <a:buChar char="Ø"/>
            </a:pPr>
            <a:r>
              <a:rPr lang="en-US" sz="2000">
                <a:solidFill>
                  <a:srgbClr val="FF99FF"/>
                </a:solidFill>
              </a:rPr>
              <a:t>To check my actions/decisions to determine if they are good or bad for me.</a:t>
            </a:r>
          </a:p>
          <a:p>
            <a:pPr>
              <a:spcBef>
                <a:spcPct val="50000"/>
              </a:spcBef>
              <a:buFont typeface="Wingdings" pitchFamily="2" charset="2"/>
              <a:buChar char="Ø"/>
            </a:pPr>
            <a:r>
              <a:rPr lang="en-US" sz="2000">
                <a:solidFill>
                  <a:srgbClr val="FF99FF"/>
                </a:solidFill>
              </a:rPr>
              <a:t>To set high goals.</a:t>
            </a:r>
          </a:p>
          <a:p>
            <a:pPr>
              <a:spcBef>
                <a:spcPct val="50000"/>
              </a:spcBef>
              <a:buFont typeface="Wingdings" pitchFamily="2" charset="2"/>
              <a:buChar char="Ø"/>
            </a:pPr>
            <a:r>
              <a:rPr lang="en-US" sz="2000">
                <a:solidFill>
                  <a:srgbClr val="FF99FF"/>
                </a:solidFill>
              </a:rPr>
              <a:t>To determine my limits and values.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Text Box 6"/>
          <p:cNvSpPr txBox="1">
            <a:spLocks noChangeArrowheads="1"/>
          </p:cNvSpPr>
          <p:nvPr/>
        </p:nvSpPr>
        <p:spPr bwMode="auto">
          <a:xfrm>
            <a:off x="609600" y="609600"/>
            <a:ext cx="7696200" cy="4740275"/>
          </a:xfrm>
          <a:prstGeom prst="rect">
            <a:avLst/>
          </a:prstGeom>
          <a:noFill/>
          <a:ln w="76200" cmpd="tri">
            <a:solidFill>
              <a:schemeClr val="tx1"/>
            </a:solidFill>
            <a:miter lim="800000"/>
            <a:headEnd/>
            <a:tailEnd/>
          </a:ln>
          <a:effectLst/>
        </p:spPr>
        <p:txBody>
          <a:bodyPr>
            <a:spAutoFit/>
          </a:bodyPr>
          <a:lstStyle/>
          <a:p>
            <a:pPr>
              <a:spcBef>
                <a:spcPct val="50000"/>
              </a:spcBef>
            </a:pPr>
            <a:r>
              <a:rPr lang="en-US" sz="2000">
                <a:solidFill>
                  <a:srgbClr val="00CCFF"/>
                </a:solidFill>
              </a:rPr>
              <a:t>REAL CARING IS SHOWN BY RESPECTING YOUR PARTNER OR FRIEND AND LOOKING OUT FOR WHAT IS BEST FOR HIM/HER.  REAL CARING MEANS BEING A BALCONY PERSON FOR YOUR PARTNER OR FRIEND AND ALWAYS TRYING TO RAISE THEM UP TO GROW AND THRIVE.</a:t>
            </a:r>
          </a:p>
          <a:p>
            <a:pPr>
              <a:spcBef>
                <a:spcPct val="50000"/>
              </a:spcBef>
            </a:pPr>
            <a:endParaRPr lang="en-US" sz="2000">
              <a:solidFill>
                <a:srgbClr val="00CCFF"/>
              </a:solidFill>
            </a:endParaRPr>
          </a:p>
          <a:p>
            <a:pPr>
              <a:spcBef>
                <a:spcPct val="50000"/>
              </a:spcBef>
            </a:pPr>
            <a:r>
              <a:rPr lang="en-US" sz="2000">
                <a:solidFill>
                  <a:srgbClr val="00CCFF"/>
                </a:solidFill>
              </a:rPr>
              <a:t>TRYING TO CONTROL YOUR PARTNER OR FRIEND IS SIMPLY A MANIFESTATION OF YOUR OWN LOW SELF-ESTEEM AND INSECURITY.  IT IS THE OPPOSITE OF CARING.  TRYING TO CONTROL ANOTHER PERSON TO GET THEM TO BE OR DO WHAT YOU WANT IS BEING A BASEMENT PERSON FOR YOUR PARTNER OR FRIEND, BRINGING THEM DOWN.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914400" y="838200"/>
            <a:ext cx="7239000" cy="4846638"/>
          </a:xfrm>
          <a:prstGeom prst="rect">
            <a:avLst/>
          </a:prstGeom>
          <a:noFill/>
          <a:ln w="9525">
            <a:noFill/>
            <a:miter lim="800000"/>
            <a:headEnd/>
            <a:tailEnd/>
          </a:ln>
          <a:effectLst/>
        </p:spPr>
        <p:txBody>
          <a:bodyPr>
            <a:spAutoFit/>
          </a:bodyPr>
          <a:lstStyle/>
          <a:p>
            <a:pPr>
              <a:spcBef>
                <a:spcPct val="50000"/>
              </a:spcBef>
              <a:buFont typeface="Wingdings" pitchFamily="2" charset="2"/>
              <a:buNone/>
            </a:pPr>
            <a:r>
              <a:rPr lang="en-US"/>
              <a:t>  </a:t>
            </a:r>
            <a:r>
              <a:rPr lang="en-US" sz="2400">
                <a:solidFill>
                  <a:srgbClr val="00CCFF"/>
                </a:solidFill>
                <a:latin typeface="Comic Sans MS" pitchFamily="66" charset="0"/>
              </a:rPr>
              <a:t>SIGNS OF A GOOD  RELATIONSHIP</a:t>
            </a:r>
            <a:r>
              <a:rPr lang="en-US" sz="2400"/>
              <a:t/>
            </a:r>
            <a:br>
              <a:rPr lang="en-US" sz="2400"/>
            </a:br>
            <a:r>
              <a:rPr lang="en-US"/>
              <a:t/>
            </a:r>
            <a:br>
              <a:rPr lang="en-US"/>
            </a:br>
            <a:r>
              <a:rPr lang="en-US" sz="2000">
                <a:solidFill>
                  <a:srgbClr val="00FFFF"/>
                </a:solidFill>
              </a:rPr>
              <a:t>Does your partner or friend have a sense of joy in life?</a:t>
            </a:r>
          </a:p>
          <a:p>
            <a:pPr>
              <a:spcBef>
                <a:spcPct val="50000"/>
              </a:spcBef>
              <a:buFont typeface="Wingdings" pitchFamily="2" charset="2"/>
              <a:buNone/>
            </a:pPr>
            <a:r>
              <a:rPr lang="en-US" sz="2000">
                <a:solidFill>
                  <a:srgbClr val="FFFF00"/>
                </a:solidFill>
              </a:rPr>
              <a:t>Do you enjoy his/her ideas and have a good rapport with them?</a:t>
            </a:r>
          </a:p>
          <a:p>
            <a:pPr>
              <a:spcBef>
                <a:spcPct val="50000"/>
              </a:spcBef>
              <a:buFont typeface="Wingdings" pitchFamily="2" charset="2"/>
              <a:buNone/>
            </a:pPr>
            <a:r>
              <a:rPr lang="en-US" sz="2000">
                <a:solidFill>
                  <a:srgbClr val="FF99FF"/>
                </a:solidFill>
              </a:rPr>
              <a:t>Do you feel a real connection, laughing together and catching meanings in the same way?</a:t>
            </a:r>
          </a:p>
          <a:p>
            <a:pPr>
              <a:spcBef>
                <a:spcPct val="50000"/>
              </a:spcBef>
              <a:buFont typeface="Wingdings" pitchFamily="2" charset="2"/>
              <a:buNone/>
            </a:pPr>
            <a:r>
              <a:rPr lang="en-US" sz="2000">
                <a:solidFill>
                  <a:srgbClr val="00FFCC"/>
                </a:solidFill>
              </a:rPr>
              <a:t>Is there a “best friend” quality to your relationship?</a:t>
            </a:r>
          </a:p>
          <a:p>
            <a:pPr>
              <a:spcBef>
                <a:spcPct val="50000"/>
              </a:spcBef>
              <a:buFont typeface="Wingdings" pitchFamily="2" charset="2"/>
              <a:buNone/>
            </a:pPr>
            <a:r>
              <a:rPr lang="en-US" sz="2000">
                <a:solidFill>
                  <a:schemeClr val="hlink"/>
                </a:solidFill>
              </a:rPr>
              <a:t>Can you really be yourself without criticism?</a:t>
            </a:r>
          </a:p>
          <a:p>
            <a:pPr>
              <a:spcBef>
                <a:spcPct val="50000"/>
              </a:spcBef>
              <a:buFont typeface="Wingdings" pitchFamily="2" charset="2"/>
              <a:buNone/>
            </a:pPr>
            <a:r>
              <a:rPr lang="en-US" sz="2000">
                <a:solidFill>
                  <a:srgbClr val="0099FF"/>
                </a:solidFill>
              </a:rPr>
              <a:t>Do you feel relaxed with him/her?</a:t>
            </a:r>
          </a:p>
          <a:p>
            <a:pPr>
              <a:spcBef>
                <a:spcPct val="50000"/>
              </a:spcBef>
              <a:buFont typeface="Wingdings" pitchFamily="2" charset="2"/>
              <a:buNone/>
            </a:pPr>
            <a:r>
              <a:rPr lang="en-US" sz="2000">
                <a:solidFill>
                  <a:srgbClr val="FF9999"/>
                </a:solidFill>
              </a:rPr>
              <a:t>Do you feel warmth and understanding from him/her?</a:t>
            </a:r>
          </a:p>
          <a:p>
            <a:pPr>
              <a:spcBef>
                <a:spcPct val="50000"/>
              </a:spcBef>
              <a:buFont typeface="Wingdings" pitchFamily="2" charset="2"/>
              <a:buNone/>
            </a:pPr>
            <a:endParaRPr lang="en-US" sz="2000">
              <a:solidFill>
                <a:srgbClr val="FF99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scan 1"/>
          <p:cNvPicPr>
            <a:picLocks noChangeAspect="1" noChangeArrowheads="1"/>
          </p:cNvPicPr>
          <p:nvPr/>
        </p:nvPicPr>
        <p:blipFill>
          <a:blip r:embed="rId3" cstate="print"/>
          <a:srcRect/>
          <a:stretch>
            <a:fillRect/>
          </a:stretch>
        </p:blipFill>
        <p:spPr bwMode="auto">
          <a:xfrm>
            <a:off x="1676400" y="304800"/>
            <a:ext cx="4730750" cy="6096000"/>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WordArt 4" descr="White marble"/>
          <p:cNvSpPr>
            <a:spLocks noChangeArrowheads="1" noChangeShapeType="1" noTextEdit="1"/>
          </p:cNvSpPr>
          <p:nvPr/>
        </p:nvSpPr>
        <p:spPr bwMode="auto">
          <a:xfrm>
            <a:off x="2667000" y="685800"/>
            <a:ext cx="2981325" cy="5715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200" kern="10">
                <a:ln w="9525">
                  <a:round/>
                  <a:headEnd/>
                  <a:tailEnd/>
                </a:ln>
                <a:blipFill dpi="0" rotWithShape="0">
                  <a:blip r:embed="rId2"/>
                  <a:srcRect/>
                  <a:tile tx="0" ty="0" sx="100000" sy="100000" flip="none" algn="tl"/>
                </a:blipFill>
                <a:latin typeface="Arial Black"/>
              </a:rPr>
              <a:t>Verbal Abuse</a:t>
            </a:r>
          </a:p>
        </p:txBody>
      </p:sp>
      <p:sp>
        <p:nvSpPr>
          <p:cNvPr id="25605" name="Text Box 5"/>
          <p:cNvSpPr txBox="1">
            <a:spLocks noChangeArrowheads="1"/>
          </p:cNvSpPr>
          <p:nvPr/>
        </p:nvSpPr>
        <p:spPr bwMode="auto">
          <a:xfrm>
            <a:off x="974725" y="1860550"/>
            <a:ext cx="6797675" cy="366713"/>
          </a:xfrm>
          <a:prstGeom prst="rect">
            <a:avLst/>
          </a:prstGeom>
          <a:noFill/>
          <a:ln w="9525">
            <a:noFill/>
            <a:miter lim="800000"/>
            <a:headEnd/>
            <a:tailEnd/>
          </a:ln>
          <a:effectLst/>
        </p:spPr>
        <p:txBody>
          <a:bodyPr>
            <a:spAutoFit/>
          </a:bodyPr>
          <a:lstStyle/>
          <a:p>
            <a:endParaRPr lang="en-US">
              <a:solidFill>
                <a:schemeClr val="hlink"/>
              </a:solidFill>
            </a:endParaRPr>
          </a:p>
        </p:txBody>
      </p:sp>
      <p:sp>
        <p:nvSpPr>
          <p:cNvPr id="25606" name="Text Box 6"/>
          <p:cNvSpPr txBox="1">
            <a:spLocks noChangeArrowheads="1"/>
          </p:cNvSpPr>
          <p:nvPr/>
        </p:nvSpPr>
        <p:spPr bwMode="auto">
          <a:xfrm>
            <a:off x="914400" y="1524000"/>
            <a:ext cx="7162800" cy="5035550"/>
          </a:xfrm>
          <a:prstGeom prst="rect">
            <a:avLst/>
          </a:prstGeom>
          <a:noFill/>
          <a:ln w="9525">
            <a:noFill/>
            <a:miter lim="800000"/>
            <a:headEnd/>
            <a:tailEnd/>
          </a:ln>
          <a:effectLst/>
        </p:spPr>
        <p:txBody>
          <a:bodyPr>
            <a:spAutoFit/>
          </a:bodyPr>
          <a:lstStyle/>
          <a:p>
            <a:r>
              <a:rPr lang="en-US">
                <a:solidFill>
                  <a:schemeClr val="hlink"/>
                </a:solidFill>
              </a:rPr>
              <a:t>Verbal abuse is “words that attack or injure, that cause one to believe the false, or that speak falsely of one.  VERBAL ABUSE CONSTITUES PSYCHOLOGICAL VIOLENCE.”</a:t>
            </a:r>
          </a:p>
          <a:p>
            <a:endParaRPr lang="en-US">
              <a:solidFill>
                <a:schemeClr val="hlink"/>
              </a:solidFill>
            </a:endParaRPr>
          </a:p>
          <a:p>
            <a:endParaRPr lang="en-US">
              <a:solidFill>
                <a:schemeClr val="hlink"/>
              </a:solidFill>
            </a:endParaRPr>
          </a:p>
          <a:p>
            <a:pPr>
              <a:buFont typeface="Wingdings" pitchFamily="2" charset="2"/>
              <a:buChar char="Ø"/>
            </a:pPr>
            <a:r>
              <a:rPr lang="en-US">
                <a:solidFill>
                  <a:schemeClr val="hlink"/>
                </a:solidFill>
              </a:rPr>
              <a:t>Verbal abuse is hurtful, esp. when it is denied and the victim’s perception of the abuse is discounted.  This causes the victim to begin to doubt herself, and she may begin to believe there is something wrong with her.</a:t>
            </a:r>
          </a:p>
          <a:p>
            <a:pPr>
              <a:buFont typeface="Wingdings" pitchFamily="2" charset="2"/>
              <a:buNone/>
            </a:pPr>
            <a:endParaRPr lang="en-US">
              <a:solidFill>
                <a:schemeClr val="hlink"/>
              </a:solidFill>
            </a:endParaRPr>
          </a:p>
          <a:p>
            <a:pPr>
              <a:buFont typeface="Wingdings" pitchFamily="2" charset="2"/>
              <a:buChar char="Ø"/>
            </a:pPr>
            <a:r>
              <a:rPr lang="en-US">
                <a:solidFill>
                  <a:schemeClr val="hlink"/>
                </a:solidFill>
              </a:rPr>
              <a:t>Verbal abuse can be overt (blaming and accusatory) or covert (hidden aggression, very subtle.)  Belittlement may be voiced in an extremely sincere and concerned way, which makes it hard to pinpoint.</a:t>
            </a:r>
          </a:p>
          <a:p>
            <a:pPr>
              <a:buFont typeface="Wingdings" pitchFamily="2" charset="2"/>
              <a:buNone/>
            </a:pPr>
            <a:endParaRPr lang="en-US">
              <a:solidFill>
                <a:schemeClr val="hlink"/>
              </a:solidFill>
            </a:endParaRPr>
          </a:p>
          <a:p>
            <a:pPr>
              <a:buFont typeface="Wingdings" pitchFamily="2" charset="2"/>
              <a:buChar char="Ø"/>
            </a:pPr>
            <a:r>
              <a:rPr lang="en-US">
                <a:solidFill>
                  <a:schemeClr val="hlink"/>
                </a:solidFill>
              </a:rPr>
              <a:t>Verbal abuse is manipulative and controlling.  Usually the victim does not know she’s being manipulated.</a:t>
            </a:r>
          </a:p>
          <a:p>
            <a:pPr>
              <a:buFont typeface="Wingdings" pitchFamily="2" charset="2"/>
              <a:buNone/>
            </a:pPr>
            <a:endParaRPr lang="en-US">
              <a:solidFill>
                <a:schemeClr val="hlink"/>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4"/>
          <p:cNvSpPr txBox="1">
            <a:spLocks noChangeArrowheads="1"/>
          </p:cNvSpPr>
          <p:nvPr/>
        </p:nvSpPr>
        <p:spPr bwMode="auto">
          <a:xfrm>
            <a:off x="762000" y="685800"/>
            <a:ext cx="7543800" cy="3800475"/>
          </a:xfrm>
          <a:prstGeom prst="rect">
            <a:avLst/>
          </a:prstGeom>
          <a:noFill/>
          <a:ln w="9525">
            <a:noFill/>
            <a:miter lim="800000"/>
            <a:headEnd/>
            <a:tailEnd/>
          </a:ln>
          <a:effectLst/>
        </p:spPr>
        <p:txBody>
          <a:bodyPr>
            <a:spAutoFit/>
          </a:bodyPr>
          <a:lstStyle/>
          <a:p>
            <a:pPr>
              <a:buFont typeface="Wingdings" pitchFamily="2" charset="2"/>
              <a:buChar char="Ø"/>
            </a:pPr>
            <a:r>
              <a:rPr lang="en-US">
                <a:solidFill>
                  <a:schemeClr val="hlink"/>
                </a:solidFill>
              </a:rPr>
              <a:t>Verbal abuse is unpredictable. </a:t>
            </a:r>
          </a:p>
          <a:p>
            <a:pPr>
              <a:buFont typeface="Wingdings" pitchFamily="2" charset="2"/>
              <a:buNone/>
            </a:pPr>
            <a:endParaRPr lang="en-US">
              <a:solidFill>
                <a:schemeClr val="hlink"/>
              </a:solidFill>
            </a:endParaRPr>
          </a:p>
          <a:p>
            <a:pPr>
              <a:buFont typeface="Wingdings" pitchFamily="2" charset="2"/>
              <a:buChar char="Ø"/>
            </a:pPr>
            <a:r>
              <a:rPr lang="en-US">
                <a:solidFill>
                  <a:schemeClr val="hlink"/>
                </a:solidFill>
              </a:rPr>
              <a:t>Verbal abuse is sinister.  It disregards, disrespects, or devalues the person.  The victim’s self-esteem and confidence decreases.   She may try to change her behavior to avoid upsetting the abuser.</a:t>
            </a:r>
          </a:p>
          <a:p>
            <a:pPr>
              <a:buFont typeface="Wingdings" pitchFamily="2" charset="2"/>
              <a:buNone/>
            </a:pPr>
            <a:endParaRPr lang="en-US">
              <a:solidFill>
                <a:schemeClr val="hlink"/>
              </a:solidFill>
            </a:endParaRPr>
          </a:p>
          <a:p>
            <a:pPr>
              <a:buFont typeface="Wingdings" pitchFamily="2" charset="2"/>
              <a:buChar char="Ø"/>
            </a:pPr>
            <a:r>
              <a:rPr lang="en-US">
                <a:solidFill>
                  <a:schemeClr val="hlink"/>
                </a:solidFill>
              </a:rPr>
              <a:t>Verbal abuse is the problem….there is no specific conflict, the abuse is the issue and it is not resolved.</a:t>
            </a:r>
          </a:p>
          <a:p>
            <a:pPr>
              <a:buFont typeface="Wingdings" pitchFamily="2" charset="2"/>
              <a:buNone/>
            </a:pPr>
            <a:endParaRPr lang="en-US">
              <a:solidFill>
                <a:schemeClr val="hlink"/>
              </a:solidFill>
            </a:endParaRPr>
          </a:p>
          <a:p>
            <a:pPr>
              <a:buFont typeface="Wingdings" pitchFamily="2" charset="2"/>
              <a:buChar char="Ø"/>
            </a:pPr>
            <a:r>
              <a:rPr lang="en-US">
                <a:solidFill>
                  <a:schemeClr val="hlink"/>
                </a:solidFill>
              </a:rPr>
              <a:t>Verbal abuse expresses a double message between what the abuser says and feels.</a:t>
            </a:r>
          </a:p>
          <a:p>
            <a:pPr>
              <a:spcBef>
                <a:spcPct val="50000"/>
              </a:spcBef>
              <a:buFont typeface="Wingdings" pitchFamily="2" charset="2"/>
              <a:buChar char="Ø"/>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Box 4"/>
          <p:cNvSpPr txBox="1">
            <a:spLocks noChangeArrowheads="1"/>
          </p:cNvSpPr>
          <p:nvPr/>
        </p:nvSpPr>
        <p:spPr bwMode="auto">
          <a:xfrm>
            <a:off x="609600" y="838200"/>
            <a:ext cx="8229600" cy="5816600"/>
          </a:xfrm>
          <a:prstGeom prst="rect">
            <a:avLst/>
          </a:prstGeom>
          <a:noFill/>
          <a:ln w="9525">
            <a:noFill/>
            <a:miter lim="800000"/>
            <a:headEnd/>
            <a:tailEnd/>
          </a:ln>
          <a:effectLst/>
        </p:spPr>
        <p:txBody>
          <a:bodyPr>
            <a:spAutoFit/>
          </a:bodyPr>
          <a:lstStyle/>
          <a:p>
            <a:pPr>
              <a:spcBef>
                <a:spcPct val="50000"/>
              </a:spcBef>
            </a:pPr>
            <a:r>
              <a:rPr lang="en-US" sz="2400">
                <a:solidFill>
                  <a:srgbClr val="00FFFF"/>
                </a:solidFill>
                <a:latin typeface="Comic Sans MS" pitchFamily="66" charset="0"/>
              </a:rPr>
              <a:t>Why Would Someone Put Up With Verbal Abuse?</a:t>
            </a:r>
          </a:p>
          <a:p>
            <a:pPr>
              <a:spcBef>
                <a:spcPct val="50000"/>
              </a:spcBef>
            </a:pPr>
            <a:r>
              <a:rPr lang="en-US" sz="2400">
                <a:solidFill>
                  <a:srgbClr val="00FFFF"/>
                </a:solidFill>
                <a:latin typeface="Comic Sans MS" pitchFamily="66" charset="0"/>
              </a:rPr>
              <a:t> </a:t>
            </a:r>
            <a:br>
              <a:rPr lang="en-US" sz="2400">
                <a:solidFill>
                  <a:srgbClr val="00FFFF"/>
                </a:solidFill>
                <a:latin typeface="Comic Sans MS" pitchFamily="66" charset="0"/>
              </a:rPr>
            </a:br>
            <a:r>
              <a:rPr lang="en-US">
                <a:solidFill>
                  <a:srgbClr val="00FFFF"/>
                </a:solidFill>
                <a:latin typeface="Comic Sans MS" pitchFamily="66" charset="0"/>
              </a:rPr>
              <a:t>Buys into the belief that there is something wrong with him/her because she is blamed for the problem</a:t>
            </a:r>
          </a:p>
          <a:p>
            <a:pPr>
              <a:spcBef>
                <a:spcPct val="50000"/>
              </a:spcBef>
            </a:pPr>
            <a:r>
              <a:rPr lang="en-US">
                <a:solidFill>
                  <a:srgbClr val="00FFFF"/>
                </a:solidFill>
                <a:latin typeface="Comic Sans MS" pitchFamily="66" charset="0"/>
              </a:rPr>
              <a:t>Victim is confused because sometimes the abuser is nice……it’s like slot machines……intermittent reinforcement is the hardest to break. Victim forgets the bad times.</a:t>
            </a:r>
          </a:p>
          <a:p>
            <a:pPr>
              <a:spcBef>
                <a:spcPct val="50000"/>
              </a:spcBef>
            </a:pPr>
            <a:r>
              <a:rPr lang="en-US">
                <a:solidFill>
                  <a:srgbClr val="00FFFF"/>
                </a:solidFill>
                <a:latin typeface="Comic Sans MS" pitchFamily="66" charset="0"/>
              </a:rPr>
              <a:t>Victim believes her perceptions are wrong because she has been told this so many times.  </a:t>
            </a:r>
          </a:p>
          <a:p>
            <a:pPr>
              <a:spcBef>
                <a:spcPct val="50000"/>
              </a:spcBef>
            </a:pPr>
            <a:r>
              <a:rPr lang="en-US">
                <a:solidFill>
                  <a:srgbClr val="00FFFF"/>
                </a:solidFill>
                <a:latin typeface="Comic Sans MS" pitchFamily="66" charset="0"/>
              </a:rPr>
              <a:t>The victim is too stunned or thrown off-balance to think clearly about what is happening to him/her.</a:t>
            </a:r>
          </a:p>
          <a:p>
            <a:pPr>
              <a:spcBef>
                <a:spcPct val="50000"/>
              </a:spcBef>
            </a:pPr>
            <a:r>
              <a:rPr lang="en-US">
                <a:solidFill>
                  <a:srgbClr val="00FFFF"/>
                </a:solidFill>
                <a:latin typeface="Comic Sans MS" pitchFamily="66" charset="0"/>
              </a:rPr>
              <a:t>Victim believes that when the abuser is angry, she has done something to hurt him. </a:t>
            </a:r>
          </a:p>
          <a:p>
            <a:pPr>
              <a:spcBef>
                <a:spcPct val="50000"/>
              </a:spcBef>
            </a:pPr>
            <a:r>
              <a:rPr lang="en-US">
                <a:solidFill>
                  <a:srgbClr val="00FFFF"/>
                </a:solidFill>
                <a:latin typeface="Comic Sans MS" pitchFamily="66" charset="0"/>
              </a:rPr>
              <a:t>Self esteem is so low that there isn’t any energy to fight</a:t>
            </a:r>
          </a:p>
          <a:p>
            <a:pPr>
              <a:spcBef>
                <a:spcPct val="50000"/>
              </a:spcBef>
            </a:pPr>
            <a:r>
              <a:rPr lang="en-US">
                <a:solidFill>
                  <a:srgbClr val="00FFFF"/>
                </a:solidFill>
                <a:latin typeface="Comic Sans MS" pitchFamily="66" charset="0"/>
              </a:rPr>
              <a:t>The abuse comes on gradually</a:t>
            </a:r>
          </a:p>
          <a:p>
            <a:pPr>
              <a:spcBef>
                <a:spcPct val="50000"/>
              </a:spcBef>
            </a:pPr>
            <a:endParaRPr lang="en-US">
              <a:solidFill>
                <a:srgbClr val="00FFFF"/>
              </a:solidFill>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5"/>
          <p:cNvSpPr txBox="1">
            <a:spLocks noChangeArrowheads="1"/>
          </p:cNvSpPr>
          <p:nvPr/>
        </p:nvSpPr>
        <p:spPr bwMode="auto">
          <a:xfrm>
            <a:off x="1066800" y="990600"/>
            <a:ext cx="6705600" cy="5530850"/>
          </a:xfrm>
          <a:prstGeom prst="rect">
            <a:avLst/>
          </a:prstGeom>
          <a:noFill/>
          <a:ln w="9525">
            <a:noFill/>
            <a:miter lim="800000"/>
            <a:headEnd/>
            <a:tailEnd/>
          </a:ln>
          <a:effectLst/>
        </p:spPr>
        <p:txBody>
          <a:bodyPr>
            <a:spAutoFit/>
          </a:bodyPr>
          <a:lstStyle/>
          <a:p>
            <a:pPr marL="342900" indent="-342900" algn="ctr">
              <a:spcBef>
                <a:spcPct val="50000"/>
              </a:spcBef>
            </a:pPr>
            <a:endParaRPr lang="en-US" sz="2000" b="1">
              <a:solidFill>
                <a:srgbClr val="FFFF99"/>
              </a:solidFill>
            </a:endParaRPr>
          </a:p>
          <a:p>
            <a:pPr marL="342900" indent="-342900">
              <a:spcBef>
                <a:spcPct val="50000"/>
              </a:spcBef>
            </a:pPr>
            <a:r>
              <a:rPr lang="en-US" sz="1600">
                <a:solidFill>
                  <a:srgbClr val="FFFF99"/>
                </a:solidFill>
              </a:rPr>
              <a:t>Does he/she isolate you?</a:t>
            </a:r>
          </a:p>
          <a:p>
            <a:pPr marL="342900" indent="-342900">
              <a:spcBef>
                <a:spcPct val="50000"/>
              </a:spcBef>
              <a:buFontTx/>
              <a:buAutoNum type="arabicPeriod"/>
            </a:pPr>
            <a:r>
              <a:rPr lang="en-US" sz="1600">
                <a:solidFill>
                  <a:srgbClr val="FF66FF"/>
                </a:solidFill>
              </a:rPr>
              <a:t>Does he/she make fun of you?</a:t>
            </a:r>
          </a:p>
          <a:p>
            <a:pPr marL="342900" indent="-342900">
              <a:spcBef>
                <a:spcPct val="50000"/>
              </a:spcBef>
              <a:buFontTx/>
              <a:buAutoNum type="arabicPeriod"/>
            </a:pPr>
            <a:r>
              <a:rPr lang="en-US" sz="1600">
                <a:solidFill>
                  <a:srgbClr val="0099FF"/>
                </a:solidFill>
              </a:rPr>
              <a:t>Does he/she use intimidation to get you to do what he wants?</a:t>
            </a:r>
          </a:p>
          <a:p>
            <a:pPr marL="342900" indent="-342900">
              <a:spcBef>
                <a:spcPct val="50000"/>
              </a:spcBef>
              <a:buFontTx/>
              <a:buAutoNum type="arabicPeriod"/>
            </a:pPr>
            <a:r>
              <a:rPr lang="en-US" sz="1600">
                <a:solidFill>
                  <a:srgbClr val="CCFF99"/>
                </a:solidFill>
              </a:rPr>
              <a:t>Does he make you feel trapped in the relationship?</a:t>
            </a:r>
          </a:p>
          <a:p>
            <a:pPr marL="342900" indent="-342900">
              <a:spcBef>
                <a:spcPct val="50000"/>
              </a:spcBef>
              <a:buFontTx/>
              <a:buAutoNum type="arabicPeriod"/>
            </a:pPr>
            <a:r>
              <a:rPr lang="en-US" sz="1600">
                <a:solidFill>
                  <a:srgbClr val="00FFFF"/>
                </a:solidFill>
              </a:rPr>
              <a:t>Does he make you perform sexual acts you don’t want to?</a:t>
            </a:r>
          </a:p>
          <a:p>
            <a:pPr marL="342900" indent="-342900">
              <a:spcBef>
                <a:spcPct val="50000"/>
              </a:spcBef>
              <a:buFontTx/>
              <a:buAutoNum type="arabicPeriod"/>
            </a:pPr>
            <a:r>
              <a:rPr lang="en-US" sz="1600">
                <a:solidFill>
                  <a:srgbClr val="FFCC66"/>
                </a:solidFill>
              </a:rPr>
              <a:t>Does he threaten you with force, words, weapons, leaving you?</a:t>
            </a:r>
          </a:p>
          <a:p>
            <a:pPr marL="342900" indent="-342900">
              <a:spcBef>
                <a:spcPct val="50000"/>
              </a:spcBef>
              <a:buFontTx/>
              <a:buAutoNum type="arabicPeriod"/>
            </a:pPr>
            <a:r>
              <a:rPr lang="en-US" sz="1600">
                <a:solidFill>
                  <a:srgbClr val="FFFF99"/>
                </a:solidFill>
              </a:rPr>
              <a:t>Does he use alcohol or drugs as an excuse for bad behavior toward you or others?</a:t>
            </a:r>
          </a:p>
          <a:p>
            <a:pPr marL="342900" indent="-342900">
              <a:spcBef>
                <a:spcPct val="50000"/>
              </a:spcBef>
              <a:buFontTx/>
              <a:buAutoNum type="arabicPeriod"/>
            </a:pPr>
            <a:r>
              <a:rPr lang="en-US" sz="1600">
                <a:solidFill>
                  <a:srgbClr val="00CC99"/>
                </a:solidFill>
              </a:rPr>
              <a:t>Does he get extremely angry frequently and you don’t understand why?</a:t>
            </a:r>
          </a:p>
          <a:p>
            <a:pPr marL="342900" indent="-342900">
              <a:spcBef>
                <a:spcPct val="50000"/>
              </a:spcBef>
              <a:buFontTx/>
              <a:buAutoNum type="arabicPeriod"/>
            </a:pPr>
            <a:r>
              <a:rPr lang="en-US" sz="1600">
                <a:solidFill>
                  <a:srgbClr val="00FFFF"/>
                </a:solidFill>
              </a:rPr>
              <a:t>Does he not believe he has hurt you, or blames you for what he has done?</a:t>
            </a:r>
          </a:p>
          <a:p>
            <a:pPr marL="342900" indent="-342900">
              <a:spcBef>
                <a:spcPct val="50000"/>
              </a:spcBef>
              <a:buFontTx/>
              <a:buAutoNum type="arabicPeriod"/>
            </a:pPr>
            <a:r>
              <a:rPr lang="en-US" sz="1600">
                <a:solidFill>
                  <a:srgbClr val="FF99FF"/>
                </a:solidFill>
              </a:rPr>
              <a:t>Does he physically force you to do what you do not want to do?</a:t>
            </a:r>
          </a:p>
        </p:txBody>
      </p:sp>
      <p:sp>
        <p:nvSpPr>
          <p:cNvPr id="8198" name="WordArt 6"/>
          <p:cNvSpPr>
            <a:spLocks noChangeArrowheads="1" noChangeShapeType="1" noTextEdit="1"/>
          </p:cNvSpPr>
          <p:nvPr/>
        </p:nvSpPr>
        <p:spPr bwMode="auto">
          <a:xfrm>
            <a:off x="1295400" y="609600"/>
            <a:ext cx="5648325" cy="571500"/>
          </a:xfrm>
          <a:prstGeom prst="rect">
            <a:avLst/>
          </a:prstGeom>
        </p:spPr>
        <p:txBody>
          <a:bodyPr wrap="none" fromWordArt="1">
            <a:prstTxWarp prst="textPlain">
              <a:avLst>
                <a:gd name="adj" fmla="val 50000"/>
              </a:avLst>
            </a:prstTxWarp>
          </a:bodyPr>
          <a:lstStyle/>
          <a:p>
            <a:pPr algn="ctr"/>
            <a:r>
              <a:rPr lang="en-US" sz="3200" kern="10">
                <a:ln w="12700">
                  <a:solidFill>
                    <a:srgbClr val="3333CC"/>
                  </a:solidFill>
                  <a:round/>
                  <a:headEnd/>
                  <a:tailEnd/>
                </a:ln>
                <a:solidFill>
                  <a:srgbClr val="B2B2B2">
                    <a:alpha val="50000"/>
                  </a:srgbClr>
                </a:solidFill>
                <a:effectLst>
                  <a:outerShdw dist="45791" dir="2021404" algn="ctr" rotWithShape="0">
                    <a:srgbClr val="9999FF"/>
                  </a:outerShdw>
                </a:effectLst>
                <a:latin typeface="Arial Black"/>
              </a:rPr>
              <a:t>Forms of Dating Violence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sz="4000"/>
              <a:t/>
            </a:r>
            <a:br>
              <a:rPr lang="en-US" sz="4000"/>
            </a:br>
            <a:r>
              <a:rPr lang="en-US" sz="4000"/>
              <a:t/>
            </a:r>
            <a:br>
              <a:rPr lang="en-US" sz="4000"/>
            </a:br>
            <a:r>
              <a:rPr lang="en-US" sz="4000"/>
              <a:t>PROFILING AN ABUSER AND VICTIM</a:t>
            </a:r>
            <a:br>
              <a:rPr lang="en-US" sz="4000"/>
            </a:br>
            <a:endParaRPr lang="en-US" sz="4000"/>
          </a:p>
        </p:txBody>
      </p:sp>
      <p:sp>
        <p:nvSpPr>
          <p:cNvPr id="9221" name="Rectangle 5"/>
          <p:cNvSpPr>
            <a:spLocks noGrp="1" noChangeArrowheads="1"/>
          </p:cNvSpPr>
          <p:nvPr>
            <p:ph type="body" sz="half" idx="1"/>
          </p:nvPr>
        </p:nvSpPr>
        <p:spPr/>
        <p:txBody>
          <a:bodyPr/>
          <a:lstStyle/>
          <a:p>
            <a:pPr>
              <a:buFont typeface="Wingdings" pitchFamily="2" charset="2"/>
              <a:buNone/>
            </a:pPr>
            <a:endParaRPr lang="en-US" sz="2400">
              <a:solidFill>
                <a:srgbClr val="00CCFF"/>
              </a:solidFill>
            </a:endParaRPr>
          </a:p>
          <a:p>
            <a:pPr>
              <a:buFont typeface="Wingdings" pitchFamily="2" charset="2"/>
              <a:buNone/>
            </a:pPr>
            <a:r>
              <a:rPr lang="en-US" sz="2400">
                <a:solidFill>
                  <a:srgbClr val="00CCFF"/>
                </a:solidFill>
              </a:rPr>
              <a:t>HE:</a:t>
            </a:r>
          </a:p>
          <a:p>
            <a:r>
              <a:rPr lang="en-US" sz="1600">
                <a:solidFill>
                  <a:srgbClr val="00CCFF"/>
                </a:solidFill>
              </a:rPr>
              <a:t>Believes the man should make all the decisions.</a:t>
            </a:r>
          </a:p>
          <a:p>
            <a:r>
              <a:rPr lang="en-US" sz="1600">
                <a:solidFill>
                  <a:srgbClr val="00CCFF"/>
                </a:solidFill>
              </a:rPr>
              <a:t>Has a poor self-image</a:t>
            </a:r>
          </a:p>
          <a:p>
            <a:r>
              <a:rPr lang="en-US" sz="1600">
                <a:solidFill>
                  <a:srgbClr val="00CCFF"/>
                </a:solidFill>
              </a:rPr>
              <a:t>Is very jealous—won’t let her talk to anyone else.</a:t>
            </a:r>
          </a:p>
          <a:p>
            <a:r>
              <a:rPr lang="en-US" sz="1600">
                <a:solidFill>
                  <a:srgbClr val="00CCFF"/>
                </a:solidFill>
              </a:rPr>
              <a:t>Has outbursts of temper for no reason.</a:t>
            </a:r>
          </a:p>
          <a:p>
            <a:r>
              <a:rPr lang="en-US" sz="1600">
                <a:solidFill>
                  <a:srgbClr val="00CCFF"/>
                </a:solidFill>
              </a:rPr>
              <a:t>Abuses drugs or alcohol</a:t>
            </a:r>
          </a:p>
          <a:p>
            <a:r>
              <a:rPr lang="en-US" sz="1600">
                <a:solidFill>
                  <a:srgbClr val="00CCFF"/>
                </a:solidFill>
              </a:rPr>
              <a:t>Wants to control her actions</a:t>
            </a:r>
          </a:p>
        </p:txBody>
      </p:sp>
      <p:sp>
        <p:nvSpPr>
          <p:cNvPr id="9222" name="Rectangle 6"/>
          <p:cNvSpPr>
            <a:spLocks noGrp="1" noChangeArrowheads="1"/>
          </p:cNvSpPr>
          <p:nvPr>
            <p:ph type="body" sz="half" idx="2"/>
          </p:nvPr>
        </p:nvSpPr>
        <p:spPr/>
        <p:txBody>
          <a:bodyPr/>
          <a:lstStyle/>
          <a:p>
            <a:pPr>
              <a:buFont typeface="Wingdings" pitchFamily="2" charset="2"/>
              <a:buNone/>
            </a:pPr>
            <a:endParaRPr lang="en-US" sz="2400">
              <a:solidFill>
                <a:srgbClr val="FFCCFF"/>
              </a:solidFill>
            </a:endParaRPr>
          </a:p>
          <a:p>
            <a:pPr>
              <a:buFont typeface="Wingdings" pitchFamily="2" charset="2"/>
              <a:buNone/>
            </a:pPr>
            <a:r>
              <a:rPr lang="en-US" sz="2400">
                <a:solidFill>
                  <a:srgbClr val="FFCCFF"/>
                </a:solidFill>
              </a:rPr>
              <a:t>SHE:</a:t>
            </a:r>
          </a:p>
          <a:p>
            <a:r>
              <a:rPr lang="en-US" sz="1600">
                <a:solidFill>
                  <a:srgbClr val="FFCCFF"/>
                </a:solidFill>
              </a:rPr>
              <a:t>has a poor self-image</a:t>
            </a:r>
          </a:p>
          <a:p>
            <a:r>
              <a:rPr lang="en-US" sz="1600">
                <a:solidFill>
                  <a:srgbClr val="FFCCFF"/>
                </a:solidFill>
              </a:rPr>
              <a:t>believes an abusive boyfriend is better than no boyfriend</a:t>
            </a:r>
          </a:p>
          <a:p>
            <a:r>
              <a:rPr lang="en-US" sz="1600">
                <a:solidFill>
                  <a:srgbClr val="FFCCFF"/>
                </a:solidFill>
              </a:rPr>
              <a:t>Starts doing poorly in school</a:t>
            </a:r>
          </a:p>
          <a:p>
            <a:r>
              <a:rPr lang="en-US" sz="1600">
                <a:solidFill>
                  <a:srgbClr val="FFCCFF"/>
                </a:solidFill>
              </a:rPr>
              <a:t>Is isolated from her former friends</a:t>
            </a:r>
          </a:p>
          <a:p>
            <a:r>
              <a:rPr lang="en-US" sz="1600">
                <a:solidFill>
                  <a:srgbClr val="FFCCFF"/>
                </a:solidFill>
              </a:rPr>
              <a:t>Is dependent on him for all the decisions (where they go, what they do, who they see)</a:t>
            </a:r>
          </a:p>
          <a:p>
            <a:r>
              <a:rPr lang="en-US" sz="1600">
                <a:solidFill>
                  <a:srgbClr val="FFCCFF"/>
                </a:solidFill>
              </a:rPr>
              <a:t>Is no longer in control of her life (he picks out her clothes, hairstyle, etc.)</a:t>
            </a:r>
          </a:p>
          <a:p>
            <a:r>
              <a:rPr lang="en-US" sz="1600">
                <a:solidFill>
                  <a:srgbClr val="FFCCFF"/>
                </a:solidFill>
              </a:rPr>
              <a:t>Makes excuses for his behavior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scan 5"/>
          <p:cNvPicPr>
            <a:picLocks noChangeAspect="1" noChangeArrowheads="1"/>
          </p:cNvPicPr>
          <p:nvPr/>
        </p:nvPicPr>
        <p:blipFill>
          <a:blip r:embed="rId3" cstate="print"/>
          <a:srcRect/>
          <a:stretch>
            <a:fillRect/>
          </a:stretch>
        </p:blipFill>
        <p:spPr bwMode="auto">
          <a:xfrm>
            <a:off x="533400" y="400050"/>
            <a:ext cx="7543800" cy="587533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4" name="Text Box 6"/>
          <p:cNvSpPr txBox="1">
            <a:spLocks noChangeArrowheads="1"/>
          </p:cNvSpPr>
          <p:nvPr/>
        </p:nvSpPr>
        <p:spPr bwMode="auto">
          <a:xfrm>
            <a:off x="304800" y="1676400"/>
            <a:ext cx="8305800" cy="5448300"/>
          </a:xfrm>
          <a:prstGeom prst="rect">
            <a:avLst/>
          </a:prstGeom>
          <a:noFill/>
          <a:ln w="9525">
            <a:noFill/>
            <a:miter lim="800000"/>
            <a:headEnd/>
            <a:tailEnd/>
          </a:ln>
          <a:effectLst/>
        </p:spPr>
        <p:txBody>
          <a:bodyPr>
            <a:spAutoFit/>
          </a:bodyPr>
          <a:lstStyle/>
          <a:p>
            <a:pPr>
              <a:buFont typeface="Wingdings" pitchFamily="2" charset="2"/>
              <a:buChar char="v"/>
            </a:pPr>
            <a:r>
              <a:rPr lang="en-US">
                <a:solidFill>
                  <a:srgbClr val="FFFF00"/>
                </a:solidFill>
              </a:rPr>
              <a:t>Are you frightened of your boyfriend or girlfriend’s temper?</a:t>
            </a:r>
          </a:p>
          <a:p>
            <a:pPr>
              <a:buFont typeface="Wingdings" pitchFamily="2" charset="2"/>
              <a:buChar char="v"/>
            </a:pPr>
            <a:endParaRPr lang="en-US">
              <a:solidFill>
                <a:srgbClr val="FFFF00"/>
              </a:solidFill>
            </a:endParaRPr>
          </a:p>
          <a:p>
            <a:pPr>
              <a:buFont typeface="Wingdings" pitchFamily="2" charset="2"/>
              <a:buChar char="v"/>
            </a:pPr>
            <a:r>
              <a:rPr lang="en-US">
                <a:solidFill>
                  <a:srgbClr val="FFFF00"/>
                </a:solidFill>
              </a:rPr>
              <a:t>Are you afraid to disagree with him or her?</a:t>
            </a:r>
          </a:p>
          <a:p>
            <a:pPr>
              <a:buFont typeface="Wingdings" pitchFamily="2" charset="2"/>
              <a:buChar char="v"/>
            </a:pPr>
            <a:endParaRPr lang="en-US">
              <a:solidFill>
                <a:srgbClr val="FFFF00"/>
              </a:solidFill>
            </a:endParaRPr>
          </a:p>
          <a:p>
            <a:pPr>
              <a:buFont typeface="Wingdings" pitchFamily="2" charset="2"/>
              <a:buChar char="v"/>
            </a:pPr>
            <a:r>
              <a:rPr lang="en-US">
                <a:solidFill>
                  <a:srgbClr val="FFFF00"/>
                </a:solidFill>
              </a:rPr>
              <a:t>Do you find yourself apologizing to yourself or others for your boyfriend or girlfriend's behavior when you are treated badly?</a:t>
            </a:r>
          </a:p>
          <a:p>
            <a:pPr>
              <a:buFont typeface="Wingdings" pitchFamily="2" charset="2"/>
              <a:buChar char="v"/>
            </a:pPr>
            <a:endParaRPr lang="en-US">
              <a:solidFill>
                <a:srgbClr val="FFFF00"/>
              </a:solidFill>
            </a:endParaRPr>
          </a:p>
          <a:p>
            <a:pPr>
              <a:buFont typeface="Wingdings" pitchFamily="2" charset="2"/>
              <a:buChar char="v"/>
            </a:pPr>
            <a:r>
              <a:rPr lang="en-US">
                <a:solidFill>
                  <a:srgbClr val="FFFF00"/>
                </a:solidFill>
              </a:rPr>
              <a:t>Have you been frightened by his or her violence towards others?</a:t>
            </a:r>
          </a:p>
          <a:p>
            <a:pPr>
              <a:buFont typeface="Wingdings" pitchFamily="2" charset="2"/>
              <a:buChar char="v"/>
            </a:pPr>
            <a:endParaRPr lang="en-US">
              <a:solidFill>
                <a:srgbClr val="FFFF00"/>
              </a:solidFill>
            </a:endParaRPr>
          </a:p>
          <a:p>
            <a:pPr>
              <a:buFont typeface="Wingdings" pitchFamily="2" charset="2"/>
              <a:buChar char="v"/>
            </a:pPr>
            <a:r>
              <a:rPr lang="en-US">
                <a:solidFill>
                  <a:srgbClr val="FFFF00"/>
                </a:solidFill>
              </a:rPr>
              <a:t>Have you been hit, kicked, shoved or had things thrown at you?</a:t>
            </a:r>
          </a:p>
          <a:p>
            <a:pPr>
              <a:buFont typeface="Wingdings" pitchFamily="2" charset="2"/>
              <a:buChar char="v"/>
            </a:pPr>
            <a:endParaRPr lang="en-US">
              <a:solidFill>
                <a:srgbClr val="FFFF00"/>
              </a:solidFill>
            </a:endParaRPr>
          </a:p>
          <a:p>
            <a:pPr>
              <a:buFont typeface="Wingdings" pitchFamily="2" charset="2"/>
              <a:buChar char="v"/>
            </a:pPr>
            <a:r>
              <a:rPr lang="en-US">
                <a:solidFill>
                  <a:srgbClr val="FFFF00"/>
                </a:solidFill>
              </a:rPr>
              <a:t>Do you not see friends or family because of his jealousy?  </a:t>
            </a:r>
          </a:p>
          <a:p>
            <a:pPr>
              <a:buFont typeface="Wingdings" pitchFamily="2" charset="2"/>
              <a:buChar char="v"/>
            </a:pPr>
            <a:endParaRPr lang="en-US">
              <a:solidFill>
                <a:srgbClr val="FFFF00"/>
              </a:solidFill>
            </a:endParaRPr>
          </a:p>
          <a:p>
            <a:pPr>
              <a:buFont typeface="Wingdings" pitchFamily="2" charset="2"/>
              <a:buChar char="v"/>
            </a:pPr>
            <a:r>
              <a:rPr lang="en-US">
                <a:solidFill>
                  <a:srgbClr val="FFFF00"/>
                </a:solidFill>
              </a:rPr>
              <a:t>Have you become secretive, ashamed, or hostile to your parents because of this relationship?</a:t>
            </a:r>
          </a:p>
          <a:p>
            <a:pPr>
              <a:buFont typeface="Wingdings" pitchFamily="2" charset="2"/>
              <a:buChar char="v"/>
            </a:pPr>
            <a:endParaRPr lang="en-US">
              <a:solidFill>
                <a:srgbClr val="FFFF00"/>
              </a:solidFill>
            </a:endParaRPr>
          </a:p>
          <a:p>
            <a:pPr>
              <a:buFont typeface="Wingdings" pitchFamily="2" charset="2"/>
              <a:buChar char="v"/>
            </a:pPr>
            <a:r>
              <a:rPr lang="en-US">
                <a:solidFill>
                  <a:srgbClr val="FFFF00"/>
                </a:solidFill>
              </a:rPr>
              <a:t>Have you been forced to have sex, or to go further than you were comfortable with?</a:t>
            </a:r>
          </a:p>
          <a:p>
            <a:pPr>
              <a:spcBef>
                <a:spcPct val="50000"/>
              </a:spcBef>
              <a:buFontTx/>
              <a:buChar char="o"/>
            </a:pPr>
            <a:endParaRPr lang="en-US">
              <a:solidFill>
                <a:srgbClr val="FFFF00"/>
              </a:solidFill>
            </a:endParaRPr>
          </a:p>
        </p:txBody>
      </p:sp>
      <p:sp>
        <p:nvSpPr>
          <p:cNvPr id="12295" name="WordArt 7" descr="Narrow vertical"/>
          <p:cNvSpPr>
            <a:spLocks noChangeArrowheads="1" noChangeShapeType="1" noTextEdit="1"/>
          </p:cNvSpPr>
          <p:nvPr/>
        </p:nvSpPr>
        <p:spPr bwMode="auto">
          <a:xfrm>
            <a:off x="1600200" y="228600"/>
            <a:ext cx="6096000" cy="1119188"/>
          </a:xfrm>
          <a:prstGeom prst="rect">
            <a:avLst/>
          </a:prstGeom>
        </p:spPr>
        <p:txBody>
          <a:bodyPr wrap="none" fromWordArt="1">
            <a:prstTxWarp prst="textCurveUp">
              <a:avLst>
                <a:gd name="adj" fmla="val 40356"/>
              </a:avLst>
            </a:prstTxWarp>
          </a:bodyPr>
          <a:lstStyle/>
          <a:p>
            <a:pPr algn="ctr"/>
            <a:r>
              <a:rPr lang="en-US" sz="20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80000"/>
                    </a:srgbClr>
                  </a:outerShdw>
                </a:effectLst>
                <a:latin typeface="Arial Black"/>
              </a:rPr>
              <a:t>ARE YOU A VICTIM OF DATING VIOLENCE?</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Cliff</Template>
  <TotalTime>233</TotalTime>
  <Words>1488</Words>
  <Application>Microsoft Office PowerPoint</Application>
  <PresentationFormat>On-screen Show (4:3)</PresentationFormat>
  <Paragraphs>163</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Cliff</vt:lpstr>
      <vt:lpstr>Slide 1</vt:lpstr>
      <vt:lpstr>Slide 2</vt:lpstr>
      <vt:lpstr>Slide 3</vt:lpstr>
      <vt:lpstr>Slide 4</vt:lpstr>
      <vt:lpstr>Slide 5</vt:lpstr>
      <vt:lpstr>Slide 6</vt:lpstr>
      <vt:lpstr>  PROFILING AN ABUSER AND VICTIM </vt:lpstr>
      <vt:lpstr>Slide 8</vt:lpstr>
      <vt:lpstr>Slide 9</vt:lpstr>
      <vt:lpstr>Slide 10</vt:lpstr>
      <vt:lpstr>Slide 11</vt:lpstr>
      <vt:lpstr>Slide 12</vt:lpstr>
      <vt:lpstr>Slide 13</vt:lpstr>
      <vt:lpstr>Slide 14</vt:lpstr>
      <vt:lpstr>Slide 15</vt:lpstr>
      <vt:lpstr>Slide 16</vt:lpstr>
      <vt:lpstr>Slide 17</vt:lpstr>
    </vt:vector>
  </TitlesOfParts>
  <Company>Barton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BCCC</dc:creator>
  <cp:lastModifiedBy>Fullbright, Virginia</cp:lastModifiedBy>
  <cp:revision>15</cp:revision>
  <dcterms:created xsi:type="dcterms:W3CDTF">2006-02-01T19:26:40Z</dcterms:created>
  <dcterms:modified xsi:type="dcterms:W3CDTF">2010-08-12T16:30:49Z</dcterms:modified>
</cp:coreProperties>
</file>