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8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AFBA-1FB2-45C3-A42D-6DB6A38D08C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89F9-2C94-44F5-96CE-1D901F5B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0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AFBA-1FB2-45C3-A42D-6DB6A38D08C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89F9-2C94-44F5-96CE-1D901F5B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9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AFBA-1FB2-45C3-A42D-6DB6A38D08C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89F9-2C94-44F5-96CE-1D901F5B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4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AFBA-1FB2-45C3-A42D-6DB6A38D08C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89F9-2C94-44F5-96CE-1D901F5B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80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AFBA-1FB2-45C3-A42D-6DB6A38D08C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89F9-2C94-44F5-96CE-1D901F5B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2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AFBA-1FB2-45C3-A42D-6DB6A38D08C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89F9-2C94-44F5-96CE-1D901F5B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AFBA-1FB2-45C3-A42D-6DB6A38D08C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89F9-2C94-44F5-96CE-1D901F5B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5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AFBA-1FB2-45C3-A42D-6DB6A38D08C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89F9-2C94-44F5-96CE-1D901F5B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8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AFBA-1FB2-45C3-A42D-6DB6A38D08C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89F9-2C94-44F5-96CE-1D901F5B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1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AFBA-1FB2-45C3-A42D-6DB6A38D08C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89F9-2C94-44F5-96CE-1D901F5B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49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AFBA-1FB2-45C3-A42D-6DB6A38D08C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89F9-2C94-44F5-96CE-1D901F5B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8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8AFBA-1FB2-45C3-A42D-6DB6A38D08C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789F9-2C94-44F5-96CE-1D901F5B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bartonccc.evaluationkit.com/Respondent/Survey?id=cw8UKqGcWQ%2bQC6cGnb7hOR%2fcvS%2bKXatofhFrlJE7GUSHwmK1EPAZJttk0F2uZBlgIPHFQ4IXQJSabnvQc%2fqqTA%3d%3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Process 7"/>
          <p:cNvSpPr/>
          <p:nvPr/>
        </p:nvSpPr>
        <p:spPr>
          <a:xfrm>
            <a:off x="2860028" y="413052"/>
            <a:ext cx="2081348" cy="803646"/>
          </a:xfrm>
          <a:prstGeom prst="flowChartProcess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dirty="0"/>
              <a:t>Student commits </a:t>
            </a:r>
            <a:r>
              <a:rPr lang="en-US" sz="1100" dirty="0" smtClean="0"/>
              <a:t>academic </a:t>
            </a:r>
            <a:r>
              <a:rPr lang="en-US" sz="1100" dirty="0"/>
              <a:t>integrity </a:t>
            </a:r>
            <a:r>
              <a:rPr lang="en-US" sz="1100" dirty="0" smtClean="0"/>
              <a:t>violation; faculty member wishes to impose sanctions</a:t>
            </a:r>
            <a:r>
              <a:rPr lang="en-US" sz="1000" dirty="0">
                <a:solidFill>
                  <a:schemeClr val="tx1"/>
                </a:solidFill>
              </a:rPr>
              <a:t>.</a:t>
            </a:r>
            <a:endParaRPr lang="en-US" sz="1100" dirty="0"/>
          </a:p>
        </p:txBody>
      </p:sp>
      <p:sp>
        <p:nvSpPr>
          <p:cNvPr id="10" name="Flowchart: Process 9"/>
          <p:cNvSpPr/>
          <p:nvPr/>
        </p:nvSpPr>
        <p:spPr>
          <a:xfrm>
            <a:off x="2850300" y="1373934"/>
            <a:ext cx="2093206" cy="1989931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Faculty fill out online Academic Integrity Violation Report (goes to VP office to log). VP Office monitors integrity sanctions for patterns and/or repeat </a:t>
            </a:r>
            <a:r>
              <a:rPr lang="en-US" sz="1100" dirty="0">
                <a:solidFill>
                  <a:schemeClr val="tx1"/>
                </a:solidFill>
              </a:rPr>
              <a:t>sanctions. </a:t>
            </a:r>
            <a:r>
              <a:rPr lang="en-US" sz="1100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sz="1100" dirty="0" smtClean="0">
                <a:solidFill>
                  <a:schemeClr val="tx1"/>
                </a:solidFill>
                <a:hlinkClick r:id="rId2"/>
              </a:rPr>
              <a:t>bartonccc.evaluationkit.com/Respondent/Survey?id=cw8UKqGcWQ%2bQC6cGnb7hOR%2fcvS%2bKXatofhFrlJE7GUSHwmK1EPAZJttk0F2uZBlgIPHFQ4IXQJSabnvQc%2fqqTA%3d%3d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7333037" y="5422542"/>
            <a:ext cx="1678620" cy="64443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VP office sends copy of XF Form and XF letter to student.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1352995" y="3676513"/>
            <a:ext cx="1279375" cy="491761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No further action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7333035" y="4498032"/>
            <a:ext cx="1678621" cy="659823"/>
          </a:xfrm>
          <a:prstGeom prst="flowChartProces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VP Office sends original to Registrar to award XF. VP Office keeps copy.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7333036" y="3534864"/>
            <a:ext cx="1678621" cy="745877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Faculty fill out XF Form and obtain required signatures. Send original to VP Office.</a:t>
            </a:r>
          </a:p>
        </p:txBody>
      </p:sp>
      <p:cxnSp>
        <p:nvCxnSpPr>
          <p:cNvPr id="18" name="Straight Arrow Connector 17"/>
          <p:cNvCxnSpPr>
            <a:stCxn id="8" idx="2"/>
            <a:endCxn id="10" idx="0"/>
          </p:cNvCxnSpPr>
          <p:nvPr/>
        </p:nvCxnSpPr>
        <p:spPr>
          <a:xfrm flipH="1">
            <a:off x="3896903" y="1216698"/>
            <a:ext cx="3799" cy="157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3" idx="1"/>
            <a:endCxn id="12" idx="3"/>
          </p:cNvCxnSpPr>
          <p:nvPr/>
        </p:nvCxnSpPr>
        <p:spPr>
          <a:xfrm flipH="1" flipV="1">
            <a:off x="2632370" y="3922394"/>
            <a:ext cx="51553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" idx="3"/>
            <a:endCxn id="2" idx="1"/>
          </p:cNvCxnSpPr>
          <p:nvPr/>
        </p:nvCxnSpPr>
        <p:spPr>
          <a:xfrm flipV="1">
            <a:off x="4646763" y="3919485"/>
            <a:ext cx="864587" cy="2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lowchart: Decision 2"/>
          <p:cNvSpPr/>
          <p:nvPr/>
        </p:nvSpPr>
        <p:spPr>
          <a:xfrm>
            <a:off x="3147904" y="3534864"/>
            <a:ext cx="1498859" cy="77506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XF Grade?</a:t>
            </a:r>
            <a:endParaRPr lang="en-US" sz="1400" dirty="0"/>
          </a:p>
        </p:txBody>
      </p:sp>
      <p:cxnSp>
        <p:nvCxnSpPr>
          <p:cNvPr id="19" name="Straight Arrow Connector 18"/>
          <p:cNvCxnSpPr>
            <a:stCxn id="10" idx="2"/>
            <a:endCxn id="3" idx="0"/>
          </p:cNvCxnSpPr>
          <p:nvPr/>
        </p:nvCxnSpPr>
        <p:spPr>
          <a:xfrm>
            <a:off x="3896903" y="3363865"/>
            <a:ext cx="431" cy="170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65254" y="3620828"/>
            <a:ext cx="438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NO</a:t>
            </a:r>
            <a:endParaRPr 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4779056" y="3609745"/>
            <a:ext cx="438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YES</a:t>
            </a:r>
            <a:endParaRPr lang="en-US" sz="1100" dirty="0"/>
          </a:p>
        </p:txBody>
      </p:sp>
      <p:cxnSp>
        <p:nvCxnSpPr>
          <p:cNvPr id="30" name="Straight Arrow Connector 29"/>
          <p:cNvCxnSpPr>
            <a:stCxn id="15" idx="2"/>
            <a:endCxn id="13" idx="0"/>
          </p:cNvCxnSpPr>
          <p:nvPr/>
        </p:nvCxnSpPr>
        <p:spPr>
          <a:xfrm flipH="1">
            <a:off x="8172346" y="4280741"/>
            <a:ext cx="1" cy="217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" idx="2"/>
            <a:endCxn id="11" idx="0"/>
          </p:cNvCxnSpPr>
          <p:nvPr/>
        </p:nvCxnSpPr>
        <p:spPr>
          <a:xfrm>
            <a:off x="8172346" y="5157855"/>
            <a:ext cx="1" cy="264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92661" y="208768"/>
            <a:ext cx="405382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Academic Integrity Steps</a:t>
            </a:r>
          </a:p>
          <a:p>
            <a:r>
              <a:rPr lang="en-US" sz="1400" b="1" dirty="0"/>
              <a:t>Procedure 2505</a:t>
            </a:r>
          </a:p>
          <a:p>
            <a:r>
              <a:rPr lang="en-US" sz="1400" dirty="0"/>
              <a:t>This document outlines the steps related </a:t>
            </a:r>
            <a:r>
              <a:rPr lang="en-US" sz="1400" dirty="0" smtClean="0"/>
              <a:t>to academic </a:t>
            </a:r>
            <a:r>
              <a:rPr lang="en-US" sz="1400" dirty="0"/>
              <a:t>integrity violations and awarding an XF grade to a student</a:t>
            </a:r>
          </a:p>
          <a:p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17284" y="6193250"/>
            <a:ext cx="27069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Updated </a:t>
            </a:r>
            <a:r>
              <a:rPr lang="en-US" sz="900" dirty="0" smtClean="0"/>
              <a:t>2/13/2018 </a:t>
            </a:r>
            <a:r>
              <a:rPr lang="en-US" sz="900" dirty="0" smtClean="0"/>
              <a:t>– Sarah Riegel</a:t>
            </a:r>
            <a:endParaRPr lang="en-US" sz="900" dirty="0"/>
          </a:p>
        </p:txBody>
      </p:sp>
      <p:sp>
        <p:nvSpPr>
          <p:cNvPr id="2" name="TextBox 1"/>
          <p:cNvSpPr txBox="1"/>
          <p:nvPr/>
        </p:nvSpPr>
        <p:spPr>
          <a:xfrm>
            <a:off x="5511350" y="3280848"/>
            <a:ext cx="1253842" cy="1277273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Faculty send email to Registrar with </a:t>
            </a:r>
            <a:r>
              <a:rPr lang="en-US" sz="1100" smtClean="0"/>
              <a:t>XF notification </a:t>
            </a:r>
            <a:r>
              <a:rPr lang="en-US" sz="1100" dirty="0" smtClean="0"/>
              <a:t>Include student name, ID and CRN with course information.</a:t>
            </a:r>
            <a:endParaRPr lang="en-US" sz="1100" dirty="0"/>
          </a:p>
        </p:txBody>
      </p:sp>
      <p:cxnSp>
        <p:nvCxnSpPr>
          <p:cNvPr id="43" name="Straight Arrow Connector 42"/>
          <p:cNvCxnSpPr>
            <a:stCxn id="2" idx="3"/>
            <a:endCxn id="15" idx="1"/>
          </p:cNvCxnSpPr>
          <p:nvPr/>
        </p:nvCxnSpPr>
        <p:spPr>
          <a:xfrm flipV="1">
            <a:off x="6765192" y="3907803"/>
            <a:ext cx="567844" cy="11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86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ffb3ffbc57848c2be9c7341e17f95549e0cda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45826</TotalTime>
  <Words>142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BartonCC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Mather, Claudia</dc:creator>
  <cp:lastModifiedBy>Riegel, Sarah</cp:lastModifiedBy>
  <cp:revision>36</cp:revision>
  <cp:lastPrinted>2016-11-03T15:50:47Z</cp:lastPrinted>
  <dcterms:created xsi:type="dcterms:W3CDTF">2016-08-19T18:59:08Z</dcterms:created>
  <dcterms:modified xsi:type="dcterms:W3CDTF">2018-02-13T14:38:52Z</dcterms:modified>
</cp:coreProperties>
</file>