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8" r:id="rId3"/>
    <p:sldId id="259" r:id="rId4"/>
    <p:sldId id="266" r:id="rId5"/>
    <p:sldId id="267" r:id="rId6"/>
    <p:sldId id="269" r:id="rId7"/>
    <p:sldId id="270" r:id="rId8"/>
    <p:sldId id="26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F3A8D-68B2-518D-D13D-76DBC4DEA0DE}" v="101" dt="2023-01-04T22:56:12.497"/>
    <p1510:client id="{83E08A91-7552-076C-27EF-6C6F99BC6F08}" v="501" dt="2023-01-03T14:01:31.618"/>
    <p1510:client id="{8403423D-50CF-FD6A-90DA-00176290405D}" v="290" dt="2023-01-04T01:53:50.045"/>
    <p1510:client id="{99C384B4-14EE-7695-12CA-B84BDA4A65B0}" v="77" dt="2023-01-03T00:49:52.019"/>
    <p1510:client id="{B6AB5F51-4160-1EA5-80C9-003485659AD6}" v="218" dt="2023-01-03T01:34:38.291"/>
    <p1510:client id="{EC94B1AF-5DF0-F32A-3313-12D65C53FD90}" v="262" dt="2023-01-05T15:03:48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7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2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1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rtonccc.campusconcourse.com/view_syllabus?course_id=9202" TargetMode="External"/><Relationship Id="rId2" Type="http://schemas.openxmlformats.org/officeDocument/2006/relationships/hyperlink" Target="https://bartonccc.campusconcourse.com/view_syllabus?course_id=91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bartonccc.campusconcourse.com/view_syllabus?course_id=51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l.bartonccc.edu/faculty/lic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concourse@bartoncc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9DLZO1J8a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Concourse</a:t>
            </a:r>
            <a:br>
              <a:rPr lang="en-US" sz="5400" dirty="0"/>
            </a:br>
            <a:r>
              <a:rPr lang="en-US" sz="5400" dirty="0"/>
              <a:t>Syllabus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Brian Howe</a:t>
            </a:r>
          </a:p>
          <a:p>
            <a:pPr algn="l"/>
            <a:r>
              <a:rPr lang="en-US"/>
              <a:t>Ange Davied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E3CFEC1-FB3D-B660-9C0D-22B00B40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60" y="1181902"/>
            <a:ext cx="7556338" cy="45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08BCE-3D60-2280-1726-60ACE338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>
                <a:cs typeface="Calibri Light"/>
              </a:rPr>
              <a:t>HLC Takeaways</a:t>
            </a:r>
          </a:p>
        </p:txBody>
      </p:sp>
      <p:pic>
        <p:nvPicPr>
          <p:cNvPr id="5" name="Picture 4" descr="Food on a table">
            <a:extLst>
              <a:ext uri="{FF2B5EF4-FFF2-40B4-BE49-F238E27FC236}">
                <a16:creationId xmlns:a16="http://schemas.microsoft.com/office/drawing/2014/main" id="{2E177587-5679-15A7-5A68-85B19AD4F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1" r="31384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F438-41CA-FD17-CAFE-2ED1537D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Too many blank syllabi leading up to visit</a:t>
            </a:r>
          </a:p>
          <a:p>
            <a:r>
              <a:rPr lang="en-US" dirty="0">
                <a:cs typeface="Calibri"/>
              </a:rPr>
              <a:t>More detailed instruction for completion</a:t>
            </a:r>
          </a:p>
          <a:p>
            <a:r>
              <a:rPr lang="en-US" dirty="0">
                <a:cs typeface="Calibri"/>
              </a:rPr>
              <a:t>Minimum requirements on several syllabi components</a:t>
            </a:r>
          </a:p>
          <a:p>
            <a:r>
              <a:rPr lang="en-US" dirty="0">
                <a:cs typeface="Calibri"/>
              </a:rPr>
              <a:t>Changes were needed for compliance</a:t>
            </a:r>
          </a:p>
          <a:p>
            <a:endParaRPr lang="en-US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94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1760-4B23-A400-D892-38EDF01D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682" y="358770"/>
            <a:ext cx="6583479" cy="173775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Overview of Concourse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B52A43-4E85-1FA8-3C50-E9849A62A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82" y="704374"/>
            <a:ext cx="10749295" cy="5250620"/>
          </a:xfr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6A9A4737-DCA2-E5D1-97A3-4A59FE11C0D4}"/>
              </a:ext>
            </a:extLst>
          </p:cNvPr>
          <p:cNvSpPr/>
          <p:nvPr/>
        </p:nvSpPr>
        <p:spPr>
          <a:xfrm rot="10800000">
            <a:off x="103481" y="1655704"/>
            <a:ext cx="319851" cy="25400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C12A9D2-503B-7B1A-7D3A-3031C60BA88E}"/>
              </a:ext>
            </a:extLst>
          </p:cNvPr>
          <p:cNvSpPr/>
          <p:nvPr/>
        </p:nvSpPr>
        <p:spPr>
          <a:xfrm rot="1380000">
            <a:off x="2295407" y="1063037"/>
            <a:ext cx="329259" cy="517407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31F9-7376-E4E9-44F5-E0A15857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579" y="365125"/>
            <a:ext cx="7641221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Upcoming Template Changes </a:t>
            </a:r>
            <a:r>
              <a:rPr lang="en-US" dirty="0">
                <a:cs typeface="Calibri Light"/>
              </a:rPr>
              <a:t>  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Summer/Fall 2023</a:t>
            </a:r>
          </a:p>
        </p:txBody>
      </p:sp>
      <p:pic>
        <p:nvPicPr>
          <p:cNvPr id="4" name="Picture 4" descr="A picture containing text, cup, mug, vessel&#10;&#10;Description automatically generated">
            <a:extLst>
              <a:ext uri="{FF2B5EF4-FFF2-40B4-BE49-F238E27FC236}">
                <a16:creationId xmlns:a16="http://schemas.microsoft.com/office/drawing/2014/main" id="{5ED233A1-F055-37EC-DD9A-6018F4EA6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4" y="493"/>
            <a:ext cx="2854366" cy="262412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30315-ACA9-3C5F-CDAC-E19BEF21A207}"/>
              </a:ext>
            </a:extLst>
          </p:cNvPr>
          <p:cNvSpPr txBox="1"/>
          <p:nvPr/>
        </p:nvSpPr>
        <p:spPr>
          <a:xfrm>
            <a:off x="6503493" y="2842802"/>
            <a:ext cx="49279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Jumble"/>
              </a:rPr>
              <a:t>Textbook Information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20795-3A4A-739D-DA11-58E94B4029D0}"/>
              </a:ext>
            </a:extLst>
          </p:cNvPr>
          <p:cNvSpPr txBox="1"/>
          <p:nvPr/>
        </p:nvSpPr>
        <p:spPr>
          <a:xfrm>
            <a:off x="6925242" y="3535789"/>
            <a:ext cx="38556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Link To Bookstore Added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1F431-A406-C5FA-2B3A-587625F44C3C}"/>
              </a:ext>
            </a:extLst>
          </p:cNvPr>
          <p:cNvSpPr txBox="1"/>
          <p:nvPr/>
        </p:nvSpPr>
        <p:spPr>
          <a:xfrm>
            <a:off x="898451" y="2756888"/>
            <a:ext cx="47929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Jumble"/>
              </a:rPr>
              <a:t>Contact</a:t>
            </a:r>
            <a:r>
              <a:rPr lang="en-US" sz="2400" dirty="0">
                <a:latin typeface="Jumble"/>
              </a:rPr>
              <a:t> </a:t>
            </a:r>
            <a:r>
              <a:rPr lang="en-US" sz="3600" dirty="0">
                <a:latin typeface="Jumble"/>
              </a:rPr>
              <a:t>Information</a:t>
            </a:r>
            <a:endParaRPr lang="en-US" sz="2800" dirty="0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54642-2EA9-6872-5579-948F7111F15E}"/>
              </a:ext>
            </a:extLst>
          </p:cNvPr>
          <p:cNvSpPr txBox="1"/>
          <p:nvPr/>
        </p:nvSpPr>
        <p:spPr>
          <a:xfrm>
            <a:off x="1367465" y="3427138"/>
            <a:ext cx="38556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Name, Email address &amp; Preference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Availability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11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73615D1-BB81-11BA-1F30-CEC6334A47B3}"/>
              </a:ext>
            </a:extLst>
          </p:cNvPr>
          <p:cNvSpPr txBox="1"/>
          <p:nvPr/>
        </p:nvSpPr>
        <p:spPr>
          <a:xfrm>
            <a:off x="548730" y="422383"/>
            <a:ext cx="57575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Jumble"/>
              </a:rPr>
              <a:t>Grading Method Section</a:t>
            </a:r>
            <a:endParaRPr lang="en-US" sz="3600" dirty="0"/>
          </a:p>
        </p:txBody>
      </p:sp>
      <p:pic>
        <p:nvPicPr>
          <p:cNvPr id="15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F435F96-89A8-57FB-9E2B-F73E1BB7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1" y="998461"/>
            <a:ext cx="11134845" cy="45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2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4AB3AB-BDA6-1B22-39B7-A1BA851DE345}"/>
              </a:ext>
            </a:extLst>
          </p:cNvPr>
          <p:cNvSpPr txBox="1"/>
          <p:nvPr/>
        </p:nvSpPr>
        <p:spPr>
          <a:xfrm>
            <a:off x="1383785" y="3371102"/>
            <a:ext cx="499085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Curricular Mapping Information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  <a:hlinkClick r:id="rId2"/>
              </a:rPr>
              <a:t>Column Method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  <a:hlinkClick r:id="rId3"/>
              </a:rPr>
              <a:t>Module Information Listing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  <a:hlinkClick r:id="rId4"/>
              </a:rPr>
              <a:t>Topic List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210D2-B39B-B7E4-AB38-577AC90DF77B}"/>
              </a:ext>
            </a:extLst>
          </p:cNvPr>
          <p:cNvSpPr txBox="1"/>
          <p:nvPr/>
        </p:nvSpPr>
        <p:spPr>
          <a:xfrm>
            <a:off x="606213" y="443933"/>
            <a:ext cx="79957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Jumble"/>
                <a:cs typeface="Calibri"/>
              </a:rPr>
              <a:t>Course Outline Changes</a:t>
            </a:r>
            <a:endParaRPr lang="en-US" sz="4000" dirty="0">
              <a:latin typeface="Jumble"/>
            </a:endParaRP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4386EE-98CD-342E-5902-CCAD2B57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43" y="1146517"/>
            <a:ext cx="10561528" cy="18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B0C33-4A7E-E226-B435-CDDAC42F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9" y="393248"/>
            <a:ext cx="3599688" cy="1463040"/>
          </a:xfrm>
        </p:spPr>
        <p:txBody>
          <a:bodyPr anchor="ctr">
            <a:normAutofit fontScale="90000"/>
          </a:bodyPr>
          <a:lstStyle/>
          <a:p>
            <a:r>
              <a:rPr lang="en-US" sz="6000" b="1" dirty="0">
                <a:solidFill>
                  <a:srgbClr val="FFFFFF"/>
                </a:solidFill>
                <a:cs typeface="Calibri Light"/>
              </a:rPr>
              <a:t>Syllabus Change Process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02F7F02-C349-B1C6-F7F1-A0881640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93" y="4852332"/>
            <a:ext cx="4999164" cy="2006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9DFD6-C6B5-ECEF-4560-BBDDC883DDDA}"/>
              </a:ext>
            </a:extLst>
          </p:cNvPr>
          <p:cNvSpPr txBox="1"/>
          <p:nvPr/>
        </p:nvSpPr>
        <p:spPr>
          <a:xfrm>
            <a:off x="736832" y="3161251"/>
            <a:ext cx="106959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hlinkClick r:id="rId3"/>
              </a:rPr>
              <a:t>LICC Website</a:t>
            </a:r>
          </a:p>
          <a:p>
            <a:r>
              <a:rPr lang="en-US" sz="5400" dirty="0">
                <a:cs typeface="Calibri"/>
              </a:rPr>
              <a:t>liccdocs@bartonccc.edu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AA68A-E088-1214-F35D-103F240E2CB3}"/>
              </a:ext>
            </a:extLst>
          </p:cNvPr>
          <p:cNvSpPr txBox="1"/>
          <p:nvPr/>
        </p:nvSpPr>
        <p:spPr>
          <a:xfrm>
            <a:off x="4609750" y="390089"/>
            <a:ext cx="751513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New Syllabus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Changes in Syllabus (Outcomes, Hours, Description, Title)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New Program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cs typeface="Calibri"/>
              </a:rPr>
              <a:t>Program Revisions</a:t>
            </a:r>
          </a:p>
        </p:txBody>
      </p:sp>
    </p:spTree>
    <p:extLst>
      <p:ext uri="{BB962C8B-B14F-4D97-AF65-F5344CB8AC3E}">
        <p14:creationId xmlns:p14="http://schemas.microsoft.com/office/powerpoint/2010/main" val="288579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B8442-D331-B716-32CE-AE3F668A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260055"/>
            <a:ext cx="4368602" cy="2056776"/>
          </a:xfrm>
        </p:spPr>
        <p:txBody>
          <a:bodyPr anchor="b">
            <a:normAutofit/>
          </a:bodyPr>
          <a:lstStyle/>
          <a:p>
            <a:r>
              <a:rPr lang="en-US" sz="5400" b="1">
                <a:cs typeface="Calibri Light"/>
              </a:rPr>
              <a:t>FAQs</a:t>
            </a:r>
          </a:p>
        </p:txBody>
      </p:sp>
      <p:sp>
        <p:nvSpPr>
          <p:cNvPr id="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51FE-61ED-D632-5D7E-6372568E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453823" cy="352053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b="1" dirty="0">
                <a:cs typeface="Calibri"/>
              </a:rPr>
              <a:t>When do Concourse syllabi become active to edit for a subsequent term?</a:t>
            </a:r>
            <a:endParaRPr lang="en-US" dirty="0"/>
          </a:p>
          <a:p>
            <a:pPr marL="457200" lvl="1" indent="0">
              <a:buNone/>
            </a:pPr>
            <a:r>
              <a:rPr lang="en-US" sz="1800" dirty="0">
                <a:cs typeface="Calibri"/>
              </a:rPr>
              <a:t>About three months before the beginning of the term.  It is strongly encouraged to populate your syllabi for upcoming classes when they become active.</a:t>
            </a:r>
          </a:p>
          <a:p>
            <a:r>
              <a:rPr lang="en-US" sz="2200" b="1" dirty="0">
                <a:cs typeface="Calibri"/>
              </a:rPr>
              <a:t>When do I need to complete my syllabi?</a:t>
            </a:r>
            <a:endParaRPr lang="en-US"/>
          </a:p>
          <a:p>
            <a:pPr marL="457200" lvl="1" indent="0">
              <a:buNone/>
            </a:pPr>
            <a:r>
              <a:rPr lang="en-US" sz="1800" dirty="0">
                <a:cs typeface="Calibri"/>
              </a:rPr>
              <a:t>Do It Now!</a:t>
            </a:r>
          </a:p>
          <a:p>
            <a:r>
              <a:rPr lang="en-US" sz="2200" b="1" dirty="0">
                <a:cs typeface="Calibri"/>
              </a:rPr>
              <a:t>What do I do if there is an issue with my syllabus?</a:t>
            </a:r>
          </a:p>
          <a:p>
            <a:pPr marL="0" indent="0">
              <a:buNone/>
            </a:pPr>
            <a:r>
              <a:rPr lang="en-US" sz="2200" dirty="0">
                <a:cs typeface="Calibri"/>
              </a:rPr>
              <a:t>        </a:t>
            </a:r>
            <a:r>
              <a:rPr lang="en-US" sz="2200" dirty="0">
                <a:cs typeface="Calibri"/>
                <a:hlinkClick r:id="rId2"/>
              </a:rPr>
              <a:t>concourse@bartonccc.edu</a:t>
            </a:r>
            <a:endParaRPr lang="en-US" sz="2200" dirty="0">
              <a:cs typeface="Calibri"/>
            </a:endParaRPr>
          </a:p>
          <a:p>
            <a:r>
              <a:rPr lang="en-US" sz="2200" b="1" dirty="0">
                <a:cs typeface="Calibri"/>
              </a:rPr>
              <a:t>Tutorials &amp; Videos</a:t>
            </a: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    https://internal.bartonccc.edu/faculty/licc</a:t>
            </a:r>
            <a:endParaRPr lang="en-US" sz="2200" dirty="0">
              <a:cs typeface="Calibri"/>
            </a:endParaRPr>
          </a:p>
        </p:txBody>
      </p:sp>
      <p:pic>
        <p:nvPicPr>
          <p:cNvPr id="4" name="Picture 4" descr="Quizzical burrowing owl looking forward">
            <a:extLst>
              <a:ext uri="{FF2B5EF4-FFF2-40B4-BE49-F238E27FC236}">
                <a16:creationId xmlns:a16="http://schemas.microsoft.com/office/drawing/2014/main" id="{41F488B6-4B43-BCB0-76EB-D36334FEC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289"/>
          <a:stretch/>
        </p:blipFill>
        <p:spPr>
          <a:xfrm>
            <a:off x="6477113" y="-26885"/>
            <a:ext cx="5982305" cy="69566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36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&quot;It's In Your Syllabus&quot;">
            <a:hlinkClick r:id="" action="ppaction://media"/>
            <a:extLst>
              <a:ext uri="{FF2B5EF4-FFF2-40B4-BE49-F238E27FC236}">
                <a16:creationId xmlns:a16="http://schemas.microsoft.com/office/drawing/2014/main" id="{3C5C84EF-D96C-7DD0-E546-11E540FD80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0201" y="663495"/>
            <a:ext cx="9289432" cy="5645631"/>
          </a:xfrm>
        </p:spPr>
      </p:pic>
    </p:spTree>
    <p:extLst>
      <p:ext uri="{BB962C8B-B14F-4D97-AF65-F5344CB8AC3E}">
        <p14:creationId xmlns:p14="http://schemas.microsoft.com/office/powerpoint/2010/main" val="189603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Concourse Syllabus</vt:lpstr>
      <vt:lpstr>HLC Takeaways</vt:lpstr>
      <vt:lpstr>Overview of Concourse</vt:lpstr>
      <vt:lpstr>Upcoming Template Changes     Summer/Fall 2023</vt:lpstr>
      <vt:lpstr>PowerPoint Presentation</vt:lpstr>
      <vt:lpstr>PowerPoint Presentation</vt:lpstr>
      <vt:lpstr>Syllabus Change Process</vt:lpstr>
      <vt:lpstr>FAQs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415</cp:revision>
  <dcterms:created xsi:type="dcterms:W3CDTF">2023-01-03T00:39:22Z</dcterms:created>
  <dcterms:modified xsi:type="dcterms:W3CDTF">2023-01-30T16:12:29Z</dcterms:modified>
</cp:coreProperties>
</file>