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notesMasterIdLst>
    <p:notesMasterId r:id="rId13"/>
  </p:notesMasterIdLst>
  <p:sldIdLst>
    <p:sldId id="256" r:id="rId2"/>
    <p:sldId id="286" r:id="rId3"/>
    <p:sldId id="257" r:id="rId4"/>
    <p:sldId id="283" r:id="rId5"/>
    <p:sldId id="276" r:id="rId6"/>
    <p:sldId id="277" r:id="rId7"/>
    <p:sldId id="278" r:id="rId8"/>
    <p:sldId id="282" r:id="rId9"/>
    <p:sldId id="285" r:id="rId10"/>
    <p:sldId id="280" r:id="rId11"/>
    <p:sldId id="28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5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84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E2C45-7DB0-4EE1-906E-35082044A539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FB72FF-16FE-4648-8191-7745A3B84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830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D050-793F-4727-BD41-68CC17E9E94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1968-1D7D-4DA3-BF7B-D0FC6D5B5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888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D050-793F-4727-BD41-68CC17E9E94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1968-1D7D-4DA3-BF7B-D0FC6D5B5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778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D050-793F-4727-BD41-68CC17E9E94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1968-1D7D-4DA3-BF7B-D0FC6D5B5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6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D050-793F-4727-BD41-68CC17E9E94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1968-1D7D-4DA3-BF7B-D0FC6D5B5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265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D050-793F-4727-BD41-68CC17E9E94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1968-1D7D-4DA3-BF7B-D0FC6D5B5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759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D050-793F-4727-BD41-68CC17E9E94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1968-1D7D-4DA3-BF7B-D0FC6D5B5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778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D050-793F-4727-BD41-68CC17E9E94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1968-1D7D-4DA3-BF7B-D0FC6D5B5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01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D050-793F-4727-BD41-68CC17E9E94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1968-1D7D-4DA3-BF7B-D0FC6D5B5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0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D050-793F-4727-BD41-68CC17E9E94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1968-1D7D-4DA3-BF7B-D0FC6D5B5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996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D050-793F-4727-BD41-68CC17E9E94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1968-1D7D-4DA3-BF7B-D0FC6D5B5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167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D050-793F-4727-BD41-68CC17E9E94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21968-1D7D-4DA3-BF7B-D0FC6D5B5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7D050-793F-4727-BD41-68CC17E9E94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21968-1D7D-4DA3-BF7B-D0FC6D5B5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754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C7A71F-A746-4AB2-8FF5-03D4135FAF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7FF8914-DDE9-46F8-AF0A-54FD0AC09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5853" y="1533525"/>
            <a:ext cx="10917063" cy="3790950"/>
          </a:xfrm>
          <a:prstGeom prst="rect">
            <a:avLst/>
          </a:prstGeom>
          <a:solidFill>
            <a:schemeClr val="bg1"/>
          </a:solidFill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625367-C1A5-4631-9270-92B814EECA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4419" y="1933575"/>
            <a:ext cx="7259684" cy="2990849"/>
          </a:xfrm>
        </p:spPr>
        <p:txBody>
          <a:bodyPr anchor="ctr">
            <a:normAutofit/>
          </a:bodyPr>
          <a:lstStyle/>
          <a:p>
            <a:pPr algn="l"/>
            <a:r>
              <a:rPr lang="en-US" sz="5400" dirty="0">
                <a:latin typeface="Rockwell" panose="02060603020205020403" pitchFamily="18" charset="0"/>
              </a:rPr>
              <a:t>Course Binder Project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4E5D5F-816F-445F-998D-DB3B1F0B9F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56387" y="2377441"/>
            <a:ext cx="2686812" cy="2546984"/>
          </a:xfrm>
        </p:spPr>
        <p:txBody>
          <a:bodyPr anchor="ctr">
            <a:normAutofit/>
          </a:bodyPr>
          <a:lstStyle/>
          <a:p>
            <a:pPr algn="l"/>
            <a:r>
              <a:rPr lang="en-US" sz="2800" dirty="0">
                <a:latin typeface="Rockwell Condensed (heading)"/>
              </a:rPr>
              <a:t>Presenter: </a:t>
            </a:r>
          </a:p>
          <a:p>
            <a:pPr algn="l"/>
            <a:r>
              <a:rPr lang="en-US" sz="2800" dirty="0">
                <a:latin typeface="Rockwell Condensed (heading)"/>
              </a:rPr>
              <a:t>Jo Harrington</a:t>
            </a:r>
          </a:p>
          <a:p>
            <a:pPr algn="l"/>
            <a:endParaRPr lang="en-US" sz="2800" dirty="0">
              <a:latin typeface="Rockwell Condensed (heading)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94C1DE0-31FE-4AD0-95EA-B65CA6B89D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084" y="2965074"/>
            <a:ext cx="128016" cy="91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13">
            <a:extLst>
              <a:ext uri="{FF2B5EF4-FFF2-40B4-BE49-F238E27FC236}">
                <a16:creationId xmlns:a16="http://schemas.microsoft.com/office/drawing/2014/main" id="{3F736409-6C07-4CE8-86F8-1174E2235C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360539" y="3424428"/>
            <a:ext cx="2103120" cy="9144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5426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16AC6B-7B8A-472D-A58D-3A785FFEF8D5}"/>
              </a:ext>
            </a:extLst>
          </p:cNvPr>
          <p:cNvSpPr txBox="1"/>
          <p:nvPr/>
        </p:nvSpPr>
        <p:spPr>
          <a:xfrm>
            <a:off x="1078632" y="6448402"/>
            <a:ext cx="10034736" cy="384871"/>
          </a:xfrm>
          <a:prstGeom prst="rect">
            <a:avLst/>
          </a:prstGeom>
          <a:noFill/>
        </p:spPr>
        <p:txBody>
          <a:bodyPr wrap="square"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56B4"/>
                </a:solidFill>
                <a:effectLst/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https://www.hlcommission.org/component/directory/?Itemid=&amp;Action=ShowBasic&amp;instid=1776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5C3B62-EA66-4022-87D0-7B4E1F44A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8" y="1012004"/>
            <a:ext cx="4109565" cy="479540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  <a:t>HLC </a:t>
            </a:r>
            <a:b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</a:br>
            <a: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  <a:t>Response</a:t>
            </a:r>
            <a:b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</a:br>
            <a: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  <a:t>on Probation :</a:t>
            </a:r>
            <a:b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</a:br>
            <a:b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</a:br>
            <a: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  <a:t>Cloud County Community College</a:t>
            </a:r>
            <a:endParaRPr lang="en-US" dirty="0">
              <a:solidFill>
                <a:srgbClr val="FFFFFF"/>
              </a:solidFill>
              <a:latin typeface="Rockwell Light" panose="020403030201020202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F4DAF-B9F5-4DD6-A83E-C182B92D7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4038" y="470926"/>
            <a:ext cx="6463866" cy="5892104"/>
          </a:xfrm>
        </p:spPr>
        <p:txBody>
          <a:bodyPr wrap="square" anchor="t">
            <a:normAutofit fontScale="850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dirty="0">
                <a:solidFill>
                  <a:srgbClr val="000000"/>
                </a:solidFill>
                <a:latin typeface="Rockwell" panose="02060603020205020403" pitchFamily="18" charset="0"/>
              </a:rPr>
              <a:t>The Institution </a:t>
            </a:r>
            <a:r>
              <a:rPr lang="en-US" sz="2500" u="sng" dirty="0">
                <a:solidFill>
                  <a:srgbClr val="000000"/>
                </a:solidFill>
                <a:latin typeface="Rockwell" panose="02060603020205020403" pitchFamily="18" charset="0"/>
              </a:rPr>
              <a:t>does not </a:t>
            </a:r>
            <a:r>
              <a:rPr lang="en-US" sz="2500" dirty="0">
                <a:solidFill>
                  <a:srgbClr val="000000"/>
                </a:solidFill>
                <a:latin typeface="Rockwell" panose="02060603020205020403" pitchFamily="18" charset="0"/>
              </a:rPr>
              <a:t>sufficiently demonstrate that learning outcomes and </a:t>
            </a:r>
            <a:r>
              <a:rPr lang="en-US" sz="2400" b="1" dirty="0">
                <a:solidFill>
                  <a:srgbClr val="0056B4"/>
                </a:solidFill>
                <a:latin typeface="Rockwell" panose="02060603020205020403" pitchFamily="18" charset="0"/>
              </a:rPr>
              <a:t>levels of achievement are equivalent</a:t>
            </a:r>
            <a:r>
              <a:rPr lang="en-US" sz="2500" dirty="0">
                <a:solidFill>
                  <a:srgbClr val="000000"/>
                </a:solidFill>
                <a:latin typeface="Rockwell" panose="02060603020205020403" pitchFamily="18" charset="0"/>
              </a:rPr>
              <a:t> across all modalities and locations, including where dual credit is offered.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dirty="0">
                <a:solidFill>
                  <a:srgbClr val="000000"/>
                </a:solidFill>
                <a:latin typeface="Rockwell" panose="02060603020205020403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dirty="0">
                <a:solidFill>
                  <a:srgbClr val="000000"/>
                </a:solidFill>
                <a:latin typeface="Rockwell" panose="02060603020205020403" pitchFamily="18" charset="0"/>
              </a:rPr>
              <a:t>The Institution has </a:t>
            </a:r>
            <a:r>
              <a:rPr lang="en-US" sz="2500" u="sng" dirty="0">
                <a:solidFill>
                  <a:srgbClr val="000000"/>
                </a:solidFill>
                <a:latin typeface="Rockwell" panose="02060603020205020403" pitchFamily="18" charset="0"/>
              </a:rPr>
              <a:t>only begun </a:t>
            </a:r>
            <a:r>
              <a:rPr lang="en-US" sz="2500" dirty="0">
                <a:solidFill>
                  <a:srgbClr val="000000"/>
                </a:solidFill>
                <a:latin typeface="Rockwell" panose="02060603020205020403" pitchFamily="18" charset="0"/>
              </a:rPr>
              <a:t>to systematically </a:t>
            </a:r>
            <a:r>
              <a:rPr lang="en-US" sz="2400" b="1" dirty="0">
                <a:solidFill>
                  <a:srgbClr val="0056B4"/>
                </a:solidFill>
                <a:latin typeface="Rockwell" panose="02060603020205020403" pitchFamily="18" charset="0"/>
              </a:rPr>
              <a:t>evaluate teaching uniformity </a:t>
            </a:r>
            <a:r>
              <a:rPr lang="en-US" sz="2500" dirty="0">
                <a:solidFill>
                  <a:srgbClr val="000000"/>
                </a:solidFill>
                <a:latin typeface="Rockwell" panose="02060603020205020403" pitchFamily="18" charset="0"/>
              </a:rPr>
              <a:t>in multiple delivery modalities and locations, </a:t>
            </a:r>
            <a:r>
              <a:rPr lang="en-US" sz="2400" b="1" dirty="0">
                <a:solidFill>
                  <a:srgbClr val="0056B4"/>
                </a:solidFill>
                <a:latin typeface="Rockwell" panose="02060603020205020403" pitchFamily="18" charset="0"/>
              </a:rPr>
              <a:t>including dual credit/concurrent enrollment</a:t>
            </a:r>
            <a:r>
              <a:rPr lang="en-US" sz="2500" dirty="0">
                <a:solidFill>
                  <a:srgbClr val="000000"/>
                </a:solidFill>
                <a:latin typeface="Rockwell" panose="02060603020205020403" pitchFamily="18" charset="0"/>
              </a:rPr>
              <a:t>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dirty="0">
                <a:solidFill>
                  <a:srgbClr val="000000"/>
                </a:solidFill>
                <a:latin typeface="Rockwell" panose="02060603020205020403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dirty="0">
                <a:solidFill>
                  <a:srgbClr val="000000"/>
                </a:solidFill>
                <a:latin typeface="Rockwell" panose="02060603020205020403" pitchFamily="18" charset="0"/>
              </a:rPr>
              <a:t>The Institution's oversight of concurrent enrollment to ensure that courses are </a:t>
            </a:r>
            <a:r>
              <a:rPr lang="en-US" sz="2400" b="1" dirty="0">
                <a:solidFill>
                  <a:srgbClr val="0056B4"/>
                </a:solidFill>
                <a:latin typeface="Rockwell" panose="02060603020205020403" pitchFamily="18" charset="0"/>
              </a:rPr>
              <a:t>equivalent</a:t>
            </a:r>
            <a:r>
              <a:rPr lang="en-US" sz="2500" dirty="0">
                <a:solidFill>
                  <a:srgbClr val="000000"/>
                </a:solidFill>
                <a:latin typeface="Rockwell" panose="02060603020205020403" pitchFamily="18" charset="0"/>
              </a:rPr>
              <a:t> in learning outcomes and </a:t>
            </a:r>
            <a:r>
              <a:rPr lang="en-US" sz="2400" b="1" dirty="0">
                <a:solidFill>
                  <a:srgbClr val="0056B4"/>
                </a:solidFill>
                <a:latin typeface="Rockwell" panose="02060603020205020403" pitchFamily="18" charset="0"/>
              </a:rPr>
              <a:t>levels of achievement </a:t>
            </a:r>
            <a:r>
              <a:rPr lang="en-US" sz="2500" dirty="0">
                <a:solidFill>
                  <a:srgbClr val="000000"/>
                </a:solidFill>
                <a:latin typeface="Rockwell" panose="02060603020205020403" pitchFamily="18" charset="0"/>
              </a:rPr>
              <a:t>to the higher education curriculum </a:t>
            </a:r>
            <a:r>
              <a:rPr lang="en-US" sz="2500" u="sng" dirty="0">
                <a:solidFill>
                  <a:srgbClr val="000000"/>
                </a:solidFill>
                <a:latin typeface="Rockwell" panose="02060603020205020403" pitchFamily="18" charset="0"/>
              </a:rPr>
              <a:t>is lacking</a:t>
            </a:r>
            <a:r>
              <a:rPr lang="en-US" sz="2500" dirty="0">
                <a:solidFill>
                  <a:srgbClr val="000000"/>
                </a:solidFill>
                <a:latin typeface="Rockwell" panose="02060603020205020403" pitchFamily="18" charset="0"/>
              </a:rPr>
              <a:t>.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dirty="0">
                <a:solidFill>
                  <a:srgbClr val="000000"/>
                </a:solidFill>
                <a:latin typeface="Rockwell" panose="02060603020205020403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dirty="0">
                <a:solidFill>
                  <a:srgbClr val="000000"/>
                </a:solidFill>
                <a:latin typeface="Rockwell" panose="02060603020205020403" pitchFamily="18" charset="0"/>
              </a:rPr>
              <a:t>The Institution has </a:t>
            </a:r>
            <a:r>
              <a:rPr lang="en-US" sz="2500" u="sng" dirty="0">
                <a:solidFill>
                  <a:srgbClr val="000000"/>
                </a:solidFill>
                <a:latin typeface="Rockwell" panose="02060603020205020403" pitchFamily="18" charset="0"/>
              </a:rPr>
              <a:t>made efforts</a:t>
            </a:r>
            <a:r>
              <a:rPr lang="en-US" sz="2500" dirty="0">
                <a:solidFill>
                  <a:srgbClr val="000000"/>
                </a:solidFill>
                <a:latin typeface="Rockwell" panose="02060603020205020403" pitchFamily="18" charset="0"/>
              </a:rPr>
              <a:t>…where it offers </a:t>
            </a:r>
            <a:r>
              <a:rPr lang="en-US" sz="2400" b="1" dirty="0">
                <a:solidFill>
                  <a:srgbClr val="0056B4"/>
                </a:solidFill>
                <a:latin typeface="Rockwell" panose="02060603020205020403" pitchFamily="18" charset="0"/>
              </a:rPr>
              <a:t>dual credit </a:t>
            </a:r>
            <a:r>
              <a:rPr lang="en-US" sz="2500" dirty="0">
                <a:solidFill>
                  <a:srgbClr val="000000"/>
                </a:solidFill>
                <a:latin typeface="Rockwell" panose="02060603020205020403" pitchFamily="18" charset="0"/>
              </a:rPr>
              <a:t>courses so that administrators and instructors at those high schools </a:t>
            </a:r>
            <a:r>
              <a:rPr lang="en-US" sz="2500" u="sng" dirty="0">
                <a:solidFill>
                  <a:srgbClr val="000000"/>
                </a:solidFill>
                <a:latin typeface="Rockwell" panose="02060603020205020403" pitchFamily="18" charset="0"/>
              </a:rPr>
              <a:t>are aware </a:t>
            </a:r>
            <a:r>
              <a:rPr lang="en-US" sz="2500" dirty="0">
                <a:solidFill>
                  <a:srgbClr val="000000"/>
                </a:solidFill>
                <a:latin typeface="Rockwell" panose="02060603020205020403" pitchFamily="18" charset="0"/>
              </a:rPr>
              <a:t>of…expectations for learning and assessment that is </a:t>
            </a:r>
            <a:r>
              <a:rPr lang="en-US" sz="2400" b="1" dirty="0">
                <a:solidFill>
                  <a:srgbClr val="0056B4"/>
                </a:solidFill>
                <a:latin typeface="Rockwell" panose="02060603020205020403" pitchFamily="18" charset="0"/>
              </a:rPr>
              <a:t>consistent with on-campus instruction</a:t>
            </a:r>
            <a:r>
              <a:rPr lang="en-US" sz="2500" dirty="0">
                <a:solidFill>
                  <a:srgbClr val="000000"/>
                </a:solidFill>
                <a:latin typeface="Rockwell" panose="02060603020205020403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69263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94EA0220-69AC-48BB-86FE-3A821D713BC9}"/>
              </a:ext>
            </a:extLst>
          </p:cNvPr>
          <p:cNvGrpSpPr/>
          <p:nvPr/>
        </p:nvGrpSpPr>
        <p:grpSpPr>
          <a:xfrm>
            <a:off x="707889" y="1262743"/>
            <a:ext cx="10776222" cy="5094514"/>
            <a:chOff x="4564993" y="1923245"/>
            <a:chExt cx="6802937" cy="2110551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9A5D92B-919A-4FAF-808D-2FF90D1293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948830" y="1961690"/>
              <a:ext cx="419100" cy="2072106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92B32745-8147-401E-A954-E167D58B93F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64993" y="1923245"/>
              <a:ext cx="400050" cy="207210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88B9A18-A347-4A78-AEF7-17840EE67807}"/>
                </a:ext>
              </a:extLst>
            </p:cNvPr>
            <p:cNvSpPr txBox="1"/>
            <p:nvPr/>
          </p:nvSpPr>
          <p:spPr>
            <a:xfrm>
              <a:off x="4812919" y="2092395"/>
              <a:ext cx="6288035" cy="1628032"/>
            </a:xfrm>
            <a:prstGeom prst="rect">
              <a:avLst/>
            </a:prstGeom>
            <a:noFill/>
          </p:spPr>
          <p:txBody>
            <a:bodyPr wrap="square" numCol="1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2400" dirty="0">
                  <a:latin typeface="Rockwell" panose="02060603020205020403" pitchFamily="18" charset="0"/>
                  <a:cs typeface="Times New Roman" panose="02020603050405020304" pitchFamily="18" charset="0"/>
                </a:rPr>
                <a:t>If you teach one of the listed CEP courses</a:t>
              </a: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US" sz="2400" dirty="0">
                  <a:effectLst/>
                  <a:latin typeface="Rockwell" panose="020606030202050204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Expect a meeting request this Fall </a:t>
              </a: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US" sz="2400" dirty="0">
                  <a:effectLst/>
                  <a:latin typeface="Rockwell" panose="020606030202050204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Consider what you would have appreciated receiving as a new faculty member</a:t>
              </a: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Font typeface="Symbol" panose="05050102010706020507" pitchFamily="18" charset="2"/>
                <a:buChar char=""/>
              </a:pPr>
              <a:r>
                <a:rPr lang="en-US" sz="2400" dirty="0">
                  <a:effectLst/>
                  <a:latin typeface="Rockwell" panose="020606030202050204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Proactively begin collecting/creating these materials</a:t>
              </a: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2400" dirty="0">
                  <a:latin typeface="Rockwell" panose="02060603020205020403" pitchFamily="18" charset="0"/>
                  <a:cs typeface="Times New Roman" panose="02020603050405020304" pitchFamily="18" charset="0"/>
                </a:rPr>
                <a:t>If you teach any other course at Barton, consider what you would leave behind as </a:t>
              </a:r>
              <a:r>
                <a:rPr lang="en-US" sz="2400" b="1" dirty="0">
                  <a:solidFill>
                    <a:srgbClr val="0056B4"/>
                  </a:solidFill>
                  <a:latin typeface="Rockwell" panose="02060603020205020403" pitchFamily="18" charset="0"/>
                </a:rPr>
                <a:t>your legacy </a:t>
              </a:r>
              <a:r>
                <a:rPr lang="en-US" sz="2400" dirty="0">
                  <a:latin typeface="Rockwell" panose="02060603020205020403" pitchFamily="18" charset="0"/>
                  <a:cs typeface="Times New Roman" panose="02020603050405020304" pitchFamily="18" charset="0"/>
                </a:rPr>
                <a:t>to the next generation of faculty.  </a:t>
              </a: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2400" dirty="0">
                  <a:latin typeface="Rockwell" panose="02060603020205020403" pitchFamily="18" charset="0"/>
                  <a:cs typeface="Times New Roman" panose="02020603050405020304" pitchFamily="18" charset="0"/>
                </a:rPr>
                <a:t>Then go above and beyond to welcome new faculty giving them the resources and support </a:t>
              </a:r>
              <a:r>
                <a:rPr lang="en-US" sz="2400" b="1" dirty="0">
                  <a:solidFill>
                    <a:srgbClr val="0056B4"/>
                  </a:solidFill>
                  <a:latin typeface="Rockwell" panose="02060603020205020403" pitchFamily="18" charset="0"/>
                </a:rPr>
                <a:t>you would want for yourself</a:t>
              </a:r>
              <a:r>
                <a:rPr lang="en-US" sz="2400" dirty="0">
                  <a:latin typeface="Rockwell" panose="02060603020205020403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07BEA3E-DA8A-4729-B933-FE1AA055F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41850"/>
            <a:ext cx="9838509" cy="847316"/>
          </a:xfrm>
        </p:spPr>
        <p:txBody>
          <a:bodyPr>
            <a:normAutofit/>
          </a:bodyPr>
          <a:lstStyle/>
          <a:p>
            <a:r>
              <a:rPr lang="en-US" b="1" dirty="0">
                <a:latin typeface="Rockwell Light" panose="020B0604020202020204" pitchFamily="18" charset="0"/>
              </a:rPr>
              <a:t>Call to Action</a:t>
            </a:r>
            <a:endParaRPr lang="en-US" dirty="0">
              <a:latin typeface="Rockwell Light" panose="020B0604020202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429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BEA3E-DA8A-4729-B933-FE1AA055F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41850"/>
            <a:ext cx="10953207" cy="847316"/>
          </a:xfrm>
        </p:spPr>
        <p:txBody>
          <a:bodyPr>
            <a:normAutofit/>
          </a:bodyPr>
          <a:lstStyle/>
          <a:p>
            <a:r>
              <a:rPr lang="en-US" b="1" dirty="0">
                <a:latin typeface="Rockwell Light" panose="020B0604020202020204" pitchFamily="18" charset="0"/>
              </a:rPr>
              <a:t>Think back to when you started at Barton</a:t>
            </a:r>
            <a:endParaRPr lang="en-US" dirty="0">
              <a:latin typeface="Rockwell Light" panose="020B0604020202020204" pitchFamily="18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4EA0220-69AC-48BB-86FE-3A821D713BC9}"/>
              </a:ext>
            </a:extLst>
          </p:cNvPr>
          <p:cNvGrpSpPr/>
          <p:nvPr/>
        </p:nvGrpSpPr>
        <p:grpSpPr>
          <a:xfrm>
            <a:off x="838199" y="1489165"/>
            <a:ext cx="10776222" cy="3136052"/>
            <a:chOff x="4564993" y="1923245"/>
            <a:chExt cx="6802937" cy="2110551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9A5D92B-919A-4FAF-808D-2FF90D1293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948830" y="1961690"/>
              <a:ext cx="419100" cy="2072106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92B32745-8147-401E-A954-E167D58B93F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64993" y="1923245"/>
              <a:ext cx="400050" cy="207210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88B9A18-A347-4A78-AEF7-17840EE67807}"/>
                </a:ext>
              </a:extLst>
            </p:cNvPr>
            <p:cNvSpPr txBox="1"/>
            <p:nvPr/>
          </p:nvSpPr>
          <p:spPr>
            <a:xfrm>
              <a:off x="4812919" y="2092395"/>
              <a:ext cx="6288035" cy="163975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Symbol" panose="05050102010706020507" pitchFamily="18" charset="2"/>
                <a:buChar char=""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Rockwell" panose="020606030202050204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How much help did you receive?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Symbol" panose="05050102010706020507" pitchFamily="18" charset="2"/>
                <a:buChar char=""/>
                <a:tabLst/>
                <a:defRPr/>
              </a:pPr>
              <a:r>
                <a:rPr lang="en-US" sz="2400" dirty="0">
                  <a:solidFill>
                    <a:prstClr val="black"/>
                  </a:solidFill>
                  <a:latin typeface="Rockwell" panose="020606030202050204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Did you have the resources you needed to hit the ground running?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Symbol" panose="05050102010706020507" pitchFamily="18" charset="2"/>
                <a:buChar char=""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Rockwell" panose="020606030202050204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Did you have pre-made exams, homework, projects, writing prompts, etc.?  (From Faculty, not the Publisher)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Symbol" panose="05050102010706020507" pitchFamily="18" charset="2"/>
                <a:buChar char=""/>
                <a:tabLst/>
                <a:defRPr/>
              </a:pPr>
              <a:r>
                <a:rPr lang="en-US" sz="2400" dirty="0">
                  <a:solidFill>
                    <a:prstClr val="black"/>
                  </a:solidFill>
                  <a:latin typeface="Rockwell" panose="020606030202050204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Or at least </a:t>
              </a: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Rockwell" panose="020606030202050204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 filled-out syllabus?</a:t>
              </a:r>
              <a:endParaRPr lang="en-US" sz="2400" dirty="0">
                <a:solidFill>
                  <a:prstClr val="black"/>
                </a:solidFill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marR="0" lvl="0" indent="-342900" algn="l" defTabSz="914400" rtl="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Symbol" panose="05050102010706020507" pitchFamily="18" charset="2"/>
                <a:buChar char=""/>
                <a:tabLst/>
                <a:defRPr/>
              </a:pPr>
              <a:r>
                <a:rPr lang="en-US" sz="2400" dirty="0">
                  <a:solidFill>
                    <a:prstClr val="black"/>
                  </a:solidFill>
                  <a:latin typeface="Rockwell" panose="020606030202050204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Or did you just have a copy of a text?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2381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BEA3E-DA8A-4729-B933-FE1AA055F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41850"/>
            <a:ext cx="9838509" cy="847316"/>
          </a:xfrm>
        </p:spPr>
        <p:txBody>
          <a:bodyPr>
            <a:normAutofit/>
          </a:bodyPr>
          <a:lstStyle/>
          <a:p>
            <a:r>
              <a:rPr lang="en-US" b="1" dirty="0">
                <a:latin typeface="Rockwell Light" panose="020B0604020202020204" pitchFamily="18" charset="0"/>
              </a:rPr>
              <a:t>Task</a:t>
            </a:r>
            <a:endParaRPr lang="en-US" dirty="0">
              <a:latin typeface="Rockwell Light" panose="020B0604020202020204" pitchFamily="18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4EA0220-69AC-48BB-86FE-3A821D713BC9}"/>
              </a:ext>
            </a:extLst>
          </p:cNvPr>
          <p:cNvGrpSpPr/>
          <p:nvPr/>
        </p:nvGrpSpPr>
        <p:grpSpPr>
          <a:xfrm>
            <a:off x="838199" y="1489166"/>
            <a:ext cx="10776222" cy="2118639"/>
            <a:chOff x="4564993" y="1923245"/>
            <a:chExt cx="6802937" cy="2110551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9A5D92B-919A-4FAF-808D-2FF90D1293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948830" y="1961690"/>
              <a:ext cx="419100" cy="2072106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92B32745-8147-401E-A954-E167D58B93F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64993" y="1923245"/>
              <a:ext cx="400050" cy="207210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88B9A18-A347-4A78-AEF7-17840EE67807}"/>
                </a:ext>
              </a:extLst>
            </p:cNvPr>
            <p:cNvSpPr txBox="1"/>
            <p:nvPr/>
          </p:nvSpPr>
          <p:spPr>
            <a:xfrm>
              <a:off x="4812919" y="2092395"/>
              <a:ext cx="6288035" cy="163987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US" sz="2400" dirty="0">
                  <a:effectLst/>
                  <a:latin typeface="Rockwell" panose="020606030202050204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Collect items by course representing the </a:t>
              </a:r>
              <a:r>
                <a:rPr lang="en-US" sz="2400" b="1" dirty="0">
                  <a:solidFill>
                    <a:srgbClr val="0056B4"/>
                  </a:solidFill>
                  <a:latin typeface="Rockwell" panose="02060603020205020403" pitchFamily="18" charset="0"/>
                </a:rPr>
                <a:t>minimum level of expected rigor and quality</a:t>
              </a:r>
              <a:r>
                <a:rPr lang="en-US" sz="2400" dirty="0">
                  <a:effectLst/>
                  <a:latin typeface="Rockwell" panose="020606030202050204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at Barton</a:t>
              </a: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Font typeface="Symbol" panose="05050102010706020507" pitchFamily="18" charset="2"/>
                <a:buChar char=""/>
              </a:pPr>
              <a:r>
                <a:rPr lang="en-US" sz="2400" dirty="0">
                  <a:effectLst/>
                  <a:latin typeface="Rockwell" panose="020606030202050204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Hard copies will be placed in a Binder along with digital copies on a jump drive which will be placed in the Binder</a:t>
              </a:r>
            </a:p>
          </p:txBody>
        </p:sp>
      </p:grpSp>
      <p:sp>
        <p:nvSpPr>
          <p:cNvPr id="11" name="Title 1">
            <a:extLst>
              <a:ext uri="{FF2B5EF4-FFF2-40B4-BE49-F238E27FC236}">
                <a16:creationId xmlns:a16="http://schemas.microsoft.com/office/drawing/2014/main" id="{F7AAC4DA-62C6-452F-8ECB-30E94ED2FA8B}"/>
              </a:ext>
            </a:extLst>
          </p:cNvPr>
          <p:cNvSpPr txBox="1">
            <a:spLocks/>
          </p:cNvSpPr>
          <p:nvPr/>
        </p:nvSpPr>
        <p:spPr>
          <a:xfrm>
            <a:off x="838199" y="3429000"/>
            <a:ext cx="9838509" cy="8473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Rockwell Light" panose="020B0604020202020204" pitchFamily="18" charset="0"/>
              </a:rPr>
              <a:t>These will be provided to</a:t>
            </a:r>
            <a:endParaRPr lang="en-US" dirty="0">
              <a:latin typeface="Rockwell Light" panose="020B0604020202020204" pitchFamily="18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8389C31-875D-46CB-861C-CB076C93E1E9}"/>
              </a:ext>
            </a:extLst>
          </p:cNvPr>
          <p:cNvGrpSpPr/>
          <p:nvPr/>
        </p:nvGrpSpPr>
        <p:grpSpPr>
          <a:xfrm>
            <a:off x="838199" y="4276316"/>
            <a:ext cx="10776222" cy="2581683"/>
            <a:chOff x="4564993" y="1923245"/>
            <a:chExt cx="6802937" cy="2110551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492D5F0B-A733-4320-98DA-1BD20EA19FE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948830" y="1961690"/>
              <a:ext cx="419100" cy="2072106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6079AF0E-6CD0-483C-A691-2870349E188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64993" y="1923245"/>
              <a:ext cx="400050" cy="2072106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574C28D-906B-4835-8D71-5B15C1555210}"/>
                </a:ext>
              </a:extLst>
            </p:cNvPr>
            <p:cNvSpPr txBox="1"/>
            <p:nvPr/>
          </p:nvSpPr>
          <p:spPr>
            <a:xfrm>
              <a:off x="4812919" y="2092395"/>
              <a:ext cx="6288035" cy="187245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US" sz="2400" dirty="0">
                  <a:effectLst/>
                  <a:latin typeface="Rockwell" panose="020606030202050204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New Faculty upon hiring</a:t>
              </a: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US" sz="2400" dirty="0">
                  <a:effectLst/>
                  <a:latin typeface="Rockwell" panose="020606030202050204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Concurrent Enrollment Partnership (CEP) Faculty in the High Schools</a:t>
              </a: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US" sz="2400" dirty="0">
                  <a:effectLst/>
                  <a:latin typeface="Rockwell" panose="020606030202050204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Faculty teaching the course as a new prep</a:t>
              </a: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Font typeface="Symbol" panose="05050102010706020507" pitchFamily="18" charset="2"/>
                <a:buChar char=""/>
              </a:pPr>
              <a:r>
                <a:rPr lang="en-US" sz="2400" dirty="0">
                  <a:effectLst/>
                  <a:latin typeface="Rockwell" panose="020606030202050204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All Faculty teaching the course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36128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94EA0220-69AC-48BB-86FE-3A821D713BC9}"/>
              </a:ext>
            </a:extLst>
          </p:cNvPr>
          <p:cNvGrpSpPr/>
          <p:nvPr/>
        </p:nvGrpSpPr>
        <p:grpSpPr>
          <a:xfrm>
            <a:off x="707889" y="1262743"/>
            <a:ext cx="10776222" cy="5595257"/>
            <a:chOff x="4564993" y="1923245"/>
            <a:chExt cx="6802937" cy="2110551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9A5D92B-919A-4FAF-808D-2FF90D1293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948830" y="1961690"/>
              <a:ext cx="419100" cy="2072106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92B32745-8147-401E-A954-E167D58B93F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64993" y="1923245"/>
              <a:ext cx="400050" cy="207210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88B9A18-A347-4A78-AEF7-17840EE67807}"/>
                </a:ext>
              </a:extLst>
            </p:cNvPr>
            <p:cNvSpPr txBox="1"/>
            <p:nvPr/>
          </p:nvSpPr>
          <p:spPr>
            <a:xfrm>
              <a:off x="4812919" y="2092395"/>
              <a:ext cx="6288035" cy="1701853"/>
            </a:xfrm>
            <a:prstGeom prst="rect">
              <a:avLst/>
            </a:prstGeom>
            <a:noFill/>
          </p:spPr>
          <p:txBody>
            <a:bodyPr wrap="square" numCol="2">
              <a:spAutoFit/>
            </a:bodyPr>
            <a:lstStyle/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US" sz="2400" dirty="0">
                  <a:effectLst/>
                  <a:latin typeface="Rockwell" panose="020606030202050204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Exams</a:t>
              </a: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US" sz="2400" dirty="0">
                  <a:effectLst/>
                  <a:latin typeface="Rockwell" panose="020606030202050204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Reviews</a:t>
              </a: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US" sz="2400" dirty="0">
                  <a:effectLst/>
                  <a:latin typeface="Rockwell" panose="020606030202050204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Homework</a:t>
              </a: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US" sz="2400" dirty="0">
                  <a:effectLst/>
                  <a:latin typeface="Rockwell" panose="020606030202050204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Projects</a:t>
              </a: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US" sz="2400" dirty="0">
                  <a:effectLst/>
                  <a:latin typeface="Rockwell" panose="020606030202050204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Pacing Schedules</a:t>
              </a: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US" sz="2400" dirty="0">
                  <a:effectLst/>
                  <a:latin typeface="Rockwell" panose="020606030202050204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Sample Papers (“A” paper vs “C” paper)</a:t>
              </a: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US" sz="2400" dirty="0">
                  <a:effectLst/>
                  <a:latin typeface="Rockwell" panose="020606030202050204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Writing prompts</a:t>
              </a: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US" sz="2400" dirty="0">
                  <a:effectLst/>
                  <a:latin typeface="Rockwell" panose="020606030202050204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Presentation topics</a:t>
              </a: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US" sz="2400" dirty="0">
                  <a:effectLst/>
                  <a:latin typeface="Rockwell" panose="020606030202050204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Grading Rubrics</a:t>
              </a: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Symbol" panose="05050102010706020507" pitchFamily="18" charset="2"/>
                <a:buChar char=""/>
              </a:pPr>
              <a:endParaRPr lang="en-US" sz="24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US" sz="2400" dirty="0">
                  <a:effectLst/>
                  <a:latin typeface="Rockwell" panose="020606030202050204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Syllabus (all parts filled in with acceptable ranges)</a:t>
              </a: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US" sz="2400" dirty="0">
                  <a:effectLst/>
                  <a:latin typeface="Rockwell" panose="020606030202050204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General Expectations and ranges for length/number/time (Papers, Speeches, Words)</a:t>
              </a: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US" sz="2400" dirty="0">
                  <a:effectLst/>
                  <a:latin typeface="Rockwell" panose="020606030202050204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 letter from the faculty welcoming the recipients</a:t>
              </a: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US" sz="2400" dirty="0">
                  <a:effectLst/>
                  <a:latin typeface="Rockwell" panose="020606030202050204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Course Assessment (required)</a:t>
              </a:r>
            </a:p>
            <a:p>
              <a:pPr marL="342900" marR="0" lvl="0" indent="-34290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Font typeface="Symbol" panose="05050102010706020507" pitchFamily="18" charset="2"/>
                <a:buChar char=""/>
              </a:pPr>
              <a:r>
                <a:rPr lang="en-US" sz="2400" dirty="0">
                  <a:effectLst/>
                  <a:latin typeface="Rockwell" panose="020606030202050204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Final (required)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07BEA3E-DA8A-4729-B933-FE1AA055F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41850"/>
            <a:ext cx="9838509" cy="847316"/>
          </a:xfrm>
        </p:spPr>
        <p:txBody>
          <a:bodyPr>
            <a:normAutofit/>
          </a:bodyPr>
          <a:lstStyle/>
          <a:p>
            <a:r>
              <a:rPr lang="en-US" b="1" dirty="0">
                <a:latin typeface="Rockwell Light" panose="020B0604020202020204" pitchFamily="18" charset="0"/>
              </a:rPr>
              <a:t>Examples</a:t>
            </a:r>
            <a:endParaRPr lang="en-US" dirty="0">
              <a:latin typeface="Rockwell Light" panose="020B0604020202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349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16AC6B-7B8A-472D-A58D-3A785FFEF8D5}"/>
              </a:ext>
            </a:extLst>
          </p:cNvPr>
          <p:cNvSpPr txBox="1"/>
          <p:nvPr/>
        </p:nvSpPr>
        <p:spPr>
          <a:xfrm>
            <a:off x="2292599" y="6473129"/>
            <a:ext cx="7606801" cy="384871"/>
          </a:xfrm>
          <a:prstGeom prst="rect">
            <a:avLst/>
          </a:prstGeom>
          <a:noFill/>
        </p:spPr>
        <p:txBody>
          <a:bodyPr wrap="square"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56B4"/>
                </a:solidFill>
                <a:effectLst/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https://www.hlcommission.org/Policies/criteria-and-core-components.html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5C3B62-EA66-4022-87D0-7B4E1F44A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8" y="1012004"/>
            <a:ext cx="4109565" cy="479540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  <a:t>HLC </a:t>
            </a:r>
            <a:b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</a:br>
            <a: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  <a:t>Criteria for Accreditation:</a:t>
            </a:r>
            <a:b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</a:br>
            <a:b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</a:br>
            <a: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  <a:t>3.A.3</a:t>
            </a:r>
            <a:endParaRPr lang="en-US" dirty="0">
              <a:solidFill>
                <a:srgbClr val="FFFFFF"/>
              </a:solidFill>
              <a:latin typeface="Rockwell Light" panose="020403030201020202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F4DAF-B9F5-4DD6-A83E-C182B92D7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4038" y="1012004"/>
            <a:ext cx="6463866" cy="2455155"/>
          </a:xfrm>
        </p:spPr>
        <p:txBody>
          <a:bodyPr wrap="square" anchor="t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Rockwell" panose="02060603020205020403" pitchFamily="18" charset="0"/>
              </a:rPr>
              <a:t>The institution’s </a:t>
            </a:r>
            <a:r>
              <a:rPr lang="en-US" sz="2400" b="1" dirty="0">
                <a:solidFill>
                  <a:srgbClr val="0056B4"/>
                </a:solidFill>
                <a:latin typeface="Rockwell" panose="02060603020205020403" pitchFamily="18" charset="0"/>
              </a:rPr>
              <a:t>program</a:t>
            </a:r>
            <a:r>
              <a:rPr lang="en-US" sz="2400" dirty="0">
                <a:solidFill>
                  <a:srgbClr val="000000"/>
                </a:solidFill>
                <a:latin typeface="Rockwell" panose="02060603020205020403" pitchFamily="18" charset="0"/>
              </a:rPr>
              <a:t> </a:t>
            </a:r>
            <a:r>
              <a:rPr lang="en-US" sz="2400" b="1" dirty="0">
                <a:solidFill>
                  <a:srgbClr val="0056B4"/>
                </a:solidFill>
                <a:latin typeface="Rockwell" panose="02060603020205020403" pitchFamily="18" charset="0"/>
              </a:rPr>
              <a:t>quality</a:t>
            </a:r>
            <a:r>
              <a:rPr lang="en-US" sz="2400" dirty="0">
                <a:solidFill>
                  <a:srgbClr val="000000"/>
                </a:solidFill>
                <a:latin typeface="Rockwell" panose="02060603020205020403" pitchFamily="18" charset="0"/>
              </a:rPr>
              <a:t> and learning goals are </a:t>
            </a:r>
            <a:r>
              <a:rPr lang="en-US" sz="2400" b="1" dirty="0">
                <a:solidFill>
                  <a:srgbClr val="0056B4"/>
                </a:solidFill>
                <a:latin typeface="Rockwell" panose="02060603020205020403" pitchFamily="18" charset="0"/>
              </a:rPr>
              <a:t>consistent</a:t>
            </a:r>
            <a:r>
              <a:rPr lang="en-US" sz="2400" dirty="0">
                <a:solidFill>
                  <a:srgbClr val="000000"/>
                </a:solidFill>
                <a:latin typeface="Rockwell" panose="02060603020205020403" pitchFamily="18" charset="0"/>
              </a:rPr>
              <a:t> </a:t>
            </a:r>
            <a:r>
              <a:rPr lang="en-US" sz="2400" b="1" dirty="0">
                <a:solidFill>
                  <a:srgbClr val="0056B4"/>
                </a:solidFill>
                <a:latin typeface="Rockwell" panose="02060603020205020403" pitchFamily="18" charset="0"/>
              </a:rPr>
              <a:t>across all modes of delivery </a:t>
            </a:r>
            <a:r>
              <a:rPr lang="en-US" sz="2400" dirty="0">
                <a:solidFill>
                  <a:srgbClr val="000000"/>
                </a:solidFill>
                <a:latin typeface="Rockwell" panose="02060603020205020403" pitchFamily="18" charset="0"/>
              </a:rPr>
              <a:t>and all locations (on the main campus, at additional locations, by distance delivery, as </a:t>
            </a:r>
            <a:r>
              <a:rPr lang="en-US" sz="2400" b="1" dirty="0">
                <a:solidFill>
                  <a:srgbClr val="0056B4"/>
                </a:solidFill>
                <a:latin typeface="Rockwell" panose="02060603020205020403" pitchFamily="18" charset="0"/>
              </a:rPr>
              <a:t>dual credit</a:t>
            </a:r>
            <a:r>
              <a:rPr lang="en-US" sz="2400" dirty="0">
                <a:solidFill>
                  <a:srgbClr val="000000"/>
                </a:solidFill>
                <a:latin typeface="Rockwell" panose="02060603020205020403" pitchFamily="18" charset="0"/>
              </a:rPr>
              <a:t>, through contractual or consortia arrangements, or any other modality).</a:t>
            </a:r>
            <a:endParaRPr lang="en-US" sz="2400" dirty="0">
              <a:solidFill>
                <a:srgbClr val="0056B4"/>
              </a:solidFill>
              <a:latin typeface="Rockwell" panose="02060603020205020403" pitchFamily="18" charset="0"/>
            </a:endParaRPr>
          </a:p>
          <a:p>
            <a:pPr marL="0" indent="0">
              <a:buNone/>
            </a:pPr>
            <a:endParaRPr lang="en-US" sz="2400" b="1" dirty="0">
              <a:solidFill>
                <a:srgbClr val="0056B4"/>
              </a:solidFill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179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16AC6B-7B8A-472D-A58D-3A785FFEF8D5}"/>
              </a:ext>
            </a:extLst>
          </p:cNvPr>
          <p:cNvSpPr txBox="1"/>
          <p:nvPr/>
        </p:nvSpPr>
        <p:spPr>
          <a:xfrm>
            <a:off x="2292599" y="6473129"/>
            <a:ext cx="7606801" cy="384871"/>
          </a:xfrm>
          <a:prstGeom prst="rect">
            <a:avLst/>
          </a:prstGeom>
          <a:noFill/>
        </p:spPr>
        <p:txBody>
          <a:bodyPr wrap="square"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56B4"/>
                </a:solidFill>
                <a:effectLst/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https://www.hlcommission.org/Policies/criteria-and-core-components.html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5C3B62-EA66-4022-87D0-7B4E1F44A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8" y="1012004"/>
            <a:ext cx="4109565" cy="479540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  <a:t>HLC </a:t>
            </a:r>
            <a:b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</a:br>
            <a: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  <a:t>Criteria for Accreditation:</a:t>
            </a:r>
            <a:b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</a:br>
            <a:b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</a:br>
            <a: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  <a:t>4.A.4</a:t>
            </a:r>
            <a:endParaRPr lang="en-US" dirty="0">
              <a:solidFill>
                <a:srgbClr val="FFFFFF"/>
              </a:solidFill>
              <a:latin typeface="Rockwell Light" panose="020403030201020202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F4DAF-B9F5-4DD6-A83E-C182B92D7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4038" y="1012004"/>
            <a:ext cx="6463866" cy="4726945"/>
          </a:xfrm>
        </p:spPr>
        <p:txBody>
          <a:bodyPr wrap="square" anchor="t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Rockwell" panose="02060603020205020403" pitchFamily="18" charset="0"/>
              </a:rPr>
              <a:t>The institution maintains and exercises authority over the prerequisites for courses, </a:t>
            </a:r>
            <a:r>
              <a:rPr lang="en-US" sz="2400" b="1" dirty="0">
                <a:solidFill>
                  <a:srgbClr val="0056B4"/>
                </a:solidFill>
                <a:latin typeface="Rockwell" panose="02060603020205020403" pitchFamily="18" charset="0"/>
              </a:rPr>
              <a:t>rigor of courses</a:t>
            </a:r>
            <a:r>
              <a:rPr lang="en-US" sz="2400" dirty="0">
                <a:solidFill>
                  <a:srgbClr val="000000"/>
                </a:solidFill>
                <a:latin typeface="Rockwell" panose="02060603020205020403" pitchFamily="18" charset="0"/>
              </a:rPr>
              <a:t>, expectations for student learning, access to learning resources, and faculty qualifications for all its programs, </a:t>
            </a:r>
            <a:r>
              <a:rPr lang="en-US" sz="2400" b="1" dirty="0">
                <a:solidFill>
                  <a:srgbClr val="0056B4"/>
                </a:solidFill>
                <a:latin typeface="Rockwell" panose="02060603020205020403" pitchFamily="18" charset="0"/>
              </a:rPr>
              <a:t>including dual credit</a:t>
            </a:r>
            <a:r>
              <a:rPr lang="en-US" sz="2400" dirty="0">
                <a:solidFill>
                  <a:srgbClr val="000000"/>
                </a:solidFill>
                <a:latin typeface="Rockwell" panose="02060603020205020403" pitchFamily="18" charset="0"/>
              </a:rPr>
              <a:t> programs.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Rockwell" panose="02060603020205020403" pitchFamily="18" charset="0"/>
              </a:rPr>
              <a:t>It assures that its dual credit courses or programs for </a:t>
            </a:r>
            <a:r>
              <a:rPr lang="en-US" sz="2400" b="1" dirty="0">
                <a:solidFill>
                  <a:srgbClr val="0056B4"/>
                </a:solidFill>
                <a:latin typeface="Rockwell" panose="02060603020205020403" pitchFamily="18" charset="0"/>
              </a:rPr>
              <a:t>high school </a:t>
            </a:r>
            <a:r>
              <a:rPr lang="en-US" sz="2400" dirty="0">
                <a:solidFill>
                  <a:srgbClr val="000000"/>
                </a:solidFill>
                <a:latin typeface="Rockwell" panose="02060603020205020403" pitchFamily="18" charset="0"/>
              </a:rPr>
              <a:t>students are </a:t>
            </a:r>
            <a:r>
              <a:rPr lang="en-US" sz="2400" b="1" dirty="0">
                <a:solidFill>
                  <a:srgbClr val="0056B4"/>
                </a:solidFill>
                <a:latin typeface="Rockwell" panose="02060603020205020403" pitchFamily="18" charset="0"/>
              </a:rPr>
              <a:t>equivalent</a:t>
            </a:r>
            <a:r>
              <a:rPr lang="en-US" sz="2400" dirty="0">
                <a:solidFill>
                  <a:srgbClr val="000000"/>
                </a:solidFill>
                <a:latin typeface="Rockwell" panose="02060603020205020403" pitchFamily="18" charset="0"/>
              </a:rPr>
              <a:t> in learning outcomes and levels of achievement to its higher education curriculum. </a:t>
            </a:r>
          </a:p>
          <a:p>
            <a:pPr marL="0" indent="0">
              <a:buNone/>
            </a:pPr>
            <a:endParaRPr lang="en-US" sz="2400" b="1" dirty="0">
              <a:solidFill>
                <a:srgbClr val="0056B4"/>
              </a:solidFill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579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5C3B62-EA66-4022-87D0-7B4E1F44A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8" y="1012004"/>
            <a:ext cx="4109565" cy="479540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  <a:t>HLC </a:t>
            </a:r>
            <a:b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</a:br>
            <a: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  <a:t>Review/</a:t>
            </a:r>
            <a:b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</a:br>
            <a: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  <a:t>Response:</a:t>
            </a:r>
            <a:b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</a:br>
            <a:b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</a:br>
            <a:endParaRPr lang="en-US" dirty="0">
              <a:solidFill>
                <a:srgbClr val="FFFFFF"/>
              </a:solidFill>
              <a:latin typeface="Rockwell Light" panose="020403030201020202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F4DAF-B9F5-4DD6-A83E-C182B92D7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4038" y="1012004"/>
            <a:ext cx="6463866" cy="4456979"/>
          </a:xfrm>
        </p:spPr>
        <p:txBody>
          <a:bodyPr wrap="square" anchor="t">
            <a:normAutofit/>
          </a:bodyPr>
          <a:lstStyle/>
          <a:p>
            <a:pPr marL="0" marR="0" lvl="0" indent="0">
              <a:spcAft>
                <a:spcPts val="0"/>
              </a:spcAft>
              <a:buNone/>
            </a:pPr>
            <a:r>
              <a:rPr lang="en-US" sz="2400" b="1" dirty="0">
                <a:solidFill>
                  <a:srgbClr val="0056B4"/>
                </a:solidFill>
                <a:latin typeface="Rockwell" panose="02060603020205020403" pitchFamily="18" charset="0"/>
              </a:rPr>
              <a:t>Barton has some work to do </a:t>
            </a:r>
            <a:r>
              <a:rPr lang="en-US" sz="2400" dirty="0">
                <a:solidFill>
                  <a:srgbClr val="000000"/>
                </a:solidFill>
                <a:latin typeface="Rockwell" panose="02060603020205020403" pitchFamily="18" charset="0"/>
              </a:rPr>
              <a:t>on ensuring the integrity of its academic programmatic offerings. </a:t>
            </a:r>
          </a:p>
          <a:p>
            <a:pPr marL="0" indent="0" algn="l">
              <a:buNone/>
            </a:pPr>
            <a:r>
              <a:rPr lang="en-US" sz="2400" b="1" dirty="0">
                <a:solidFill>
                  <a:srgbClr val="0056B4"/>
                </a:solidFill>
                <a:latin typeface="Rockwell" panose="02060603020205020403" pitchFamily="18" charset="0"/>
              </a:rPr>
              <a:t>Dual credit </a:t>
            </a:r>
            <a:r>
              <a:rPr lang="en-US" sz="2400" dirty="0">
                <a:solidFill>
                  <a:srgbClr val="000000"/>
                </a:solidFill>
                <a:latin typeface="Rockwell" panose="02060603020205020403" pitchFamily="18" charset="0"/>
              </a:rPr>
              <a:t>courses fall under the Kansas Board of Regents (KBOR) Policy for Concurrent Enrollment Partnership (</a:t>
            </a:r>
            <a:r>
              <a:rPr lang="en-US" sz="2400" b="1" dirty="0">
                <a:solidFill>
                  <a:srgbClr val="0056B4"/>
                </a:solidFill>
                <a:latin typeface="Rockwell" panose="02060603020205020403" pitchFamily="18" charset="0"/>
              </a:rPr>
              <a:t>CEP</a:t>
            </a:r>
            <a:r>
              <a:rPr lang="en-US" sz="2400" dirty="0">
                <a:solidFill>
                  <a:srgbClr val="000000"/>
                </a:solidFill>
                <a:latin typeface="Rockwell" panose="02060603020205020403" pitchFamily="18" charset="0"/>
              </a:rPr>
              <a:t>) that </a:t>
            </a:r>
            <a:r>
              <a:rPr lang="en-US" sz="2400" b="1" dirty="0">
                <a:solidFill>
                  <a:srgbClr val="0056B4"/>
                </a:solidFill>
                <a:latin typeface="Rockwell" panose="02060603020205020403" pitchFamily="18" charset="0"/>
              </a:rPr>
              <a:t>ensures quality and consistency</a:t>
            </a:r>
            <a:r>
              <a:rPr lang="en-US" sz="2400" dirty="0">
                <a:solidFill>
                  <a:srgbClr val="000000"/>
                </a:solidFill>
                <a:latin typeface="Rockwell" panose="02060603020205020403" pitchFamily="18" charset="0"/>
              </a:rPr>
              <a:t>.</a:t>
            </a:r>
          </a:p>
          <a:p>
            <a:pPr marL="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Rockwell" panose="02060603020205020403" pitchFamily="18" charset="0"/>
              </a:rPr>
              <a:t>While several programs hold external accreditation which helps to </a:t>
            </a:r>
            <a:r>
              <a:rPr lang="en-US" sz="2400" b="1" dirty="0">
                <a:solidFill>
                  <a:srgbClr val="0056B4"/>
                </a:solidFill>
                <a:latin typeface="Rockwell" panose="02060603020205020403" pitchFamily="18" charset="0"/>
              </a:rPr>
              <a:t>ensure that they meet high standards</a:t>
            </a:r>
            <a:r>
              <a:rPr lang="en-US" sz="2400" dirty="0">
                <a:solidFill>
                  <a:srgbClr val="000000"/>
                </a:solidFill>
                <a:latin typeface="Rockwell" panose="02060603020205020403" pitchFamily="18" charset="0"/>
              </a:rPr>
              <a:t> many others do not.</a:t>
            </a:r>
          </a:p>
          <a:p>
            <a:pPr marL="0" indent="0">
              <a:buNone/>
            </a:pPr>
            <a:endParaRPr lang="en-US" sz="2400" b="1" dirty="0">
              <a:solidFill>
                <a:srgbClr val="0056B4"/>
              </a:solidFill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912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5C3B62-EA66-4022-87D0-7B4E1F44A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8" y="1012004"/>
            <a:ext cx="4109565" cy="479540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  <a:t>KBOR </a:t>
            </a:r>
            <a:b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</a:br>
            <a: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  <a:t>CEP Requirements:</a:t>
            </a:r>
            <a:b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</a:br>
            <a:b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</a:br>
            <a:r>
              <a:rPr lang="en-US" b="1" dirty="0">
                <a:solidFill>
                  <a:srgbClr val="FFFFFF"/>
                </a:solidFill>
                <a:latin typeface="Rockwell Light" panose="02040303020102020203" pitchFamily="18" charset="0"/>
              </a:rPr>
              <a:t>iii.</a:t>
            </a:r>
            <a:endParaRPr lang="en-US" dirty="0">
              <a:solidFill>
                <a:srgbClr val="FFFFFF"/>
              </a:solidFill>
              <a:latin typeface="Rockwell Light" panose="020403030201020202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F4DAF-B9F5-4DD6-A83E-C182B92D7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4038" y="470926"/>
            <a:ext cx="6463866" cy="5892104"/>
          </a:xfrm>
        </p:spPr>
        <p:txBody>
          <a:bodyPr wrap="square" anchor="t">
            <a:normAutofit fontScale="925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Rockwell" panose="02060603020205020403" pitchFamily="18" charset="0"/>
              </a:rPr>
              <a:t>Concurrent Enrollment Partnership (CEP) students are </a:t>
            </a:r>
            <a:r>
              <a:rPr lang="en-US" sz="2200" b="1" dirty="0">
                <a:solidFill>
                  <a:srgbClr val="0056B4"/>
                </a:solidFill>
                <a:latin typeface="Rockwell" panose="02060603020205020403" pitchFamily="18" charset="0"/>
              </a:rPr>
              <a:t>held to the same grading standards and standards of achievement</a:t>
            </a:r>
            <a:r>
              <a:rPr lang="en-US" sz="2200" dirty="0">
                <a:solidFill>
                  <a:srgbClr val="000000"/>
                </a:solidFill>
                <a:latin typeface="Rockwell" panose="02060603020205020403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Rockwell" panose="02060603020205020403" pitchFamily="18" charset="0"/>
              </a:rPr>
              <a:t>as those expected of students in on-campus sections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Rockwell" panose="02060603020205020403" pitchFamily="18" charset="0"/>
              </a:rPr>
              <a:t>CEP students are being </a:t>
            </a:r>
            <a:r>
              <a:rPr lang="en-US" sz="2200" b="1" dirty="0">
                <a:solidFill>
                  <a:srgbClr val="0056B4"/>
                </a:solidFill>
                <a:latin typeface="Rockwell" panose="02060603020205020403" pitchFamily="18" charset="0"/>
              </a:rPr>
              <a:t>assessed using the same method </a:t>
            </a:r>
            <a:r>
              <a:rPr lang="en-US" sz="2400" dirty="0">
                <a:solidFill>
                  <a:srgbClr val="000000"/>
                </a:solidFill>
                <a:latin typeface="Rockwell" panose="02060603020205020403" pitchFamily="18" charset="0"/>
              </a:rPr>
              <a:t>(i.e., papers, portfolios, quizzes, labs) as students in on-campus sections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Rockwell" panose="02060603020205020403" pitchFamily="18" charset="0"/>
              </a:rPr>
              <a:t>High school faculty are utilizing </a:t>
            </a:r>
            <a:r>
              <a:rPr lang="en-US" sz="2200" b="1" dirty="0">
                <a:solidFill>
                  <a:srgbClr val="0056B4"/>
                </a:solidFill>
                <a:latin typeface="Rockwell" panose="02060603020205020403" pitchFamily="18" charset="0"/>
              </a:rPr>
              <a:t>the same final examination</a:t>
            </a:r>
            <a:r>
              <a:rPr lang="en-US" sz="2400" dirty="0">
                <a:solidFill>
                  <a:srgbClr val="000000"/>
                </a:solidFill>
                <a:latin typeface="Rockwell" panose="02060603020205020403" pitchFamily="18" charset="0"/>
              </a:rPr>
              <a:t> for each CEP course </a:t>
            </a:r>
            <a:r>
              <a:rPr lang="en-US" sz="2200" b="1" dirty="0">
                <a:solidFill>
                  <a:srgbClr val="0056B4"/>
                </a:solidFill>
                <a:latin typeface="Rockwell" panose="02060603020205020403" pitchFamily="18" charset="0"/>
              </a:rPr>
              <a:t>as is given in a </a:t>
            </a:r>
            <a:r>
              <a:rPr lang="en-US" sz="2200" b="1" u="sng" dirty="0">
                <a:solidFill>
                  <a:srgbClr val="0056B4"/>
                </a:solidFill>
                <a:latin typeface="Rockwell" panose="02060603020205020403" pitchFamily="18" charset="0"/>
              </a:rPr>
              <a:t>representative section </a:t>
            </a:r>
            <a:r>
              <a:rPr lang="en-US" sz="2400" dirty="0">
                <a:solidFill>
                  <a:srgbClr val="000000"/>
                </a:solidFill>
                <a:latin typeface="Rockwell" panose="02060603020205020403" pitchFamily="18" charset="0"/>
              </a:rPr>
              <a:t>of the same course taught at the public postsecondary institution awarding the course credit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Rockwell" panose="02060603020205020403" pitchFamily="18" charset="0"/>
              </a:rPr>
              <a:t>High school faculty are applying </a:t>
            </a:r>
            <a:r>
              <a:rPr lang="en-US" sz="2200" b="1" dirty="0">
                <a:solidFill>
                  <a:srgbClr val="0056B4"/>
                </a:solidFill>
                <a:latin typeface="Rockwell" panose="02060603020205020403" pitchFamily="18" charset="0"/>
              </a:rPr>
              <a:t>the same scoring rubric </a:t>
            </a:r>
            <a:r>
              <a:rPr lang="en-US" sz="2400" dirty="0">
                <a:solidFill>
                  <a:srgbClr val="000000"/>
                </a:solidFill>
                <a:latin typeface="Rockwell" panose="02060603020205020403" pitchFamily="18" charset="0"/>
              </a:rPr>
              <a:t>for the assigned course as is used in the on-campus course; and that course management, instructional delivery and content </a:t>
            </a:r>
            <a:r>
              <a:rPr lang="en-US" sz="2200" b="1" dirty="0">
                <a:solidFill>
                  <a:srgbClr val="0056B4"/>
                </a:solidFill>
                <a:latin typeface="Rockwell" panose="02060603020205020403" pitchFamily="18" charset="0"/>
              </a:rPr>
              <a:t>meet or exceed those in regular on-campus sections</a:t>
            </a:r>
            <a:r>
              <a:rPr lang="en-US" sz="2400" dirty="0">
                <a:solidFill>
                  <a:srgbClr val="000000"/>
                </a:solidFill>
                <a:latin typeface="Rockwell" panose="02060603020205020403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8585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94EA0220-69AC-48BB-86FE-3A821D713BC9}"/>
              </a:ext>
            </a:extLst>
          </p:cNvPr>
          <p:cNvGrpSpPr/>
          <p:nvPr/>
        </p:nvGrpSpPr>
        <p:grpSpPr>
          <a:xfrm>
            <a:off x="707889" y="1262743"/>
            <a:ext cx="10776222" cy="5595257"/>
            <a:chOff x="4564993" y="1923245"/>
            <a:chExt cx="6802937" cy="2110551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9A5D92B-919A-4FAF-808D-2FF90D1293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948830" y="1961690"/>
              <a:ext cx="419100" cy="2072106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92B32745-8147-401E-A954-E167D58B93F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64993" y="1923245"/>
              <a:ext cx="400050" cy="207210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88B9A18-A347-4A78-AEF7-17840EE67807}"/>
                </a:ext>
              </a:extLst>
            </p:cNvPr>
            <p:cNvSpPr txBox="1"/>
            <p:nvPr/>
          </p:nvSpPr>
          <p:spPr>
            <a:xfrm>
              <a:off x="4783324" y="2092395"/>
              <a:ext cx="6454238" cy="1701853"/>
            </a:xfrm>
            <a:prstGeom prst="rect">
              <a:avLst/>
            </a:prstGeom>
            <a:noFill/>
          </p:spPr>
          <p:txBody>
            <a:bodyPr wrap="square" numCol="2">
              <a:spAutoFit/>
            </a:bodyPr>
            <a:lstStyle/>
            <a:p>
              <a:pPr marL="285750" marR="0" indent="-28575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solidFill>
                    <a:srgbClr val="000000"/>
                  </a:solidFill>
                  <a:effectLst/>
                  <a:latin typeface="Rockwell" panose="020606030202050204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American History 1877-Present</a:t>
              </a:r>
              <a:endParaRPr lang="en-US" sz="24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marR="0" indent="-28575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solidFill>
                    <a:srgbClr val="000000"/>
                  </a:solidFill>
                  <a:effectLst/>
                  <a:latin typeface="Rockwell" panose="020606030202050204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Anatomy &amp; Physiology</a:t>
              </a:r>
              <a:endParaRPr lang="en-US" sz="24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marR="0" indent="-28575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solidFill>
                    <a:srgbClr val="000000"/>
                  </a:solidFill>
                  <a:effectLst/>
                  <a:latin typeface="Rockwell" panose="020606030202050204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Business Mathematics</a:t>
              </a:r>
              <a:endParaRPr lang="en-US" sz="24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marR="0" indent="-28575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solidFill>
                    <a:srgbClr val="000000"/>
                  </a:solidFill>
                  <a:effectLst/>
                  <a:latin typeface="Rockwell" panose="020606030202050204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College Algebra</a:t>
              </a:r>
              <a:endParaRPr lang="en-US" sz="24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marR="0" indent="-28575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solidFill>
                    <a:srgbClr val="000000"/>
                  </a:solidFill>
                  <a:effectLst/>
                  <a:latin typeface="Rockwell" panose="020606030202050204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College Chemistry I</a:t>
              </a:r>
              <a:endParaRPr lang="en-US" sz="24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marR="0" indent="-28575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solidFill>
                    <a:srgbClr val="000000"/>
                  </a:solidFill>
                  <a:effectLst/>
                  <a:latin typeface="Rockwell" panose="020606030202050204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Computer Concepts &amp; Applications</a:t>
              </a:r>
              <a:endParaRPr lang="en-US" sz="24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marR="0" indent="-28575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solidFill>
                    <a:srgbClr val="000000"/>
                  </a:solidFill>
                  <a:effectLst/>
                  <a:latin typeface="Rockwell" panose="020606030202050204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Elements of Statistics</a:t>
              </a:r>
              <a:endParaRPr lang="en-US" sz="24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marR="0" indent="-28575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solidFill>
                    <a:srgbClr val="000000"/>
                  </a:solidFill>
                  <a:effectLst/>
                  <a:latin typeface="Rockwell" panose="020606030202050204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English Composition I</a:t>
              </a:r>
              <a:endParaRPr lang="en-US" sz="24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marR="0" indent="-28575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solidFill>
                    <a:srgbClr val="000000"/>
                  </a:solidFill>
                  <a:effectLst/>
                  <a:latin typeface="Rockwell" panose="020606030202050204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English Composition II</a:t>
              </a:r>
              <a:endParaRPr lang="en-US" sz="24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marR="0" indent="-28575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endParaRPr lang="en-US" sz="2400" dirty="0">
                <a:solidFill>
                  <a:srgbClr val="000000"/>
                </a:solidFill>
                <a:effectLst/>
                <a:latin typeface="Rockwell" panose="02060603020205020403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85750" marR="0" indent="-28575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solidFill>
                    <a:srgbClr val="000000"/>
                  </a:solidFill>
                  <a:effectLst/>
                  <a:latin typeface="Rockwell" panose="020606030202050204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Foundations of Modern Education</a:t>
              </a:r>
            </a:p>
            <a:p>
              <a:pPr marL="285750" marR="0" indent="-28575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solidFill>
                    <a:srgbClr val="000000"/>
                  </a:solidFill>
                  <a:effectLst/>
                  <a:latin typeface="Rockwell" panose="020606030202050204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Graphic Design</a:t>
              </a:r>
              <a:endParaRPr lang="en-US" sz="24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marR="0" indent="-28575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solidFill>
                    <a:srgbClr val="000000"/>
                  </a:solidFill>
                  <a:effectLst/>
                  <a:latin typeface="Rockwell" panose="020606030202050204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Intermediate Algebra</a:t>
              </a:r>
              <a:endParaRPr lang="en-US" sz="24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marR="0" indent="-28575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solidFill>
                    <a:srgbClr val="000000"/>
                  </a:solidFill>
                  <a:effectLst/>
                  <a:latin typeface="Rockwell" panose="020606030202050204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Intro to Literature</a:t>
              </a:r>
              <a:endParaRPr lang="en-US" sz="24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marR="0" indent="-28575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solidFill>
                    <a:srgbClr val="000000"/>
                  </a:solidFill>
                  <a:effectLst/>
                  <a:latin typeface="Rockwell" panose="020606030202050204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Personal &amp; Community Health</a:t>
              </a:r>
              <a:endParaRPr lang="en-US" sz="24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marR="0" indent="-28575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solidFill>
                    <a:srgbClr val="000000"/>
                  </a:solidFill>
                  <a:effectLst/>
                  <a:latin typeface="Rockwell" panose="020606030202050204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Physics I</a:t>
              </a:r>
              <a:endParaRPr lang="en-US" sz="24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marR="0" indent="-28575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solidFill>
                    <a:srgbClr val="000000"/>
                  </a:solidFill>
                  <a:effectLst/>
                  <a:latin typeface="Rockwell" panose="020606030202050204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Principles of Biology</a:t>
              </a:r>
              <a:endParaRPr lang="en-US" sz="24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marR="0" indent="-28575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solidFill>
                    <a:srgbClr val="000000"/>
                  </a:solidFill>
                  <a:effectLst/>
                  <a:latin typeface="Rockwell" panose="020606030202050204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Principles of Management</a:t>
              </a:r>
              <a:endParaRPr lang="en-US" sz="24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marR="0" indent="-28575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solidFill>
                    <a:srgbClr val="000000"/>
                  </a:solidFill>
                  <a:effectLst/>
                  <a:latin typeface="Rockwell" panose="020606030202050204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Public Speaking</a:t>
              </a:r>
              <a:endParaRPr lang="en-US" sz="24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285750" marR="0" indent="-28575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solidFill>
                    <a:srgbClr val="000000"/>
                  </a:solidFill>
                  <a:effectLst/>
                  <a:latin typeface="Rockwell" panose="020606030202050204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Trigonometry</a:t>
              </a:r>
              <a:endParaRPr lang="en-US" sz="24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07BEA3E-DA8A-4729-B933-FE1AA055F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41850"/>
            <a:ext cx="9838509" cy="847316"/>
          </a:xfrm>
        </p:spPr>
        <p:txBody>
          <a:bodyPr>
            <a:normAutofit/>
          </a:bodyPr>
          <a:lstStyle/>
          <a:p>
            <a:r>
              <a:rPr lang="en-US" b="1" dirty="0">
                <a:latin typeface="Rockwell Light" panose="020B0604020202020204" pitchFamily="18" charset="0"/>
              </a:rPr>
              <a:t>CEP Course List</a:t>
            </a:r>
            <a:endParaRPr lang="en-US" dirty="0">
              <a:latin typeface="Rockwell Light" panose="020B0604020202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401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00315D"/>
      </a:dk2>
      <a:lt2>
        <a:srgbClr val="C7C6C5"/>
      </a:lt2>
      <a:accent1>
        <a:srgbClr val="0177C1"/>
      </a:accent1>
      <a:accent2>
        <a:srgbClr val="B6985A"/>
      </a:accent2>
      <a:accent3>
        <a:srgbClr val="75BDA7"/>
      </a:accent3>
      <a:accent4>
        <a:srgbClr val="B6985A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414</TotalTime>
  <Words>880</Words>
  <Application>Microsoft Office PowerPoint</Application>
  <PresentationFormat>Widescreen</PresentationFormat>
  <Paragraphs>86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Rockwell</vt:lpstr>
      <vt:lpstr>Rockwell Condensed (heading)</vt:lpstr>
      <vt:lpstr>Rockwell Light</vt:lpstr>
      <vt:lpstr>Symbol</vt:lpstr>
      <vt:lpstr>Office Theme</vt:lpstr>
      <vt:lpstr>Course Binder Project</vt:lpstr>
      <vt:lpstr>Think back to when you started at Barton</vt:lpstr>
      <vt:lpstr>Task</vt:lpstr>
      <vt:lpstr>Examples</vt:lpstr>
      <vt:lpstr>HLC  Criteria for Accreditation:  3.A.3</vt:lpstr>
      <vt:lpstr>HLC  Criteria for Accreditation:  4.A.4</vt:lpstr>
      <vt:lpstr>HLC  Review/ Response:  </vt:lpstr>
      <vt:lpstr>KBOR  CEP Requirements:  iii.</vt:lpstr>
      <vt:lpstr>CEP Course List</vt:lpstr>
      <vt:lpstr>HLC  Response on Probation :  Cloud County Community College</vt:lpstr>
      <vt:lpstr>Call to Action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motivates you?</dc:title>
  <dc:creator>Windows User</dc:creator>
  <cp:lastModifiedBy>Harrington, Joseph</cp:lastModifiedBy>
  <cp:revision>70</cp:revision>
  <dcterms:created xsi:type="dcterms:W3CDTF">2018-09-10T20:42:49Z</dcterms:created>
  <dcterms:modified xsi:type="dcterms:W3CDTF">2021-08-05T15:03:45Z</dcterms:modified>
</cp:coreProperties>
</file>