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3"/>
  </p:notesMasterIdLst>
  <p:sldIdLst>
    <p:sldId id="256" r:id="rId2"/>
    <p:sldId id="286" r:id="rId3"/>
    <p:sldId id="257" r:id="rId4"/>
    <p:sldId id="283" r:id="rId5"/>
    <p:sldId id="276" r:id="rId6"/>
    <p:sldId id="277" r:id="rId7"/>
    <p:sldId id="278" r:id="rId8"/>
    <p:sldId id="282" r:id="rId9"/>
    <p:sldId id="285" r:id="rId10"/>
    <p:sldId id="280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4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E2C45-7DB0-4EE1-906E-35082044A539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B72FF-16FE-4648-8191-7745A3B84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7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6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5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9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D050-793F-4727-BD41-68CC17E9E94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1968-1D7D-4DA3-BF7B-D0FC6D5B5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5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C7A71F-A746-4AB2-8FF5-03D4135FA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FF8914-DDE9-46F8-AF0A-54FD0AC09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853" y="1533525"/>
            <a:ext cx="10917063" cy="3790950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625367-C1A5-4631-9270-92B814EEC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419" y="1933575"/>
            <a:ext cx="7259684" cy="2990849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latin typeface="Rockwell" panose="02060603020205020403" pitchFamily="18" charset="0"/>
              </a:rPr>
              <a:t>Course Binder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4E5D5F-816F-445F-998D-DB3B1F0B9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6387" y="2377441"/>
            <a:ext cx="2686812" cy="2546984"/>
          </a:xfrm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latin typeface="Rockwell Condensed (heading)"/>
              </a:rPr>
              <a:t>Presenter: </a:t>
            </a:r>
          </a:p>
          <a:p>
            <a:pPr algn="l"/>
            <a:r>
              <a:rPr lang="en-US" sz="2800" dirty="0">
                <a:latin typeface="Rockwell Condensed (heading)"/>
              </a:rPr>
              <a:t>Jo Harrington</a:t>
            </a:r>
          </a:p>
          <a:p>
            <a:pPr algn="l"/>
            <a:endParaRPr lang="en-US" sz="2800" dirty="0">
              <a:latin typeface="Rockwell Condensed (heading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4C1DE0-31FE-4AD0-95EA-B65CA6B8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F736409-6C07-4CE8-86F8-1174E2235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42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6AC6B-7B8A-472D-A58D-3A785FFEF8D5}"/>
              </a:ext>
            </a:extLst>
          </p:cNvPr>
          <p:cNvSpPr txBox="1"/>
          <p:nvPr/>
        </p:nvSpPr>
        <p:spPr>
          <a:xfrm>
            <a:off x="1078632" y="6448402"/>
            <a:ext cx="10034736" cy="384871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56B4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https://www.hlcommission.org/component/directory/?Itemid=&amp;Action=ShowBasic&amp;instid=1776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C3B62-EA66-4022-87D0-7B4E1F44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8" y="1012004"/>
            <a:ext cx="4109565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HLC 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Response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on Probation :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Cloud County Community College</a:t>
            </a:r>
            <a:endParaRPr lang="en-US" dirty="0">
              <a:solidFill>
                <a:srgbClr val="FFFFFF"/>
              </a:solidFill>
              <a:latin typeface="Rockwell Light" panose="02040303020102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4DAF-B9F5-4DD6-A83E-C182B92D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038" y="470926"/>
            <a:ext cx="6463866" cy="5892104"/>
          </a:xfrm>
        </p:spPr>
        <p:txBody>
          <a:bodyPr wrap="square" anchor="t"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The Institution </a:t>
            </a:r>
            <a:r>
              <a:rPr lang="en-US" sz="2500" u="sng" dirty="0">
                <a:solidFill>
                  <a:srgbClr val="000000"/>
                </a:solidFill>
                <a:latin typeface="Rockwell" panose="02060603020205020403" pitchFamily="18" charset="0"/>
              </a:rPr>
              <a:t>does not 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sufficiently demonstrate that learning outcomes and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levels of achievement are equivalent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 across all modalities and locations, including where dual credit is offered.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The Institution has </a:t>
            </a:r>
            <a:r>
              <a:rPr lang="en-US" sz="2500" u="sng" dirty="0">
                <a:solidFill>
                  <a:srgbClr val="000000"/>
                </a:solidFill>
                <a:latin typeface="Rockwell" panose="02060603020205020403" pitchFamily="18" charset="0"/>
              </a:rPr>
              <a:t>only begun 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to systematically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evaluate teaching uniformity 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in multiple delivery modalities and locations,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including dual credit/concurrent enrollment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The Institution's oversight of concurrent enrollment to ensure that courses are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equivalent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 in learning outcomes and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levels of achievement 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to the higher education curriculum </a:t>
            </a:r>
            <a:r>
              <a:rPr lang="en-US" sz="2500" u="sng" dirty="0">
                <a:solidFill>
                  <a:srgbClr val="000000"/>
                </a:solidFill>
                <a:latin typeface="Rockwell" panose="02060603020205020403" pitchFamily="18" charset="0"/>
              </a:rPr>
              <a:t>is lacking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The Institution has </a:t>
            </a:r>
            <a:r>
              <a:rPr lang="en-US" sz="2500" u="sng" dirty="0">
                <a:solidFill>
                  <a:srgbClr val="000000"/>
                </a:solidFill>
                <a:latin typeface="Rockwell" panose="02060603020205020403" pitchFamily="18" charset="0"/>
              </a:rPr>
              <a:t>made efforts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…where it offers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dual credit 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courses so that administrators and instructors at those high schools </a:t>
            </a:r>
            <a:r>
              <a:rPr lang="en-US" sz="2500" u="sng" dirty="0">
                <a:solidFill>
                  <a:srgbClr val="000000"/>
                </a:solidFill>
                <a:latin typeface="Rockwell" panose="02060603020205020403" pitchFamily="18" charset="0"/>
              </a:rPr>
              <a:t>are aware 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of…expectations for learning and assessment that is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consistent with on-campus instruction</a:t>
            </a:r>
            <a:r>
              <a:rPr lang="en-US" sz="2500" dirty="0">
                <a:solidFill>
                  <a:srgbClr val="000000"/>
                </a:solidFill>
                <a:latin typeface="Rockwell" panose="020606030202050204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926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4EA0220-69AC-48BB-86FE-3A821D713BC9}"/>
              </a:ext>
            </a:extLst>
          </p:cNvPr>
          <p:cNvGrpSpPr/>
          <p:nvPr/>
        </p:nvGrpSpPr>
        <p:grpSpPr>
          <a:xfrm>
            <a:off x="707889" y="1262743"/>
            <a:ext cx="10776222" cy="5094514"/>
            <a:chOff x="4564993" y="1923245"/>
            <a:chExt cx="6802937" cy="211055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9A5D92B-919A-4FAF-808D-2FF90D129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48830" y="1961690"/>
              <a:ext cx="419100" cy="207210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B32745-8147-401E-A954-E167D58B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4993" y="1923245"/>
              <a:ext cx="400050" cy="20721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88B9A18-A347-4A78-AEF7-17840EE67807}"/>
                </a:ext>
              </a:extLst>
            </p:cNvPr>
            <p:cNvSpPr txBox="1"/>
            <p:nvPr/>
          </p:nvSpPr>
          <p:spPr>
            <a:xfrm>
              <a:off x="4812919" y="2092395"/>
              <a:ext cx="6288035" cy="1628032"/>
            </a:xfrm>
            <a:prstGeom prst="rect">
              <a:avLst/>
            </a:prstGeom>
            <a:noFill/>
          </p:spPr>
          <p:txBody>
            <a:bodyPr wrap="square" numCol="1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latin typeface="Rockwell" panose="02060603020205020403" pitchFamily="18" charset="0"/>
                  <a:cs typeface="Times New Roman" panose="02020603050405020304" pitchFamily="18" charset="0"/>
                </a:rPr>
                <a:t>If you teach one of the listed CEP courses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Expect a meeting request this Fall 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Consider what you would have appreciated receiving as a new faculty member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Proactively begin collecting/creating these materials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latin typeface="Rockwell" panose="02060603020205020403" pitchFamily="18" charset="0"/>
                  <a:cs typeface="Times New Roman" panose="02020603050405020304" pitchFamily="18" charset="0"/>
                </a:rPr>
                <a:t>If you teach any other course at Barton, consider what you would leave behind as </a:t>
              </a:r>
              <a:r>
                <a:rPr lang="en-US" sz="2400" b="1" dirty="0">
                  <a:solidFill>
                    <a:srgbClr val="0056B4"/>
                  </a:solidFill>
                  <a:latin typeface="Rockwell" panose="02060603020205020403" pitchFamily="18" charset="0"/>
                </a:rPr>
                <a:t>your legacy </a:t>
              </a:r>
              <a:r>
                <a:rPr lang="en-US" sz="2400" dirty="0">
                  <a:latin typeface="Rockwell" panose="02060603020205020403" pitchFamily="18" charset="0"/>
                  <a:cs typeface="Times New Roman" panose="02020603050405020304" pitchFamily="18" charset="0"/>
                </a:rPr>
                <a:t>to the next generation of faculty.  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latin typeface="Rockwell" panose="02060603020205020403" pitchFamily="18" charset="0"/>
                  <a:cs typeface="Times New Roman" panose="02020603050405020304" pitchFamily="18" charset="0"/>
                </a:rPr>
                <a:t>Then go above and beyond to welcome new faculty giving them the resources and support </a:t>
              </a:r>
              <a:r>
                <a:rPr lang="en-US" sz="2400" b="1" dirty="0">
                  <a:solidFill>
                    <a:srgbClr val="0056B4"/>
                  </a:solidFill>
                  <a:latin typeface="Rockwell" panose="02060603020205020403" pitchFamily="18" charset="0"/>
                </a:rPr>
                <a:t>you would want for yourself</a:t>
              </a:r>
              <a:r>
                <a:rPr lang="en-US" sz="2400" dirty="0">
                  <a:latin typeface="Rockwell" panose="02060603020205020403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7BEA3E-DA8A-4729-B933-FE1AA055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41850"/>
            <a:ext cx="9838509" cy="84731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ckwell Light" panose="020B0604020202020204" pitchFamily="18" charset="0"/>
              </a:rPr>
              <a:t>Call to Action</a:t>
            </a:r>
            <a:endParaRPr lang="en-US" dirty="0">
              <a:latin typeface="Rockwell Light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2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EA3E-DA8A-4729-B933-FE1AA055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41850"/>
            <a:ext cx="10953207" cy="84731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ckwell Light" panose="020B0604020202020204" pitchFamily="18" charset="0"/>
              </a:rPr>
              <a:t>Think back to when you started at Barton</a:t>
            </a:r>
            <a:endParaRPr lang="en-US" dirty="0">
              <a:latin typeface="Rockwell Light" panose="020B06040202020202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EA0220-69AC-48BB-86FE-3A821D713BC9}"/>
              </a:ext>
            </a:extLst>
          </p:cNvPr>
          <p:cNvGrpSpPr/>
          <p:nvPr/>
        </p:nvGrpSpPr>
        <p:grpSpPr>
          <a:xfrm>
            <a:off x="838199" y="1489165"/>
            <a:ext cx="10776222" cy="3136052"/>
            <a:chOff x="4564993" y="1923245"/>
            <a:chExt cx="6802937" cy="211055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9A5D92B-919A-4FAF-808D-2FF90D129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48830" y="1961690"/>
              <a:ext cx="419100" cy="207210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B32745-8147-401E-A954-E167D58B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4993" y="1923245"/>
              <a:ext cx="400050" cy="20721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88B9A18-A347-4A78-AEF7-17840EE67807}"/>
                </a:ext>
              </a:extLst>
            </p:cNvPr>
            <p:cNvSpPr txBox="1"/>
            <p:nvPr/>
          </p:nvSpPr>
          <p:spPr>
            <a:xfrm>
              <a:off x="4812919" y="2092395"/>
              <a:ext cx="6288035" cy="16397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How much help did you receive?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lang="en-US" sz="2400" dirty="0">
                  <a:solidFill>
                    <a:prstClr val="black"/>
                  </a:solidFill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Did you have the resources you needed to hit the ground running?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Did you have pre-made exams, homework, projects, writing prompts, etc.?  (From Faculty, not the Publisher)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lang="en-US" sz="2400" dirty="0">
                  <a:solidFill>
                    <a:prstClr val="black"/>
                  </a:solidFill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 at least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filled-out syllabus?</a:t>
              </a:r>
              <a:endParaRPr lang="en-US" sz="2400" dirty="0">
                <a:solidFill>
                  <a:prstClr val="black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lang="en-US" sz="2400" dirty="0">
                  <a:solidFill>
                    <a:prstClr val="black"/>
                  </a:solidFill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 did you just have a copy of a text?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38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EA3E-DA8A-4729-B933-FE1AA055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41850"/>
            <a:ext cx="9838509" cy="84731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ckwell Light" panose="020B0604020202020204" pitchFamily="18" charset="0"/>
              </a:rPr>
              <a:t>Task</a:t>
            </a:r>
            <a:endParaRPr lang="en-US" dirty="0">
              <a:latin typeface="Rockwell Light" panose="020B06040202020202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EA0220-69AC-48BB-86FE-3A821D713BC9}"/>
              </a:ext>
            </a:extLst>
          </p:cNvPr>
          <p:cNvGrpSpPr/>
          <p:nvPr/>
        </p:nvGrpSpPr>
        <p:grpSpPr>
          <a:xfrm>
            <a:off x="838199" y="1489166"/>
            <a:ext cx="10776222" cy="2118639"/>
            <a:chOff x="4564993" y="1923245"/>
            <a:chExt cx="6802937" cy="211055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9A5D92B-919A-4FAF-808D-2FF90D129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48830" y="1961690"/>
              <a:ext cx="419100" cy="207210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B32745-8147-401E-A954-E167D58B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4993" y="1923245"/>
              <a:ext cx="400050" cy="20721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88B9A18-A347-4A78-AEF7-17840EE67807}"/>
                </a:ext>
              </a:extLst>
            </p:cNvPr>
            <p:cNvSpPr txBox="1"/>
            <p:nvPr/>
          </p:nvSpPr>
          <p:spPr>
            <a:xfrm>
              <a:off x="4812919" y="2092395"/>
              <a:ext cx="6288035" cy="16398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Collect items by course representing the </a:t>
              </a:r>
              <a:r>
                <a:rPr lang="en-US" sz="2400" b="1" dirty="0">
                  <a:solidFill>
                    <a:srgbClr val="0056B4"/>
                  </a:solidFill>
                  <a:latin typeface="Rockwell" panose="02060603020205020403" pitchFamily="18" charset="0"/>
                </a:rPr>
                <a:t>minimum level of expected rigor and quality</a:t>
              </a: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at Barton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Hard copies will be placed in a Binder along with digital copies on a jump drive which will be placed in the Binder</a:t>
              </a: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F7AAC4DA-62C6-452F-8ECB-30E94ED2FA8B}"/>
              </a:ext>
            </a:extLst>
          </p:cNvPr>
          <p:cNvSpPr txBox="1">
            <a:spLocks/>
          </p:cNvSpPr>
          <p:nvPr/>
        </p:nvSpPr>
        <p:spPr>
          <a:xfrm>
            <a:off x="838199" y="3429000"/>
            <a:ext cx="9838509" cy="847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Rockwell Light" panose="020B0604020202020204" pitchFamily="18" charset="0"/>
              </a:rPr>
              <a:t>These will be provided to</a:t>
            </a:r>
            <a:endParaRPr lang="en-US" dirty="0">
              <a:latin typeface="Rockwell Light" panose="020B06040202020202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8389C31-875D-46CB-861C-CB076C93E1E9}"/>
              </a:ext>
            </a:extLst>
          </p:cNvPr>
          <p:cNvGrpSpPr/>
          <p:nvPr/>
        </p:nvGrpSpPr>
        <p:grpSpPr>
          <a:xfrm>
            <a:off x="838199" y="4276316"/>
            <a:ext cx="10776222" cy="2581683"/>
            <a:chOff x="4564993" y="1923245"/>
            <a:chExt cx="6802937" cy="211055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92D5F0B-A733-4320-98DA-1BD20EA19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48830" y="1961690"/>
              <a:ext cx="419100" cy="207210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079AF0E-6CD0-483C-A691-2870349E18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4993" y="1923245"/>
              <a:ext cx="400050" cy="207210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574C28D-906B-4835-8D71-5B15C1555210}"/>
                </a:ext>
              </a:extLst>
            </p:cNvPr>
            <p:cNvSpPr txBox="1"/>
            <p:nvPr/>
          </p:nvSpPr>
          <p:spPr>
            <a:xfrm>
              <a:off x="4812919" y="2092395"/>
              <a:ext cx="6288035" cy="1872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New Faculty upon hiring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Concurrent Enrollment Partnership (CEP) Faculty in the High Schools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Faculty teaching the course as a new prep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All Faculty teaching the course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612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4EA0220-69AC-48BB-86FE-3A821D713BC9}"/>
              </a:ext>
            </a:extLst>
          </p:cNvPr>
          <p:cNvGrpSpPr/>
          <p:nvPr/>
        </p:nvGrpSpPr>
        <p:grpSpPr>
          <a:xfrm>
            <a:off x="707889" y="1262743"/>
            <a:ext cx="10776222" cy="5595257"/>
            <a:chOff x="4564993" y="1923245"/>
            <a:chExt cx="6802937" cy="211055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9A5D92B-919A-4FAF-808D-2FF90D129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48830" y="1961690"/>
              <a:ext cx="419100" cy="207210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B32745-8147-401E-A954-E167D58B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4993" y="1923245"/>
              <a:ext cx="400050" cy="20721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88B9A18-A347-4A78-AEF7-17840EE67807}"/>
                </a:ext>
              </a:extLst>
            </p:cNvPr>
            <p:cNvSpPr txBox="1"/>
            <p:nvPr/>
          </p:nvSpPr>
          <p:spPr>
            <a:xfrm>
              <a:off x="4812919" y="2092395"/>
              <a:ext cx="6288035" cy="1701853"/>
            </a:xfrm>
            <a:prstGeom prst="rect">
              <a:avLst/>
            </a:prstGeom>
            <a:noFill/>
          </p:spPr>
          <p:txBody>
            <a:bodyPr wrap="square" numCol="2">
              <a:spAutoFit/>
            </a:bodyPr>
            <a:lstStyle/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Exams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Reviews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Homework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Projects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Pacing Schedules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Sample Papers (“A” paper vs “C” paper)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Writing prompts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Presentation topics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Grading Rubrics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Syllabus (all parts filled in with acceptable ranges)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General Expectations and ranges for length/number/time (Papers, Speeches, Words)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letter from the faculty welcoming the recipients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Course Assessment (required)</a:t>
              </a: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US" sz="2400" dirty="0">
                  <a:effectLst/>
                  <a:latin typeface="Rockwell" panose="020606030202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Final (required)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7BEA3E-DA8A-4729-B933-FE1AA055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41850"/>
            <a:ext cx="9838509" cy="84731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ckwell Light" panose="020B0604020202020204" pitchFamily="18" charset="0"/>
              </a:rPr>
              <a:t>Examples</a:t>
            </a:r>
            <a:endParaRPr lang="en-US" dirty="0">
              <a:latin typeface="Rockwell Light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4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6AC6B-7B8A-472D-A58D-3A785FFEF8D5}"/>
              </a:ext>
            </a:extLst>
          </p:cNvPr>
          <p:cNvSpPr txBox="1"/>
          <p:nvPr/>
        </p:nvSpPr>
        <p:spPr>
          <a:xfrm>
            <a:off x="2292599" y="6473129"/>
            <a:ext cx="7606801" cy="384871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56B4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https://www.hlcommission.org/Policies/criteria-and-core-components.html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C3B62-EA66-4022-87D0-7B4E1F44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8" y="1012004"/>
            <a:ext cx="4109565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HLC 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Criteria for Accreditation: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3.A.3</a:t>
            </a:r>
            <a:endParaRPr lang="en-US" dirty="0">
              <a:solidFill>
                <a:srgbClr val="FFFFFF"/>
              </a:solidFill>
              <a:latin typeface="Rockwell Light" panose="02040303020102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4DAF-B9F5-4DD6-A83E-C182B92D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038" y="1012004"/>
            <a:ext cx="6463866" cy="2455155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The institution’s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program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quality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 and learning goals are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consistent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across all modes of delivery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and all locations (on the main campus, at additional locations, by distance delivery, as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dual credit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, through contractual or consortia arrangements, or any other modality).</a:t>
            </a:r>
            <a:endParaRPr lang="en-US" sz="2400" dirty="0">
              <a:solidFill>
                <a:srgbClr val="0056B4"/>
              </a:solidFill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56B4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17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6AC6B-7B8A-472D-A58D-3A785FFEF8D5}"/>
              </a:ext>
            </a:extLst>
          </p:cNvPr>
          <p:cNvSpPr txBox="1"/>
          <p:nvPr/>
        </p:nvSpPr>
        <p:spPr>
          <a:xfrm>
            <a:off x="2292599" y="6473129"/>
            <a:ext cx="7606801" cy="384871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56B4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https://www.hlcommission.org/Policies/criteria-and-core-components.html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C3B62-EA66-4022-87D0-7B4E1F44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8" y="1012004"/>
            <a:ext cx="4109565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HLC 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Criteria for Accreditation: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4.A.4</a:t>
            </a:r>
            <a:endParaRPr lang="en-US" dirty="0">
              <a:solidFill>
                <a:srgbClr val="FFFFFF"/>
              </a:solidFill>
              <a:latin typeface="Rockwell Light" panose="02040303020102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4DAF-B9F5-4DD6-A83E-C182B92D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038" y="1012004"/>
            <a:ext cx="6463866" cy="4726945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The institution maintains and exercises authority over the prerequisites for courses,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rigor of courses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, expectations for student learning, access to learning resources, and faculty qualifications for all its programs,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including dual credit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 programs.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It assures that its dual credit courses or programs for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high school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students are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equivalent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 in learning outcomes and levels of achievement to its higher education curriculum. </a:t>
            </a:r>
          </a:p>
          <a:p>
            <a:pPr marL="0" indent="0">
              <a:buNone/>
            </a:pPr>
            <a:endParaRPr lang="en-US" sz="2400" b="1" dirty="0">
              <a:solidFill>
                <a:srgbClr val="0056B4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7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C3B62-EA66-4022-87D0-7B4E1F44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8" y="1012004"/>
            <a:ext cx="4109565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HLC 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Review/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Response: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endParaRPr lang="en-US" dirty="0">
              <a:solidFill>
                <a:srgbClr val="FFFFFF"/>
              </a:solidFill>
              <a:latin typeface="Rockwell Light" panose="02040303020102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4DAF-B9F5-4DD6-A83E-C182B92D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038" y="1012004"/>
            <a:ext cx="6463866" cy="4456979"/>
          </a:xfrm>
        </p:spPr>
        <p:txBody>
          <a:bodyPr wrap="square" anchor="t">
            <a:normAutofit/>
          </a:bodyPr>
          <a:lstStyle/>
          <a:p>
            <a:pPr marL="0" marR="0" lvl="0" indent="0"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Barton has some work to do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on ensuring the integrity of its academic programmatic offerings. </a:t>
            </a:r>
          </a:p>
          <a:p>
            <a:pPr marL="0" indent="0" algn="l">
              <a:buNone/>
            </a:pP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Dual credit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courses fall under the Kansas Board of Regents (KBOR) Policy for Concurrent Enrollment Partnership (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CEP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) that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ensures quality and consistency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.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While several programs hold external accreditation which helps to </a:t>
            </a:r>
            <a:r>
              <a:rPr lang="en-US" sz="2400" b="1" dirty="0">
                <a:solidFill>
                  <a:srgbClr val="0056B4"/>
                </a:solidFill>
                <a:latin typeface="Rockwell" panose="02060603020205020403" pitchFamily="18" charset="0"/>
              </a:rPr>
              <a:t>ensure that they meet high standards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 many others do not.</a:t>
            </a:r>
          </a:p>
          <a:p>
            <a:pPr marL="0" indent="0">
              <a:buNone/>
            </a:pPr>
            <a:endParaRPr lang="en-US" sz="2400" b="1" dirty="0">
              <a:solidFill>
                <a:srgbClr val="0056B4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1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C3B62-EA66-4022-87D0-7B4E1F44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8" y="1012004"/>
            <a:ext cx="4109565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KBOR 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CEP Requirements:</a:t>
            </a: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b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</a:br>
            <a:r>
              <a:rPr lang="en-US" b="1" dirty="0">
                <a:solidFill>
                  <a:srgbClr val="FFFFFF"/>
                </a:solidFill>
                <a:latin typeface="Rockwell Light" panose="02040303020102020203" pitchFamily="18" charset="0"/>
              </a:rPr>
              <a:t>iii.</a:t>
            </a:r>
            <a:endParaRPr lang="en-US" dirty="0">
              <a:solidFill>
                <a:srgbClr val="FFFFFF"/>
              </a:solidFill>
              <a:latin typeface="Rockwell Light" panose="02040303020102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4DAF-B9F5-4DD6-A83E-C182B92D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038" y="470926"/>
            <a:ext cx="6463866" cy="5892104"/>
          </a:xfrm>
        </p:spPr>
        <p:txBody>
          <a:bodyPr wrap="square" anchor="t"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Concurrent Enrollment Partnership (CEP) students are </a:t>
            </a:r>
            <a:r>
              <a:rPr lang="en-US" sz="2200" b="1" dirty="0">
                <a:solidFill>
                  <a:srgbClr val="0056B4"/>
                </a:solidFill>
                <a:latin typeface="Rockwell" panose="02060603020205020403" pitchFamily="18" charset="0"/>
              </a:rPr>
              <a:t>held to the same grading standards and standards of achievement</a:t>
            </a:r>
            <a:r>
              <a:rPr lang="en-US" sz="2200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as those expected of students in on-campus sections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CEP students are being </a:t>
            </a:r>
            <a:r>
              <a:rPr lang="en-US" sz="2200" b="1" dirty="0">
                <a:solidFill>
                  <a:srgbClr val="0056B4"/>
                </a:solidFill>
                <a:latin typeface="Rockwell" panose="02060603020205020403" pitchFamily="18" charset="0"/>
              </a:rPr>
              <a:t>assessed using the same method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(i.e., papers, portfolios, quizzes, labs) as students in on-campus sections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High school faculty are utilizing </a:t>
            </a:r>
            <a:r>
              <a:rPr lang="en-US" sz="2200" b="1" dirty="0">
                <a:solidFill>
                  <a:srgbClr val="0056B4"/>
                </a:solidFill>
                <a:latin typeface="Rockwell" panose="02060603020205020403" pitchFamily="18" charset="0"/>
              </a:rPr>
              <a:t>the same final examination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 for each CEP course </a:t>
            </a:r>
            <a:r>
              <a:rPr lang="en-US" sz="2200" b="1" dirty="0">
                <a:solidFill>
                  <a:srgbClr val="0056B4"/>
                </a:solidFill>
                <a:latin typeface="Rockwell" panose="02060603020205020403" pitchFamily="18" charset="0"/>
              </a:rPr>
              <a:t>as is given in a </a:t>
            </a:r>
            <a:r>
              <a:rPr lang="en-US" sz="2200" b="1" u="sng" dirty="0">
                <a:solidFill>
                  <a:srgbClr val="0056B4"/>
                </a:solidFill>
                <a:latin typeface="Rockwell" panose="02060603020205020403" pitchFamily="18" charset="0"/>
              </a:rPr>
              <a:t>representative section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of the same course taught at the public postsecondary institution awarding the course credit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High school faculty are applying </a:t>
            </a:r>
            <a:r>
              <a:rPr lang="en-US" sz="2200" b="1" dirty="0">
                <a:solidFill>
                  <a:srgbClr val="0056B4"/>
                </a:solidFill>
                <a:latin typeface="Rockwell" panose="02060603020205020403" pitchFamily="18" charset="0"/>
              </a:rPr>
              <a:t>the same scoring rubric 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for the assigned course as is used in the on-campus course; and that course management, instructional delivery and content </a:t>
            </a:r>
            <a:r>
              <a:rPr lang="en-US" sz="2200" b="1" dirty="0">
                <a:solidFill>
                  <a:srgbClr val="0056B4"/>
                </a:solidFill>
                <a:latin typeface="Rockwell" panose="02060603020205020403" pitchFamily="18" charset="0"/>
              </a:rPr>
              <a:t>meet or exceed those in regular on-campus sections</a:t>
            </a:r>
            <a:r>
              <a:rPr lang="en-US" sz="2400" dirty="0">
                <a:solidFill>
                  <a:srgbClr val="000000"/>
                </a:solidFill>
                <a:latin typeface="Rockwell" panose="020606030202050204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58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4EA0220-69AC-48BB-86FE-3A821D713BC9}"/>
              </a:ext>
            </a:extLst>
          </p:cNvPr>
          <p:cNvGrpSpPr/>
          <p:nvPr/>
        </p:nvGrpSpPr>
        <p:grpSpPr>
          <a:xfrm>
            <a:off x="707889" y="1262743"/>
            <a:ext cx="10776222" cy="5595257"/>
            <a:chOff x="4564993" y="1923245"/>
            <a:chExt cx="6802937" cy="211055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9A5D92B-919A-4FAF-808D-2FF90D129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48830" y="1961690"/>
              <a:ext cx="419100" cy="207210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B32745-8147-401E-A954-E167D58B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4993" y="1923245"/>
              <a:ext cx="400050" cy="20721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88B9A18-A347-4A78-AEF7-17840EE67807}"/>
                </a:ext>
              </a:extLst>
            </p:cNvPr>
            <p:cNvSpPr txBox="1"/>
            <p:nvPr/>
          </p:nvSpPr>
          <p:spPr>
            <a:xfrm>
              <a:off x="4783324" y="2092395"/>
              <a:ext cx="6454238" cy="1701853"/>
            </a:xfrm>
            <a:prstGeom prst="rect">
              <a:avLst/>
            </a:prstGeom>
            <a:noFill/>
          </p:spPr>
          <p:txBody>
            <a:bodyPr wrap="square" numCol="2">
              <a:spAutoFit/>
            </a:bodyPr>
            <a:lstStyle/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American History 1877-Present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Anatomy &amp; Physiology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Business Mathematics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College Algebra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College Chemistry I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Computer Concepts &amp; Applications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Elements of Statistics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English Composition I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English Composition II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en-US" sz="24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Foundations of Modern Education</a:t>
              </a: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Graphic Design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Intermediate Algebra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Intro to Literature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Personal &amp; Community Health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Physics I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Principles of Biology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Principles of Management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Public Speaking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marR="0" indent="-28575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rgbClr val="000000"/>
                  </a:solidFill>
                  <a:effectLst/>
                  <a:latin typeface="Rockwell" panose="020606030202050204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Trigonometry</a:t>
              </a:r>
              <a:endParaRPr lang="en-US" sz="24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7BEA3E-DA8A-4729-B933-FE1AA055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41850"/>
            <a:ext cx="9838509" cy="84731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ckwell Light" panose="020B0604020202020204" pitchFamily="18" charset="0"/>
              </a:rPr>
              <a:t>CEP Course List</a:t>
            </a:r>
            <a:endParaRPr lang="en-US" dirty="0">
              <a:latin typeface="Rockwell Light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40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315D"/>
      </a:dk2>
      <a:lt2>
        <a:srgbClr val="C7C6C5"/>
      </a:lt2>
      <a:accent1>
        <a:srgbClr val="0177C1"/>
      </a:accent1>
      <a:accent2>
        <a:srgbClr val="B6985A"/>
      </a:accent2>
      <a:accent3>
        <a:srgbClr val="75BDA7"/>
      </a:accent3>
      <a:accent4>
        <a:srgbClr val="B6985A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414</TotalTime>
  <Words>880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Rockwell Condensed (heading)</vt:lpstr>
      <vt:lpstr>Rockwell Light</vt:lpstr>
      <vt:lpstr>Symbol</vt:lpstr>
      <vt:lpstr>Office Theme</vt:lpstr>
      <vt:lpstr>Course Binder Project</vt:lpstr>
      <vt:lpstr>Think back to when you started at Barton</vt:lpstr>
      <vt:lpstr>Task</vt:lpstr>
      <vt:lpstr>Examples</vt:lpstr>
      <vt:lpstr>HLC  Criteria for Accreditation:  3.A.3</vt:lpstr>
      <vt:lpstr>HLC  Criteria for Accreditation:  4.A.4</vt:lpstr>
      <vt:lpstr>HLC  Review/ Response:  </vt:lpstr>
      <vt:lpstr>KBOR  CEP Requirements:  iii.</vt:lpstr>
      <vt:lpstr>CEP Course List</vt:lpstr>
      <vt:lpstr>HLC  Response on Probation :  Cloud County Community College</vt:lpstr>
      <vt:lpstr>Call to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motivates you?</dc:title>
  <dc:creator>Windows User</dc:creator>
  <cp:lastModifiedBy>Harrington, Joseph</cp:lastModifiedBy>
  <cp:revision>70</cp:revision>
  <dcterms:created xsi:type="dcterms:W3CDTF">2018-09-10T20:42:49Z</dcterms:created>
  <dcterms:modified xsi:type="dcterms:W3CDTF">2021-08-05T15:03:45Z</dcterms:modified>
</cp:coreProperties>
</file>