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60" r:id="rId5"/>
    <p:sldId id="259" r:id="rId6"/>
    <p:sldId id="271" r:id="rId7"/>
    <p:sldId id="261" r:id="rId8"/>
    <p:sldId id="262" r:id="rId9"/>
    <p:sldId id="263" r:id="rId10"/>
    <p:sldId id="264" r:id="rId11"/>
    <p:sldId id="265" r:id="rId12"/>
    <p:sldId id="266" r:id="rId13"/>
    <p:sldId id="267" r:id="rId14"/>
    <p:sldId id="268" r:id="rId15"/>
    <p:sldId id="270"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5" d="100"/>
          <a:sy n="115" d="100"/>
        </p:scale>
        <p:origin x="372"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8/3/2020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8/3/2020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8/3/2020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8/3/2020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8/3/2020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8/3/2020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8/3/2020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Psychological First Aid</a:t>
            </a:r>
            <a:endParaRPr lang="en-US" dirty="0"/>
          </a:p>
        </p:txBody>
      </p:sp>
      <p:sp>
        <p:nvSpPr>
          <p:cNvPr id="3" name="Subtitle 2"/>
          <p:cNvSpPr>
            <a:spLocks noGrp="1"/>
          </p:cNvSpPr>
          <p:nvPr>
            <p:ph type="subTitle" idx="1"/>
          </p:nvPr>
        </p:nvSpPr>
        <p:spPr/>
        <p:txBody>
          <a:bodyPr/>
          <a:lstStyle/>
          <a:p>
            <a:r>
              <a:rPr lang="en-US" dirty="0" smtClean="0"/>
              <a:t>Recovering After a Crisis</a:t>
            </a:r>
            <a:endParaRPr lang="en-US" dirty="0"/>
          </a:p>
        </p:txBody>
      </p:sp>
      <p:cxnSp>
        <p:nvCxnSpPr>
          <p:cNvPr id="5" name="Straight Connector 4"/>
          <p:cNvCxnSpPr/>
          <p:nvPr/>
        </p:nvCxnSpPr>
        <p:spPr>
          <a:xfrm>
            <a:off x="5968538" y="4272742"/>
            <a:ext cx="2618509" cy="623454"/>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6096000" y="4272742"/>
            <a:ext cx="2416233" cy="68014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237018" y="4755883"/>
            <a:ext cx="5702531" cy="523220"/>
          </a:xfrm>
          <a:prstGeom prst="rect">
            <a:avLst/>
          </a:prstGeom>
          <a:noFill/>
        </p:spPr>
        <p:txBody>
          <a:bodyPr wrap="square" rtlCol="0">
            <a:spAutoFit/>
          </a:bodyPr>
          <a:lstStyle/>
          <a:p>
            <a:r>
              <a:rPr lang="en-US" sz="2800" b="1" i="1" dirty="0" smtClean="0">
                <a:latin typeface="Ink Free" panose="03080402000500000000" pitchFamily="66" charset="0"/>
              </a:rPr>
              <a:t>Supporting Through a Crisis</a:t>
            </a:r>
            <a:endParaRPr lang="en-US" sz="2800" b="1" i="1" dirty="0">
              <a:latin typeface="Ink Free" panose="03080402000500000000" pitchFamily="66" charset="0"/>
            </a:endParaRPr>
          </a:p>
        </p:txBody>
      </p:sp>
      <p:sp>
        <p:nvSpPr>
          <p:cNvPr id="11" name="TextBox 10"/>
          <p:cNvSpPr txBox="1"/>
          <p:nvPr/>
        </p:nvSpPr>
        <p:spPr>
          <a:xfrm>
            <a:off x="204158" y="4394039"/>
            <a:ext cx="2917767" cy="615553"/>
          </a:xfrm>
          <a:prstGeom prst="rect">
            <a:avLst/>
          </a:prstGeom>
          <a:noFill/>
        </p:spPr>
        <p:txBody>
          <a:bodyPr wrap="square" rtlCol="0">
            <a:spAutoFit/>
          </a:bodyPr>
          <a:lstStyle/>
          <a:p>
            <a:r>
              <a:rPr lang="en-US" sz="1600" dirty="0" smtClean="0">
                <a:solidFill>
                  <a:schemeClr val="bg1"/>
                </a:solidFill>
              </a:rPr>
              <a:t>Jacquelyn Maser, MS LPC</a:t>
            </a:r>
          </a:p>
          <a:p>
            <a:endParaRPr lang="en-US" dirty="0"/>
          </a:p>
        </p:txBody>
      </p:sp>
    </p:spTree>
    <p:extLst>
      <p:ext uri="{BB962C8B-B14F-4D97-AF65-F5344CB8AC3E}">
        <p14:creationId xmlns:p14="http://schemas.microsoft.com/office/powerpoint/2010/main" val="1909238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0567" y="2228671"/>
            <a:ext cx="5611091" cy="1200329"/>
          </a:xfrm>
          <a:prstGeom prst="rect">
            <a:avLst/>
          </a:prstGeom>
          <a:noFill/>
        </p:spPr>
        <p:txBody>
          <a:bodyPr wrap="square" rtlCol="0">
            <a:spAutoFit/>
          </a:bodyPr>
          <a:lstStyle/>
          <a:p>
            <a:pPr marL="285750" indent="-285750">
              <a:buFont typeface="Arial" panose="020B0604020202020204" pitchFamily="34" charset="0"/>
              <a:buChar char="•"/>
            </a:pPr>
            <a:r>
              <a:rPr lang="en-US" dirty="0"/>
              <a:t>Stress reactions often occur months after the event.</a:t>
            </a:r>
          </a:p>
          <a:p>
            <a:pPr marL="285750" indent="-285750">
              <a:buFont typeface="Arial" panose="020B0604020202020204" pitchFamily="34" charset="0"/>
              <a:buChar char="•"/>
            </a:pPr>
            <a:r>
              <a:rPr lang="en-US" dirty="0"/>
              <a:t>Other stressors become more prevalent.</a:t>
            </a:r>
          </a:p>
          <a:p>
            <a:endParaRPr lang="en-US" dirty="0"/>
          </a:p>
        </p:txBody>
      </p:sp>
      <p:sp>
        <p:nvSpPr>
          <p:cNvPr id="3" name="Title 2"/>
          <p:cNvSpPr>
            <a:spLocks noGrp="1"/>
          </p:cNvSpPr>
          <p:nvPr>
            <p:ph type="title"/>
          </p:nvPr>
        </p:nvSpPr>
        <p:spPr/>
        <p:txBody>
          <a:bodyPr/>
          <a:lstStyle/>
          <a:p>
            <a:r>
              <a:rPr lang="en-US" dirty="0" smtClean="0"/>
              <a:t>PFA- Stress Reactions</a:t>
            </a:r>
            <a:endParaRPr lang="en-US" dirty="0"/>
          </a:p>
        </p:txBody>
      </p:sp>
      <p:sp>
        <p:nvSpPr>
          <p:cNvPr id="4" name="TextBox 3"/>
          <p:cNvSpPr txBox="1"/>
          <p:nvPr/>
        </p:nvSpPr>
        <p:spPr>
          <a:xfrm>
            <a:off x="699355" y="3549535"/>
            <a:ext cx="2934392" cy="1877437"/>
          </a:xfrm>
          <a:prstGeom prst="rect">
            <a:avLst/>
          </a:prstGeom>
          <a:noFill/>
          <a:ln w="19050">
            <a:solidFill>
              <a:schemeClr val="bg1"/>
            </a:solidFill>
          </a:ln>
        </p:spPr>
        <p:txBody>
          <a:bodyPr wrap="square" rtlCol="0">
            <a:spAutoFit/>
          </a:bodyPr>
          <a:lstStyle/>
          <a:p>
            <a:r>
              <a:rPr lang="en-US" dirty="0" smtClean="0">
                <a:solidFill>
                  <a:schemeClr val="bg1"/>
                </a:solidFill>
              </a:rPr>
              <a:t>Emotional Reactions</a:t>
            </a:r>
          </a:p>
          <a:p>
            <a:pPr marL="285750" indent="-285750">
              <a:buFont typeface="Arial" panose="020B0604020202020204" pitchFamily="34" charset="0"/>
              <a:buChar char="•"/>
            </a:pPr>
            <a:r>
              <a:rPr lang="en-US" sz="1400" dirty="0" smtClean="0"/>
              <a:t>Anxiety </a:t>
            </a:r>
          </a:p>
          <a:p>
            <a:pPr marL="285750" indent="-285750">
              <a:buFont typeface="Arial" panose="020B0604020202020204" pitchFamily="34" charset="0"/>
              <a:buChar char="•"/>
            </a:pPr>
            <a:r>
              <a:rPr lang="en-US" sz="1400" dirty="0"/>
              <a:t>F</a:t>
            </a:r>
            <a:r>
              <a:rPr lang="en-US" sz="1400" dirty="0" smtClean="0"/>
              <a:t>ear</a:t>
            </a:r>
          </a:p>
          <a:p>
            <a:pPr marL="285750" indent="-285750">
              <a:buFont typeface="Arial" panose="020B0604020202020204" pitchFamily="34" charset="0"/>
              <a:buChar char="•"/>
            </a:pPr>
            <a:r>
              <a:rPr lang="en-US" sz="1400" dirty="0"/>
              <a:t>D</a:t>
            </a:r>
            <a:r>
              <a:rPr lang="en-US" sz="1400" dirty="0" smtClean="0"/>
              <a:t>epression </a:t>
            </a:r>
          </a:p>
          <a:p>
            <a:pPr marL="285750" indent="-285750">
              <a:buFont typeface="Arial" panose="020B0604020202020204" pitchFamily="34" charset="0"/>
              <a:buChar char="•"/>
            </a:pPr>
            <a:r>
              <a:rPr lang="en-US" sz="1400" dirty="0"/>
              <a:t>N</a:t>
            </a:r>
            <a:r>
              <a:rPr lang="en-US" sz="1400" dirty="0" smtClean="0"/>
              <a:t>umbness</a:t>
            </a:r>
          </a:p>
          <a:p>
            <a:pPr marL="285750" indent="-285750">
              <a:buFont typeface="Arial" panose="020B0604020202020204" pitchFamily="34" charset="0"/>
              <a:buChar char="•"/>
            </a:pPr>
            <a:r>
              <a:rPr lang="en-US" sz="1400" dirty="0"/>
              <a:t>W</a:t>
            </a:r>
            <a:r>
              <a:rPr lang="en-US" sz="1400" dirty="0" smtClean="0"/>
              <a:t>ithdrawal</a:t>
            </a:r>
          </a:p>
          <a:p>
            <a:pPr marL="285750" indent="-285750">
              <a:buFont typeface="Arial" panose="020B0604020202020204" pitchFamily="34" charset="0"/>
              <a:buChar char="•"/>
            </a:pPr>
            <a:r>
              <a:rPr lang="en-US" sz="1400" dirty="0"/>
              <a:t>A</a:t>
            </a:r>
            <a:r>
              <a:rPr lang="en-US" sz="1400" dirty="0" smtClean="0"/>
              <a:t>nger </a:t>
            </a:r>
          </a:p>
          <a:p>
            <a:pPr marL="285750" indent="-285750">
              <a:buFont typeface="Arial" panose="020B0604020202020204" pitchFamily="34" charset="0"/>
              <a:buChar char="•"/>
            </a:pPr>
            <a:r>
              <a:rPr lang="en-US" sz="1400" dirty="0"/>
              <a:t>I</a:t>
            </a:r>
            <a:r>
              <a:rPr lang="en-US" sz="1400" dirty="0" smtClean="0"/>
              <a:t>rritability</a:t>
            </a:r>
            <a:endParaRPr lang="en-US" sz="1400" dirty="0"/>
          </a:p>
        </p:txBody>
      </p:sp>
      <p:sp>
        <p:nvSpPr>
          <p:cNvPr id="5" name="TextBox 4"/>
          <p:cNvSpPr txBox="1"/>
          <p:nvPr/>
        </p:nvSpPr>
        <p:spPr>
          <a:xfrm>
            <a:off x="3935414" y="3549535"/>
            <a:ext cx="2344189" cy="2308324"/>
          </a:xfrm>
          <a:prstGeom prst="rect">
            <a:avLst/>
          </a:prstGeom>
          <a:noFill/>
          <a:ln w="19050">
            <a:solidFill>
              <a:schemeClr val="bg1"/>
            </a:solidFill>
          </a:ln>
        </p:spPr>
        <p:txBody>
          <a:bodyPr wrap="square" rtlCol="0">
            <a:spAutoFit/>
          </a:bodyPr>
          <a:lstStyle/>
          <a:p>
            <a:r>
              <a:rPr lang="en-US" dirty="0" smtClean="0">
                <a:solidFill>
                  <a:schemeClr val="bg1"/>
                </a:solidFill>
              </a:rPr>
              <a:t>Physical Reactions</a:t>
            </a:r>
          </a:p>
          <a:p>
            <a:pPr marL="285750" indent="-285750">
              <a:buFont typeface="Arial" panose="020B0604020202020204" pitchFamily="34" charset="0"/>
              <a:buChar char="•"/>
            </a:pPr>
            <a:r>
              <a:rPr lang="en-US" sz="1400" dirty="0" smtClean="0"/>
              <a:t>Arousal of nervous system</a:t>
            </a:r>
          </a:p>
          <a:p>
            <a:pPr marL="285750" indent="-285750">
              <a:buFont typeface="Arial" panose="020B0604020202020204" pitchFamily="34" charset="0"/>
              <a:buChar char="•"/>
            </a:pPr>
            <a:r>
              <a:rPr lang="en-US" sz="1400" dirty="0"/>
              <a:t>G</a:t>
            </a:r>
            <a:r>
              <a:rPr lang="en-US" sz="1400" dirty="0" smtClean="0"/>
              <a:t>astrointestinal issues</a:t>
            </a:r>
          </a:p>
          <a:p>
            <a:pPr marL="285750" indent="-285750">
              <a:buFont typeface="Arial" panose="020B0604020202020204" pitchFamily="34" charset="0"/>
              <a:buChar char="•"/>
            </a:pPr>
            <a:r>
              <a:rPr lang="en-US" sz="1400" dirty="0" smtClean="0"/>
              <a:t> Increase in blood pressure, blood sugar and heart rate </a:t>
            </a:r>
          </a:p>
          <a:p>
            <a:pPr marL="285750" indent="-285750">
              <a:buFont typeface="Arial" panose="020B0604020202020204" pitchFamily="34" charset="0"/>
              <a:buChar char="•"/>
            </a:pPr>
            <a:r>
              <a:rPr lang="en-US" sz="1400" dirty="0"/>
              <a:t>S</a:t>
            </a:r>
            <a:r>
              <a:rPr lang="en-US" sz="1400" dirty="0" smtClean="0"/>
              <a:t>leep difficulties</a:t>
            </a:r>
          </a:p>
          <a:p>
            <a:pPr marL="285750" indent="-285750">
              <a:buFont typeface="Arial" panose="020B0604020202020204" pitchFamily="34" charset="0"/>
              <a:buChar char="•"/>
            </a:pPr>
            <a:r>
              <a:rPr lang="en-US" sz="1400" dirty="0" smtClean="0"/>
              <a:t> Suppression of the immune system.</a:t>
            </a:r>
            <a:endParaRPr lang="en-US" sz="1400" dirty="0"/>
          </a:p>
        </p:txBody>
      </p:sp>
      <p:sp>
        <p:nvSpPr>
          <p:cNvPr id="6" name="TextBox 5"/>
          <p:cNvSpPr txBox="1"/>
          <p:nvPr/>
        </p:nvSpPr>
        <p:spPr>
          <a:xfrm>
            <a:off x="6581270" y="3549535"/>
            <a:ext cx="2385753" cy="1446550"/>
          </a:xfrm>
          <a:prstGeom prst="rect">
            <a:avLst/>
          </a:prstGeom>
          <a:noFill/>
          <a:ln w="19050">
            <a:solidFill>
              <a:schemeClr val="bg1"/>
            </a:solidFill>
          </a:ln>
        </p:spPr>
        <p:txBody>
          <a:bodyPr wrap="square" rtlCol="0">
            <a:spAutoFit/>
          </a:bodyPr>
          <a:lstStyle/>
          <a:p>
            <a:r>
              <a:rPr lang="en-US" dirty="0" smtClean="0">
                <a:solidFill>
                  <a:schemeClr val="bg1"/>
                </a:solidFill>
              </a:rPr>
              <a:t>Behavioral Reactions</a:t>
            </a:r>
          </a:p>
          <a:p>
            <a:pPr marL="285750" indent="-285750">
              <a:buFont typeface="Arial" panose="020B0604020202020204" pitchFamily="34" charset="0"/>
              <a:buChar char="•"/>
            </a:pPr>
            <a:r>
              <a:rPr lang="en-US" sz="1400" dirty="0" smtClean="0"/>
              <a:t>Self medicate</a:t>
            </a:r>
          </a:p>
          <a:p>
            <a:pPr marL="285750" indent="-285750">
              <a:buFont typeface="Arial" panose="020B0604020202020204" pitchFamily="34" charset="0"/>
              <a:buChar char="•"/>
            </a:pPr>
            <a:r>
              <a:rPr lang="en-US" sz="1400" dirty="0" smtClean="0"/>
              <a:t>Increase in family trouble, abuse</a:t>
            </a:r>
          </a:p>
          <a:p>
            <a:pPr marL="285750" indent="-285750">
              <a:buFont typeface="Arial" panose="020B0604020202020204" pitchFamily="34" charset="0"/>
              <a:buChar char="•"/>
            </a:pPr>
            <a:r>
              <a:rPr lang="en-US" sz="1400" dirty="0" smtClean="0"/>
              <a:t>Avoidance, isolation</a:t>
            </a:r>
          </a:p>
          <a:p>
            <a:pPr marL="285750" indent="-285750">
              <a:buFont typeface="Arial" panose="020B0604020202020204" pitchFamily="34" charset="0"/>
              <a:buChar char="•"/>
            </a:pPr>
            <a:r>
              <a:rPr lang="en-US" sz="1400" dirty="0" smtClean="0"/>
              <a:t>Overprotective parents</a:t>
            </a:r>
            <a:endParaRPr lang="en-US" sz="1400" dirty="0"/>
          </a:p>
        </p:txBody>
      </p:sp>
      <p:sp>
        <p:nvSpPr>
          <p:cNvPr id="7" name="TextBox 6"/>
          <p:cNvSpPr txBox="1"/>
          <p:nvPr/>
        </p:nvSpPr>
        <p:spPr>
          <a:xfrm>
            <a:off x="9268690" y="3541223"/>
            <a:ext cx="2269374" cy="1877437"/>
          </a:xfrm>
          <a:prstGeom prst="rect">
            <a:avLst/>
          </a:prstGeom>
          <a:noFill/>
          <a:ln w="19050">
            <a:solidFill>
              <a:schemeClr val="bg1"/>
            </a:solidFill>
          </a:ln>
        </p:spPr>
        <p:txBody>
          <a:bodyPr wrap="square" rtlCol="0">
            <a:spAutoFit/>
          </a:bodyPr>
          <a:lstStyle/>
          <a:p>
            <a:r>
              <a:rPr lang="en-US" dirty="0" smtClean="0">
                <a:solidFill>
                  <a:schemeClr val="bg1"/>
                </a:solidFill>
              </a:rPr>
              <a:t>Cognitive Reactions</a:t>
            </a:r>
          </a:p>
          <a:p>
            <a:pPr marL="285750" indent="-285750">
              <a:buFont typeface="Arial" panose="020B0604020202020204" pitchFamily="34" charset="0"/>
              <a:buChar char="•"/>
            </a:pPr>
            <a:r>
              <a:rPr lang="en-US" sz="1400" dirty="0" smtClean="0"/>
              <a:t>Difficulty processing information</a:t>
            </a:r>
          </a:p>
          <a:p>
            <a:pPr marL="285750" indent="-285750">
              <a:buFont typeface="Arial" panose="020B0604020202020204" pitchFamily="34" charset="0"/>
              <a:buChar char="•"/>
            </a:pPr>
            <a:r>
              <a:rPr lang="en-US" sz="1400" dirty="0" smtClean="0"/>
              <a:t>Difficulty in concentration, short term memory, thinking clearly and decision making.</a:t>
            </a:r>
            <a:endParaRPr lang="en-US" sz="1400" dirty="0"/>
          </a:p>
        </p:txBody>
      </p:sp>
    </p:spTree>
    <p:extLst>
      <p:ext uri="{BB962C8B-B14F-4D97-AF65-F5344CB8AC3E}">
        <p14:creationId xmlns:p14="http://schemas.microsoft.com/office/powerpoint/2010/main" val="177693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PFA- Skills</a:t>
            </a:r>
            <a:endParaRPr lang="en-US" dirty="0"/>
          </a:p>
        </p:txBody>
      </p:sp>
      <p:sp>
        <p:nvSpPr>
          <p:cNvPr id="3" name="TextBox 2"/>
          <p:cNvSpPr txBox="1"/>
          <p:nvPr/>
        </p:nvSpPr>
        <p:spPr>
          <a:xfrm>
            <a:off x="972589" y="2419004"/>
            <a:ext cx="7115695" cy="3877985"/>
          </a:xfrm>
          <a:prstGeom prst="rect">
            <a:avLst/>
          </a:prstGeom>
          <a:noFill/>
        </p:spPr>
        <p:txBody>
          <a:bodyPr wrap="square" rtlCol="0">
            <a:spAutoFit/>
          </a:bodyPr>
          <a:lstStyle/>
          <a:p>
            <a:r>
              <a:rPr lang="en-US" i="1" u="sng" dirty="0" smtClean="0"/>
              <a:t>Support is often found in Silence.</a:t>
            </a:r>
          </a:p>
          <a:p>
            <a:endParaRPr lang="en-US" i="1" u="sng" dirty="0" smtClean="0"/>
          </a:p>
          <a:p>
            <a:r>
              <a:rPr lang="en-US" dirty="0"/>
              <a:t>Buddhist approach to disaster psychology</a:t>
            </a:r>
            <a:r>
              <a:rPr lang="en-US" dirty="0" smtClean="0"/>
              <a:t>.</a:t>
            </a:r>
          </a:p>
          <a:p>
            <a:endParaRPr lang="en-US" dirty="0"/>
          </a:p>
          <a:p>
            <a:r>
              <a:rPr lang="en-US" dirty="0" smtClean="0"/>
              <a:t>Active listening or “</a:t>
            </a:r>
            <a:r>
              <a:rPr lang="en-US" dirty="0" err="1" smtClean="0"/>
              <a:t>Wawokiya</a:t>
            </a:r>
            <a:r>
              <a:rPr lang="en-US" dirty="0" smtClean="0"/>
              <a:t>”.</a:t>
            </a:r>
          </a:p>
          <a:p>
            <a:endParaRPr lang="en-US" dirty="0"/>
          </a:p>
          <a:p>
            <a:pPr algn="ctr"/>
            <a:r>
              <a:rPr lang="en-US" sz="4800" dirty="0" smtClean="0"/>
              <a:t>I’m all </a:t>
            </a:r>
            <a:r>
              <a:rPr lang="en-US" sz="4800" dirty="0" smtClean="0">
                <a:solidFill>
                  <a:schemeClr val="bg1"/>
                </a:solidFill>
              </a:rPr>
              <a:t>EARS</a:t>
            </a:r>
            <a:r>
              <a:rPr lang="en-US" sz="4800" dirty="0" smtClean="0"/>
              <a:t>.</a:t>
            </a:r>
          </a:p>
          <a:p>
            <a:endParaRPr lang="en-US" dirty="0"/>
          </a:p>
          <a:p>
            <a:r>
              <a:rPr lang="en-US" dirty="0" smtClean="0">
                <a:solidFill>
                  <a:schemeClr val="bg1"/>
                </a:solidFill>
              </a:rPr>
              <a:t>E</a:t>
            </a:r>
            <a:r>
              <a:rPr lang="en-US" dirty="0" smtClean="0"/>
              <a:t>- Encourage</a:t>
            </a:r>
          </a:p>
          <a:p>
            <a:r>
              <a:rPr lang="en-US" dirty="0" smtClean="0">
                <a:solidFill>
                  <a:schemeClr val="bg1"/>
                </a:solidFill>
              </a:rPr>
              <a:t>A</a:t>
            </a:r>
            <a:r>
              <a:rPr lang="en-US" dirty="0" smtClean="0"/>
              <a:t>- Ask ?’s</a:t>
            </a:r>
          </a:p>
          <a:p>
            <a:r>
              <a:rPr lang="en-US" dirty="0" smtClean="0">
                <a:solidFill>
                  <a:schemeClr val="bg1"/>
                </a:solidFill>
              </a:rPr>
              <a:t>R</a:t>
            </a:r>
            <a:r>
              <a:rPr lang="en-US" dirty="0" smtClean="0"/>
              <a:t>- Reflect</a:t>
            </a:r>
          </a:p>
          <a:p>
            <a:r>
              <a:rPr lang="en-US" dirty="0" smtClean="0">
                <a:solidFill>
                  <a:schemeClr val="bg1"/>
                </a:solidFill>
              </a:rPr>
              <a:t>S</a:t>
            </a:r>
            <a:r>
              <a:rPr lang="en-US" dirty="0" smtClean="0"/>
              <a:t>- Summarize</a:t>
            </a:r>
            <a:endParaRPr lang="en-US" dirty="0"/>
          </a:p>
        </p:txBody>
      </p:sp>
      <p:pic>
        <p:nvPicPr>
          <p:cNvPr id="5" name="Picture 4" descr="I'm all &lt;strong&gt;ears&lt;/strong&gt;, literally | Chief Trent | Flick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6693" y="3580794"/>
            <a:ext cx="4286250" cy="2905125"/>
          </a:xfrm>
          <a:prstGeom prst="rect">
            <a:avLst/>
          </a:prstGeom>
        </p:spPr>
      </p:pic>
    </p:spTree>
    <p:extLst>
      <p:ext uri="{BB962C8B-B14F-4D97-AF65-F5344CB8AC3E}">
        <p14:creationId xmlns:p14="http://schemas.microsoft.com/office/powerpoint/2010/main" val="3596027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PFA- Skills</a:t>
            </a:r>
            <a:endParaRPr lang="en-US" dirty="0"/>
          </a:p>
        </p:txBody>
      </p:sp>
      <p:sp>
        <p:nvSpPr>
          <p:cNvPr id="3" name="TextBox 2"/>
          <p:cNvSpPr txBox="1"/>
          <p:nvPr/>
        </p:nvSpPr>
        <p:spPr>
          <a:xfrm>
            <a:off x="2119746" y="2975956"/>
            <a:ext cx="7464829" cy="1569660"/>
          </a:xfrm>
          <a:prstGeom prst="rect">
            <a:avLst/>
          </a:prstGeom>
          <a:noFill/>
        </p:spPr>
        <p:txBody>
          <a:bodyPr wrap="square" rtlCol="0">
            <a:spAutoFit/>
          </a:bodyPr>
          <a:lstStyle/>
          <a:p>
            <a:r>
              <a:rPr lang="en-US" sz="2400" dirty="0" smtClean="0">
                <a:solidFill>
                  <a:schemeClr val="bg1"/>
                </a:solidFill>
              </a:rPr>
              <a:t>Help to identify acceptable responses to a problem:</a:t>
            </a:r>
          </a:p>
          <a:p>
            <a:pPr marL="285750" indent="-285750" algn="ctr">
              <a:buFont typeface="Arial" panose="020B0604020202020204" pitchFamily="34" charset="0"/>
              <a:buChar char="•"/>
            </a:pPr>
            <a:r>
              <a:rPr lang="en-US" dirty="0" smtClean="0"/>
              <a:t>Change Situation</a:t>
            </a:r>
          </a:p>
          <a:p>
            <a:pPr marL="285750" indent="-285750" algn="ctr">
              <a:buFont typeface="Arial" panose="020B0604020202020204" pitchFamily="34" charset="0"/>
              <a:buChar char="•"/>
            </a:pPr>
            <a:r>
              <a:rPr lang="en-US" dirty="0" smtClean="0"/>
              <a:t>Avoid Situation</a:t>
            </a:r>
          </a:p>
          <a:p>
            <a:pPr marL="285750" indent="-285750" algn="ctr">
              <a:buFont typeface="Arial" panose="020B0604020202020204" pitchFamily="34" charset="0"/>
              <a:buChar char="•"/>
            </a:pPr>
            <a:r>
              <a:rPr lang="en-US" dirty="0" smtClean="0"/>
              <a:t>Tolerate Situation</a:t>
            </a:r>
          </a:p>
          <a:p>
            <a:endParaRPr lang="en-US" dirty="0"/>
          </a:p>
        </p:txBody>
      </p:sp>
    </p:spTree>
    <p:extLst>
      <p:ext uri="{BB962C8B-B14F-4D97-AF65-F5344CB8AC3E}">
        <p14:creationId xmlns:p14="http://schemas.microsoft.com/office/powerpoint/2010/main" val="17294429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PFA- SKILLS</a:t>
            </a:r>
            <a:endParaRPr lang="en-US" dirty="0"/>
          </a:p>
        </p:txBody>
      </p:sp>
      <p:sp>
        <p:nvSpPr>
          <p:cNvPr id="3" name="TextBox 2"/>
          <p:cNvSpPr txBox="1"/>
          <p:nvPr/>
        </p:nvSpPr>
        <p:spPr>
          <a:xfrm>
            <a:off x="4023360" y="2194559"/>
            <a:ext cx="7348450" cy="646331"/>
          </a:xfrm>
          <a:prstGeom prst="rect">
            <a:avLst/>
          </a:prstGeom>
          <a:noFill/>
        </p:spPr>
        <p:txBody>
          <a:bodyPr wrap="square" rtlCol="0">
            <a:spAutoFit/>
          </a:bodyPr>
          <a:lstStyle/>
          <a:p>
            <a:r>
              <a:rPr lang="en-US" dirty="0">
                <a:solidFill>
                  <a:schemeClr val="bg1"/>
                </a:solidFill>
              </a:rPr>
              <a:t>Evaluate for the need for professional help.</a:t>
            </a:r>
          </a:p>
          <a:p>
            <a:endParaRPr lang="en-US" dirty="0"/>
          </a:p>
        </p:txBody>
      </p:sp>
      <p:sp>
        <p:nvSpPr>
          <p:cNvPr id="4" name="TextBox 3"/>
          <p:cNvSpPr txBox="1"/>
          <p:nvPr/>
        </p:nvSpPr>
        <p:spPr>
          <a:xfrm>
            <a:off x="972589" y="2840890"/>
            <a:ext cx="9509760" cy="203132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Unpleasant symptoms last more than a month</a:t>
            </a:r>
          </a:p>
          <a:p>
            <a:pPr marL="285750" indent="-285750">
              <a:buFont typeface="Arial" panose="020B0604020202020204" pitchFamily="34" charset="0"/>
              <a:buChar char="•"/>
            </a:pPr>
            <a:r>
              <a:rPr lang="en-US" dirty="0" smtClean="0"/>
              <a:t>Difficult to function effectively in work, school, home</a:t>
            </a:r>
          </a:p>
          <a:p>
            <a:pPr marL="285750" indent="-285750">
              <a:buFont typeface="Arial" panose="020B0604020202020204" pitchFamily="34" charset="0"/>
              <a:buChar char="•"/>
            </a:pPr>
            <a:r>
              <a:rPr lang="en-US" dirty="0" smtClean="0"/>
              <a:t>Concern about behaviors or emotions</a:t>
            </a:r>
          </a:p>
          <a:p>
            <a:pPr marL="285750" indent="-285750">
              <a:buFont typeface="Arial" panose="020B0604020202020204" pitchFamily="34" charset="0"/>
              <a:buChar char="•"/>
            </a:pPr>
            <a:r>
              <a:rPr lang="en-US" dirty="0" smtClean="0"/>
              <a:t>You suspect person poses a risk to self or others</a:t>
            </a:r>
          </a:p>
          <a:p>
            <a:pPr marL="285750" indent="-285750">
              <a:buFont typeface="Arial" panose="020B0604020202020204" pitchFamily="34" charset="0"/>
              <a:buChar char="•"/>
            </a:pPr>
            <a:r>
              <a:rPr lang="en-US" dirty="0" smtClean="0"/>
              <a:t>You feel persons difficulties are uncomfortably beyond your skill level</a:t>
            </a:r>
          </a:p>
          <a:p>
            <a:pPr marL="285750" indent="-285750">
              <a:buFont typeface="Arial" panose="020B0604020202020204" pitchFamily="34" charset="0"/>
              <a:buChar char="•"/>
            </a:pPr>
            <a:r>
              <a:rPr lang="en-US" dirty="0" smtClean="0"/>
              <a:t>You are in need of as much or more psychological support than the person you are trying to help. **</a:t>
            </a:r>
            <a:endParaRPr lang="en-US" dirty="0"/>
          </a:p>
        </p:txBody>
      </p:sp>
    </p:spTree>
    <p:extLst>
      <p:ext uri="{BB962C8B-B14F-4D97-AF65-F5344CB8AC3E}">
        <p14:creationId xmlns:p14="http://schemas.microsoft.com/office/powerpoint/2010/main" val="11860553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PFA- SKILLS</a:t>
            </a:r>
            <a:endParaRPr lang="en-US" dirty="0"/>
          </a:p>
        </p:txBody>
      </p:sp>
      <p:sp>
        <p:nvSpPr>
          <p:cNvPr id="3" name="Text Placeholder 2"/>
          <p:cNvSpPr>
            <a:spLocks noGrp="1"/>
          </p:cNvSpPr>
          <p:nvPr>
            <p:ph type="body" idx="1"/>
          </p:nvPr>
        </p:nvSpPr>
        <p:spPr/>
        <p:txBody>
          <a:bodyPr/>
          <a:lstStyle/>
          <a:p>
            <a:r>
              <a:rPr lang="en-US" u="sng" dirty="0" smtClean="0">
                <a:solidFill>
                  <a:schemeClr val="bg1"/>
                </a:solidFill>
              </a:rPr>
              <a:t>Distress</a:t>
            </a:r>
            <a:endParaRPr lang="en-US" u="sng" dirty="0">
              <a:solidFill>
                <a:schemeClr val="bg1"/>
              </a:solidFill>
            </a:endParaRPr>
          </a:p>
        </p:txBody>
      </p:sp>
      <p:sp>
        <p:nvSpPr>
          <p:cNvPr id="4" name="Content Placeholder 3"/>
          <p:cNvSpPr>
            <a:spLocks noGrp="1"/>
          </p:cNvSpPr>
          <p:nvPr>
            <p:ph sz="half" idx="2"/>
          </p:nvPr>
        </p:nvSpPr>
        <p:spPr>
          <a:xfrm>
            <a:off x="680322" y="3030008"/>
            <a:ext cx="4698355" cy="3736552"/>
          </a:xfrm>
        </p:spPr>
        <p:txBody>
          <a:bodyPr>
            <a:normAutofit fontScale="62500" lnSpcReduction="20000"/>
          </a:bodyPr>
          <a:lstStyle/>
          <a:p>
            <a:r>
              <a:rPr lang="en-US" dirty="0" smtClean="0"/>
              <a:t>Difficulty concentrating</a:t>
            </a:r>
          </a:p>
          <a:p>
            <a:r>
              <a:rPr lang="en-US" dirty="0" smtClean="0"/>
              <a:t>Reduced problem solving capacity</a:t>
            </a:r>
          </a:p>
          <a:p>
            <a:r>
              <a:rPr lang="en-US" dirty="0" smtClean="0"/>
              <a:t>Feeling overwhelmed/overloaded</a:t>
            </a:r>
          </a:p>
          <a:p>
            <a:r>
              <a:rPr lang="en-US" dirty="0" smtClean="0"/>
              <a:t>Anxiety</a:t>
            </a:r>
          </a:p>
          <a:p>
            <a:r>
              <a:rPr lang="en-US" dirty="0" smtClean="0"/>
              <a:t>Irritability</a:t>
            </a:r>
          </a:p>
          <a:p>
            <a:r>
              <a:rPr lang="en-US" dirty="0" smtClean="0"/>
              <a:t>Frustration</a:t>
            </a:r>
          </a:p>
          <a:p>
            <a:r>
              <a:rPr lang="en-US" dirty="0" smtClean="0"/>
              <a:t>Compulsions</a:t>
            </a:r>
          </a:p>
          <a:p>
            <a:r>
              <a:rPr lang="en-US" dirty="0" smtClean="0"/>
              <a:t>Sleep/Eat disturbance</a:t>
            </a:r>
          </a:p>
          <a:p>
            <a:r>
              <a:rPr lang="en-US" dirty="0" smtClean="0"/>
              <a:t>Easily Startled</a:t>
            </a:r>
          </a:p>
          <a:p>
            <a:r>
              <a:rPr lang="en-US" dirty="0" smtClean="0"/>
              <a:t>Questioning faith</a:t>
            </a:r>
          </a:p>
          <a:p>
            <a:r>
              <a:rPr lang="en-US" dirty="0" smtClean="0"/>
              <a:t>Headaches, stomach aches, muscle spasms</a:t>
            </a:r>
          </a:p>
          <a:p>
            <a:r>
              <a:rPr lang="en-US" dirty="0" smtClean="0"/>
              <a:t>Easily injured</a:t>
            </a:r>
          </a:p>
          <a:p>
            <a:r>
              <a:rPr lang="en-US" dirty="0" smtClean="0"/>
              <a:t>Frequent colds (decreased immunity)</a:t>
            </a:r>
          </a:p>
          <a:p>
            <a:endParaRPr lang="en-US" dirty="0"/>
          </a:p>
        </p:txBody>
      </p:sp>
      <p:sp>
        <p:nvSpPr>
          <p:cNvPr id="5" name="Text Placeholder 4"/>
          <p:cNvSpPr>
            <a:spLocks noGrp="1"/>
          </p:cNvSpPr>
          <p:nvPr>
            <p:ph type="body" sz="quarter" idx="3"/>
          </p:nvPr>
        </p:nvSpPr>
        <p:spPr/>
        <p:txBody>
          <a:bodyPr/>
          <a:lstStyle/>
          <a:p>
            <a:r>
              <a:rPr lang="en-US" u="sng" dirty="0" smtClean="0">
                <a:solidFill>
                  <a:srgbClr val="FF0000"/>
                </a:solidFill>
              </a:rPr>
              <a:t>Dysfunction</a:t>
            </a:r>
            <a:endParaRPr lang="en-US" u="sng" dirty="0">
              <a:solidFill>
                <a:srgbClr val="FF0000"/>
              </a:solidFill>
            </a:endParaRPr>
          </a:p>
        </p:txBody>
      </p:sp>
      <p:sp>
        <p:nvSpPr>
          <p:cNvPr id="6" name="Content Placeholder 5"/>
          <p:cNvSpPr>
            <a:spLocks noGrp="1"/>
          </p:cNvSpPr>
          <p:nvPr>
            <p:ph sz="quarter" idx="4"/>
          </p:nvPr>
        </p:nvSpPr>
        <p:spPr>
          <a:xfrm>
            <a:off x="5594123" y="3030008"/>
            <a:ext cx="4700059" cy="3736552"/>
          </a:xfrm>
        </p:spPr>
        <p:txBody>
          <a:bodyPr>
            <a:normAutofit fontScale="55000" lnSpcReduction="20000"/>
          </a:bodyPr>
          <a:lstStyle/>
          <a:p>
            <a:r>
              <a:rPr lang="en-US" dirty="0" smtClean="0"/>
              <a:t>Hopelessness</a:t>
            </a:r>
          </a:p>
          <a:p>
            <a:r>
              <a:rPr lang="en-US" dirty="0" smtClean="0"/>
              <a:t>Confusion</a:t>
            </a:r>
          </a:p>
          <a:p>
            <a:r>
              <a:rPr lang="en-US" dirty="0" smtClean="0"/>
              <a:t>Suicidal thoughts</a:t>
            </a:r>
          </a:p>
          <a:p>
            <a:r>
              <a:rPr lang="en-US" dirty="0" smtClean="0"/>
              <a:t>Delusions</a:t>
            </a:r>
          </a:p>
          <a:p>
            <a:r>
              <a:rPr lang="en-US" dirty="0" smtClean="0"/>
              <a:t>Panic Attacks</a:t>
            </a:r>
          </a:p>
          <a:p>
            <a:r>
              <a:rPr lang="en-US" dirty="0" smtClean="0"/>
              <a:t>PTSD</a:t>
            </a:r>
          </a:p>
          <a:p>
            <a:r>
              <a:rPr lang="en-US" dirty="0" smtClean="0"/>
              <a:t>Immobilizing depression</a:t>
            </a:r>
          </a:p>
          <a:p>
            <a:r>
              <a:rPr lang="en-US" dirty="0" smtClean="0"/>
              <a:t>Affective numbing</a:t>
            </a:r>
          </a:p>
          <a:p>
            <a:r>
              <a:rPr lang="en-US" dirty="0" smtClean="0"/>
              <a:t>Aggression</a:t>
            </a:r>
          </a:p>
          <a:p>
            <a:r>
              <a:rPr lang="en-US" dirty="0" smtClean="0"/>
              <a:t>Excessive substance abuse</a:t>
            </a:r>
          </a:p>
          <a:p>
            <a:r>
              <a:rPr lang="en-US" dirty="0" smtClean="0"/>
              <a:t>Persistent avoidance</a:t>
            </a:r>
          </a:p>
          <a:p>
            <a:r>
              <a:rPr lang="en-US" dirty="0" smtClean="0"/>
              <a:t>Cessation of faith</a:t>
            </a:r>
          </a:p>
          <a:p>
            <a:r>
              <a:rPr lang="en-US" dirty="0" smtClean="0"/>
              <a:t>Chest pain, dizziness</a:t>
            </a:r>
          </a:p>
          <a:p>
            <a:r>
              <a:rPr lang="en-US" dirty="0" smtClean="0"/>
              <a:t>Change in cardiac or gastrointestinal function</a:t>
            </a:r>
          </a:p>
          <a:p>
            <a:endParaRPr lang="en-US" dirty="0" smtClean="0"/>
          </a:p>
          <a:p>
            <a:endParaRPr lang="en-US" dirty="0" smtClean="0"/>
          </a:p>
          <a:p>
            <a:endParaRPr lang="en-US" dirty="0" smtClean="0"/>
          </a:p>
          <a:p>
            <a:endParaRPr lang="en-US" dirty="0" smtClean="0"/>
          </a:p>
          <a:p>
            <a:endParaRPr lang="en-US" dirty="0"/>
          </a:p>
        </p:txBody>
      </p:sp>
      <p:sp>
        <p:nvSpPr>
          <p:cNvPr id="8" name="TextBox 7"/>
          <p:cNvSpPr txBox="1"/>
          <p:nvPr/>
        </p:nvSpPr>
        <p:spPr>
          <a:xfrm>
            <a:off x="4414058" y="4225850"/>
            <a:ext cx="1072342" cy="830997"/>
          </a:xfrm>
          <a:prstGeom prst="rect">
            <a:avLst/>
          </a:prstGeom>
          <a:noFill/>
        </p:spPr>
        <p:txBody>
          <a:bodyPr wrap="square" rtlCol="0">
            <a:spAutoFit/>
          </a:bodyPr>
          <a:lstStyle/>
          <a:p>
            <a:pPr algn="ctr"/>
            <a:r>
              <a:rPr lang="en-US" sz="4800" dirty="0" smtClean="0">
                <a:solidFill>
                  <a:srgbClr val="FFFF00"/>
                </a:solidFill>
              </a:rPr>
              <a:t>VS</a:t>
            </a:r>
            <a:endParaRPr lang="en-US" sz="4800" dirty="0">
              <a:solidFill>
                <a:srgbClr val="FFFF00"/>
              </a:solidFill>
            </a:endParaRPr>
          </a:p>
        </p:txBody>
      </p:sp>
    </p:spTree>
    <p:extLst>
      <p:ext uri="{BB962C8B-B14F-4D97-AF65-F5344CB8AC3E}">
        <p14:creationId xmlns:p14="http://schemas.microsoft.com/office/powerpoint/2010/main" val="40160492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PFA- Skills</a:t>
            </a:r>
            <a:endParaRPr lang="en-US" dirty="0"/>
          </a:p>
        </p:txBody>
      </p:sp>
      <p:sp>
        <p:nvSpPr>
          <p:cNvPr id="3" name="TextBox 2"/>
          <p:cNvSpPr txBox="1"/>
          <p:nvPr/>
        </p:nvSpPr>
        <p:spPr>
          <a:xfrm>
            <a:off x="66502" y="2219498"/>
            <a:ext cx="12028515" cy="4308872"/>
          </a:xfrm>
          <a:prstGeom prst="rect">
            <a:avLst/>
          </a:prstGeom>
          <a:noFill/>
        </p:spPr>
        <p:txBody>
          <a:bodyPr wrap="square" rtlCol="0">
            <a:spAutoFit/>
          </a:bodyPr>
          <a:lstStyle/>
          <a:p>
            <a:pPr algn="ctr"/>
            <a:r>
              <a:rPr lang="en-US" u="sng" dirty="0" smtClean="0">
                <a:solidFill>
                  <a:schemeClr val="bg1"/>
                </a:solidFill>
              </a:rPr>
              <a:t>Self Care</a:t>
            </a:r>
          </a:p>
          <a:p>
            <a:pPr algn="ctr"/>
            <a:r>
              <a:rPr lang="en-US" i="1" dirty="0" smtClean="0"/>
              <a:t>Self care is critical to remaining effective in supporting others through the lengthy process of recovery.</a:t>
            </a:r>
          </a:p>
          <a:p>
            <a:pPr marL="285750" indent="-285750" algn="ctr">
              <a:buFont typeface="Arial" panose="020B0604020202020204" pitchFamily="34" charset="0"/>
              <a:buChar char="•"/>
            </a:pPr>
            <a:r>
              <a:rPr lang="en-US" sz="1600" dirty="0">
                <a:solidFill>
                  <a:schemeClr val="bg1"/>
                </a:solidFill>
              </a:rPr>
              <a:t>Self Care Strategies</a:t>
            </a:r>
          </a:p>
          <a:p>
            <a:pPr marL="285750" indent="-285750" algn="ctr">
              <a:buFont typeface="Arial" panose="020B0604020202020204" pitchFamily="34" charset="0"/>
              <a:buChar char="•"/>
            </a:pPr>
            <a:r>
              <a:rPr lang="en-US" sz="1600" dirty="0">
                <a:solidFill>
                  <a:schemeClr val="bg1"/>
                </a:solidFill>
              </a:rPr>
              <a:t>Maintain a Routine</a:t>
            </a:r>
          </a:p>
          <a:p>
            <a:pPr marL="285750" indent="-285750" algn="ctr">
              <a:buFont typeface="Arial" panose="020B0604020202020204" pitchFamily="34" charset="0"/>
              <a:buChar char="•"/>
            </a:pPr>
            <a:r>
              <a:rPr lang="en-US" sz="1600" dirty="0">
                <a:solidFill>
                  <a:schemeClr val="bg1"/>
                </a:solidFill>
              </a:rPr>
              <a:t>Get adequate Sleep</a:t>
            </a:r>
          </a:p>
          <a:p>
            <a:pPr marL="285750" indent="-285750" algn="ctr">
              <a:buFont typeface="Arial" panose="020B0604020202020204" pitchFamily="34" charset="0"/>
              <a:buChar char="•"/>
            </a:pPr>
            <a:r>
              <a:rPr lang="en-US" sz="1600" dirty="0">
                <a:solidFill>
                  <a:schemeClr val="bg1"/>
                </a:solidFill>
              </a:rPr>
              <a:t>Exercise</a:t>
            </a:r>
          </a:p>
          <a:p>
            <a:pPr marL="285750" indent="-285750" algn="ctr">
              <a:buFont typeface="Arial" panose="020B0604020202020204" pitchFamily="34" charset="0"/>
              <a:buChar char="•"/>
            </a:pPr>
            <a:r>
              <a:rPr lang="en-US" sz="1600" dirty="0">
                <a:solidFill>
                  <a:schemeClr val="bg1"/>
                </a:solidFill>
              </a:rPr>
              <a:t>Eat healthy</a:t>
            </a:r>
          </a:p>
          <a:p>
            <a:pPr marL="285750" indent="-285750" algn="ctr">
              <a:buFont typeface="Arial" panose="020B0604020202020204" pitchFamily="34" charset="0"/>
              <a:buChar char="•"/>
            </a:pPr>
            <a:r>
              <a:rPr lang="en-US" sz="1600" dirty="0">
                <a:solidFill>
                  <a:schemeClr val="bg1"/>
                </a:solidFill>
              </a:rPr>
              <a:t>Support from Family and Friends</a:t>
            </a:r>
          </a:p>
          <a:p>
            <a:pPr marL="285750" indent="-285750" algn="ctr">
              <a:buFont typeface="Arial" panose="020B0604020202020204" pitchFamily="34" charset="0"/>
              <a:buChar char="•"/>
            </a:pPr>
            <a:r>
              <a:rPr lang="en-US" sz="1600" dirty="0">
                <a:solidFill>
                  <a:schemeClr val="bg1"/>
                </a:solidFill>
              </a:rPr>
              <a:t>Avoid self medicating</a:t>
            </a:r>
          </a:p>
          <a:p>
            <a:pPr marL="285750" indent="-285750" algn="ctr">
              <a:buFont typeface="Arial" panose="020B0604020202020204" pitchFamily="34" charset="0"/>
              <a:buChar char="•"/>
            </a:pPr>
            <a:r>
              <a:rPr lang="en-US" sz="1600" dirty="0">
                <a:solidFill>
                  <a:schemeClr val="bg1"/>
                </a:solidFill>
              </a:rPr>
              <a:t>Take Breaks</a:t>
            </a:r>
          </a:p>
          <a:p>
            <a:endParaRPr lang="en-US" i="1" dirty="0"/>
          </a:p>
          <a:p>
            <a:r>
              <a:rPr lang="en-US" sz="1400" dirty="0" smtClean="0"/>
              <a:t>“It is common for people to want to push themselves until they drop organizing their own affairs or helping others. The problem with this strategy is that the ability to be effective steadily declines with prolonged continuous work hours. Efforts expanded become steadily less useful until a person’s efforts may even be counterproductive and can even interfere with effective recovery. In addition, this constantly driven behavior may result in dangerous levels of physical and psychological stress on the individual.”</a:t>
            </a:r>
          </a:p>
          <a:p>
            <a:r>
              <a:rPr lang="en-US" dirty="0"/>
              <a:t>	</a:t>
            </a:r>
            <a:r>
              <a:rPr lang="en-US" dirty="0" smtClean="0"/>
              <a:t>												</a:t>
            </a:r>
            <a:r>
              <a:rPr lang="en-US" dirty="0"/>
              <a:t>	</a:t>
            </a:r>
            <a:r>
              <a:rPr lang="en-US" sz="1200" dirty="0" smtClean="0"/>
              <a:t>(Jacobs, 2016, p.83-85)</a:t>
            </a:r>
          </a:p>
          <a:p>
            <a:endParaRPr lang="en-US" dirty="0"/>
          </a:p>
        </p:txBody>
      </p:sp>
    </p:spTree>
    <p:extLst>
      <p:ext uri="{BB962C8B-B14F-4D97-AF65-F5344CB8AC3E}">
        <p14:creationId xmlns:p14="http://schemas.microsoft.com/office/powerpoint/2010/main" val="38489414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0451" y="282633"/>
            <a:ext cx="10523913" cy="1508105"/>
          </a:xfrm>
          <a:prstGeom prst="rect">
            <a:avLst/>
          </a:prstGeom>
          <a:noFill/>
        </p:spPr>
        <p:txBody>
          <a:bodyPr wrap="square" rtlCol="0">
            <a:spAutoFit/>
          </a:bodyPr>
          <a:lstStyle/>
          <a:p>
            <a:endParaRPr lang="en-US" dirty="0" smtClean="0"/>
          </a:p>
          <a:p>
            <a:r>
              <a:rPr lang="en-US" sz="1400" dirty="0" err="1" smtClean="0"/>
              <a:t>Everly</a:t>
            </a:r>
            <a:r>
              <a:rPr lang="en-US" sz="1400" dirty="0"/>
              <a:t>, George S., &amp; </a:t>
            </a:r>
            <a:r>
              <a:rPr lang="en-US" sz="1400" dirty="0" err="1"/>
              <a:t>Lating</a:t>
            </a:r>
            <a:r>
              <a:rPr lang="en-US" sz="1400" dirty="0"/>
              <a:t>, Jeffrey M. (2017). </a:t>
            </a:r>
            <a:r>
              <a:rPr lang="en-US" sz="1400" i="1" dirty="0"/>
              <a:t>The John Hopkins Guide to Psychological First Aid. </a:t>
            </a:r>
            <a:r>
              <a:rPr lang="en-US" sz="1400" dirty="0"/>
              <a:t>John Hopkins University Press.</a:t>
            </a:r>
          </a:p>
          <a:p>
            <a:endParaRPr lang="en-US" sz="1400" dirty="0"/>
          </a:p>
          <a:p>
            <a:r>
              <a:rPr lang="en-US" sz="1400" dirty="0" smtClean="0"/>
              <a:t>Jacobs, Gerard A. (2016) </a:t>
            </a:r>
            <a:r>
              <a:rPr lang="en-US" sz="1400" i="1" dirty="0" smtClean="0"/>
              <a:t>Community Based Psychological First Aid: A Practical Guide to Helping Individuals and Communities during Difficult Times.</a:t>
            </a:r>
            <a:r>
              <a:rPr lang="en-US" sz="1400" dirty="0" smtClean="0"/>
              <a:t> Elsevier.</a:t>
            </a:r>
          </a:p>
          <a:p>
            <a:endParaRPr lang="en-US" dirty="0"/>
          </a:p>
        </p:txBody>
      </p:sp>
    </p:spTree>
    <p:extLst>
      <p:ext uri="{BB962C8B-B14F-4D97-AF65-F5344CB8AC3E}">
        <p14:creationId xmlns:p14="http://schemas.microsoft.com/office/powerpoint/2010/main" val="144413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PFA- WHAT IS IT?</a:t>
            </a:r>
            <a:endParaRPr lang="en-US" dirty="0"/>
          </a:p>
        </p:txBody>
      </p:sp>
      <p:sp>
        <p:nvSpPr>
          <p:cNvPr id="3" name="TextBox 2"/>
          <p:cNvSpPr txBox="1"/>
          <p:nvPr/>
        </p:nvSpPr>
        <p:spPr>
          <a:xfrm>
            <a:off x="1354975" y="2776451"/>
            <a:ext cx="6999316" cy="4247317"/>
          </a:xfrm>
          <a:prstGeom prst="rect">
            <a:avLst/>
          </a:prstGeom>
          <a:noFill/>
        </p:spPr>
        <p:txBody>
          <a:bodyPr wrap="square" rtlCol="0">
            <a:spAutoFit/>
          </a:bodyPr>
          <a:lstStyle/>
          <a:p>
            <a:pPr marL="285750" indent="-285750">
              <a:buFont typeface="Arial" panose="020B0604020202020204" pitchFamily="34" charset="0"/>
              <a:buChar char="•"/>
            </a:pPr>
            <a:r>
              <a:rPr lang="en-US" dirty="0" smtClean="0"/>
              <a:t>A supportive and compassionate presence designed to stabilize and mitigate acute distress, as well as facilitate access to continued care.</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a:t>Traumatic Stress is not mental illness. It is an ordinary reaction to an extraordinary event.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Does not entail diagnosis and treatment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Is a form of Crisis Intervention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Can be traced back to WWI</a:t>
            </a:r>
          </a:p>
          <a:p>
            <a:endParaRPr lang="en-US" dirty="0"/>
          </a:p>
          <a:p>
            <a:endParaRPr lang="en-US" dirty="0" smtClean="0"/>
          </a:p>
          <a:p>
            <a:endParaRPr lang="en-US" dirty="0"/>
          </a:p>
        </p:txBody>
      </p:sp>
    </p:spTree>
    <p:extLst>
      <p:ext uri="{BB962C8B-B14F-4D97-AF65-F5344CB8AC3E}">
        <p14:creationId xmlns:p14="http://schemas.microsoft.com/office/powerpoint/2010/main" val="2740331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85109" y="1945178"/>
            <a:ext cx="8021782" cy="2554545"/>
          </a:xfrm>
          <a:prstGeom prst="rect">
            <a:avLst/>
          </a:prstGeom>
          <a:noFill/>
        </p:spPr>
        <p:txBody>
          <a:bodyPr wrap="square" rtlCol="0">
            <a:spAutoFit/>
          </a:bodyPr>
          <a:lstStyle/>
          <a:p>
            <a:r>
              <a:rPr lang="en-US" sz="3200" dirty="0" smtClean="0"/>
              <a:t>If one is truly to succeed in leading a person to a specific place, one must first and foremost take care to find him where he is and begin there.”</a:t>
            </a:r>
          </a:p>
          <a:p>
            <a:r>
              <a:rPr lang="en-US" sz="3200" dirty="0"/>
              <a:t>	</a:t>
            </a:r>
            <a:r>
              <a:rPr lang="en-US" sz="3200" dirty="0" smtClean="0"/>
              <a:t>				-</a:t>
            </a:r>
            <a:r>
              <a:rPr lang="en-US" sz="3200" dirty="0" err="1" smtClean="0"/>
              <a:t>Kierkgaard</a:t>
            </a:r>
            <a:r>
              <a:rPr lang="en-US" sz="3200" dirty="0" smtClean="0"/>
              <a:t>, 1948/1998, p. 48</a:t>
            </a:r>
            <a:endParaRPr lang="en-US" sz="3200" dirty="0"/>
          </a:p>
        </p:txBody>
      </p:sp>
    </p:spTree>
    <p:extLst>
      <p:ext uri="{BB962C8B-B14F-4D97-AF65-F5344CB8AC3E}">
        <p14:creationId xmlns:p14="http://schemas.microsoft.com/office/powerpoint/2010/main" val="3586993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PFA</a:t>
            </a:r>
            <a:endParaRPr lang="en-US" dirty="0"/>
          </a:p>
        </p:txBody>
      </p:sp>
      <p:sp>
        <p:nvSpPr>
          <p:cNvPr id="4" name="Text Placeholder 3"/>
          <p:cNvSpPr>
            <a:spLocks noGrp="1"/>
          </p:cNvSpPr>
          <p:nvPr>
            <p:ph type="body" idx="1"/>
          </p:nvPr>
        </p:nvSpPr>
        <p:spPr/>
        <p:txBody>
          <a:bodyPr>
            <a:normAutofit/>
          </a:bodyPr>
          <a:lstStyle/>
          <a:p>
            <a:r>
              <a:rPr lang="en-US" dirty="0"/>
              <a:t>Goals of PFA are:</a:t>
            </a:r>
          </a:p>
          <a:p>
            <a:endParaRPr lang="en-US" dirty="0"/>
          </a:p>
        </p:txBody>
      </p:sp>
      <p:sp>
        <p:nvSpPr>
          <p:cNvPr id="5" name="Content Placeholder 4"/>
          <p:cNvSpPr>
            <a:spLocks noGrp="1"/>
          </p:cNvSpPr>
          <p:nvPr>
            <p:ph sz="half" idx="2"/>
          </p:nvPr>
        </p:nvSpPr>
        <p:spPr/>
        <p:txBody>
          <a:bodyPr>
            <a:normAutofit fontScale="70000" lnSpcReduction="20000"/>
          </a:bodyPr>
          <a:lstStyle/>
          <a:p>
            <a:pPr marL="342900" indent="-342900">
              <a:buAutoNum type="arabicPeriod"/>
            </a:pPr>
            <a:r>
              <a:rPr lang="en-US" dirty="0" smtClean="0"/>
              <a:t>Meet </a:t>
            </a:r>
            <a:r>
              <a:rPr lang="en-US" dirty="0"/>
              <a:t>Basic Needs</a:t>
            </a:r>
          </a:p>
          <a:p>
            <a:pPr marL="342900" indent="-342900">
              <a:buAutoNum type="arabicPeriod"/>
            </a:pPr>
            <a:r>
              <a:rPr lang="en-US" dirty="0"/>
              <a:t>Stabilize acute psychological/behavioral reactions</a:t>
            </a:r>
          </a:p>
          <a:p>
            <a:pPr marL="342900" indent="-342900">
              <a:buAutoNum type="arabicPeriod"/>
            </a:pPr>
            <a:r>
              <a:rPr lang="en-US" dirty="0"/>
              <a:t>Assist in recovery of some degree of resiliency</a:t>
            </a:r>
          </a:p>
          <a:p>
            <a:pPr marL="342900" indent="-342900">
              <a:buAutoNum type="arabicPeriod"/>
            </a:pPr>
            <a:r>
              <a:rPr lang="en-US" dirty="0"/>
              <a:t>Foster natural coping and resilience mechanisms</a:t>
            </a:r>
          </a:p>
          <a:p>
            <a:pPr marL="342900" indent="-342900">
              <a:buAutoNum type="arabicPeriod"/>
            </a:pPr>
            <a:r>
              <a:rPr lang="en-US" dirty="0"/>
              <a:t>Facilitate access to continued support for higher level of care</a:t>
            </a:r>
          </a:p>
          <a:p>
            <a:pPr marL="457200" lvl="1" indent="0">
              <a:buNone/>
            </a:pPr>
            <a:r>
              <a:rPr lang="en-US" dirty="0"/>
              <a:t>									</a:t>
            </a:r>
          </a:p>
        </p:txBody>
      </p:sp>
      <p:sp>
        <p:nvSpPr>
          <p:cNvPr id="6" name="Text Placeholder 5"/>
          <p:cNvSpPr>
            <a:spLocks noGrp="1"/>
          </p:cNvSpPr>
          <p:nvPr>
            <p:ph type="body" sz="quarter" idx="3"/>
          </p:nvPr>
        </p:nvSpPr>
        <p:spPr>
          <a:xfrm>
            <a:off x="5820154" y="2061557"/>
            <a:ext cx="4474028" cy="504732"/>
          </a:xfrm>
        </p:spPr>
        <p:txBody>
          <a:bodyPr/>
          <a:lstStyle/>
          <a:p>
            <a:r>
              <a:rPr lang="en-US" dirty="0" smtClean="0"/>
              <a:t>Action of PFA are:</a:t>
            </a:r>
            <a:endParaRPr lang="en-US" dirty="0"/>
          </a:p>
        </p:txBody>
      </p:sp>
      <p:sp>
        <p:nvSpPr>
          <p:cNvPr id="7" name="Content Placeholder 6"/>
          <p:cNvSpPr>
            <a:spLocks noGrp="1"/>
          </p:cNvSpPr>
          <p:nvPr>
            <p:ph sz="quarter" idx="4"/>
          </p:nvPr>
        </p:nvSpPr>
        <p:spPr/>
        <p:txBody>
          <a:bodyPr>
            <a:normAutofit fontScale="85000" lnSpcReduction="20000"/>
          </a:bodyPr>
          <a:lstStyle/>
          <a:p>
            <a:r>
              <a:rPr lang="en-US" sz="1600" dirty="0" smtClean="0"/>
              <a:t> Comfort and consolation</a:t>
            </a:r>
          </a:p>
          <a:p>
            <a:r>
              <a:rPr lang="en-US" sz="1600" dirty="0" smtClean="0"/>
              <a:t>Physical Protection</a:t>
            </a:r>
          </a:p>
          <a:p>
            <a:r>
              <a:rPr lang="en-US" sz="1600" dirty="0" smtClean="0"/>
              <a:t>Provision of physical necessities</a:t>
            </a:r>
          </a:p>
          <a:p>
            <a:r>
              <a:rPr lang="en-US" sz="1600" dirty="0" smtClean="0"/>
              <a:t>Channeling energy into constructive behaviors</a:t>
            </a:r>
          </a:p>
          <a:p>
            <a:r>
              <a:rPr lang="en-US" sz="1600" dirty="0" smtClean="0"/>
              <a:t>Reuniting victims with families</a:t>
            </a:r>
          </a:p>
          <a:p>
            <a:r>
              <a:rPr lang="en-US" sz="1600" dirty="0" smtClean="0"/>
              <a:t>Behavioral/emotional support</a:t>
            </a:r>
          </a:p>
          <a:p>
            <a:r>
              <a:rPr lang="en-US" sz="1600" dirty="0" smtClean="0"/>
              <a:t>Allowing emotional ventilation</a:t>
            </a:r>
          </a:p>
          <a:p>
            <a:r>
              <a:rPr lang="en-US" sz="1600" dirty="0" smtClean="0"/>
              <a:t>Re establishing a sense of security</a:t>
            </a:r>
          </a:p>
          <a:p>
            <a:r>
              <a:rPr lang="en-US" sz="1600" dirty="0" smtClean="0"/>
              <a:t>Utilization of acute social and community support networks</a:t>
            </a:r>
          </a:p>
          <a:p>
            <a:r>
              <a:rPr lang="en-US" sz="1600" dirty="0" smtClean="0"/>
              <a:t>Referral for those in need</a:t>
            </a:r>
          </a:p>
          <a:p>
            <a:endParaRPr lang="en-US" sz="1600" dirty="0" smtClean="0"/>
          </a:p>
          <a:p>
            <a:pPr marL="0" indent="0">
              <a:buNone/>
            </a:pPr>
            <a:endParaRPr lang="en-US" dirty="0" smtClean="0"/>
          </a:p>
        </p:txBody>
      </p:sp>
      <p:sp>
        <p:nvSpPr>
          <p:cNvPr id="8" name="TextBox 7"/>
          <p:cNvSpPr txBox="1"/>
          <p:nvPr/>
        </p:nvSpPr>
        <p:spPr>
          <a:xfrm>
            <a:off x="7373388" y="6030574"/>
            <a:ext cx="2920794" cy="307777"/>
          </a:xfrm>
          <a:prstGeom prst="rect">
            <a:avLst/>
          </a:prstGeom>
          <a:noFill/>
        </p:spPr>
        <p:txBody>
          <a:bodyPr wrap="square" rtlCol="0">
            <a:spAutoFit/>
          </a:bodyPr>
          <a:lstStyle/>
          <a:p>
            <a:pPr lvl="1"/>
            <a:r>
              <a:rPr lang="en-US" sz="1400" dirty="0"/>
              <a:t>(John Hopkins Model, 2017)</a:t>
            </a:r>
            <a:endParaRPr lang="en-US" sz="1400" dirty="0"/>
          </a:p>
        </p:txBody>
      </p:sp>
    </p:spTree>
    <p:extLst>
      <p:ext uri="{BB962C8B-B14F-4D97-AF65-F5344CB8AC3E}">
        <p14:creationId xmlns:p14="http://schemas.microsoft.com/office/powerpoint/2010/main" val="4288619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PFA</a:t>
            </a:r>
            <a:endParaRPr lang="en-US" dirty="0"/>
          </a:p>
        </p:txBody>
      </p:sp>
      <p:pic>
        <p:nvPicPr>
          <p:cNvPr id="5" name="Content Placeholder 4" descr="Family &lt;strong&gt;Support&lt;/strong&gt; with Mental Health - INMoodRings.org on Vime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86300" y="2558802"/>
            <a:ext cx="5608638" cy="3154858"/>
          </a:xfrm>
        </p:spPr>
      </p:pic>
      <p:sp>
        <p:nvSpPr>
          <p:cNvPr id="4" name="Text Placeholder 3"/>
          <p:cNvSpPr>
            <a:spLocks noGrp="1"/>
          </p:cNvSpPr>
          <p:nvPr>
            <p:ph type="body" sz="half" idx="2"/>
          </p:nvPr>
        </p:nvSpPr>
        <p:spPr/>
        <p:txBody>
          <a:bodyPr/>
          <a:lstStyle/>
          <a:p>
            <a:r>
              <a:rPr lang="en-US" dirty="0" smtClean="0"/>
              <a:t>Carl Rogers noted 3 things required to provide psychological support:</a:t>
            </a:r>
          </a:p>
          <a:p>
            <a:pPr marL="342900" indent="-342900">
              <a:buAutoNum type="arabicPeriod"/>
            </a:pPr>
            <a:r>
              <a:rPr lang="en-US" dirty="0" smtClean="0"/>
              <a:t>Two or more people need to be present and one needs to have less need for psychological support than the other at that moment in time.</a:t>
            </a:r>
          </a:p>
          <a:p>
            <a:pPr marL="342900" indent="-342900">
              <a:buAutoNum type="arabicPeriod"/>
            </a:pPr>
            <a:r>
              <a:rPr lang="en-US" dirty="0" smtClean="0"/>
              <a:t>The person with less need for psychological support needs to genuinely care about the other person whose need is greater.</a:t>
            </a:r>
          </a:p>
          <a:p>
            <a:pPr marL="342900" indent="-342900">
              <a:buAutoNum type="arabicPeriod"/>
            </a:pPr>
            <a:r>
              <a:rPr lang="en-US" dirty="0" smtClean="0"/>
              <a:t>The person with greater need for support must be aware that the other person cares.</a:t>
            </a:r>
          </a:p>
          <a:p>
            <a:pPr marL="342900" indent="-342900">
              <a:buAutoNum type="arabicPeriod"/>
            </a:pPr>
            <a:endParaRPr lang="en-US" dirty="0"/>
          </a:p>
        </p:txBody>
      </p:sp>
      <p:sp>
        <p:nvSpPr>
          <p:cNvPr id="6" name="TextBox 5"/>
          <p:cNvSpPr txBox="1"/>
          <p:nvPr/>
        </p:nvSpPr>
        <p:spPr>
          <a:xfrm>
            <a:off x="831272" y="6035040"/>
            <a:ext cx="6833063" cy="369332"/>
          </a:xfrm>
          <a:prstGeom prst="rect">
            <a:avLst/>
          </a:prstGeom>
          <a:noFill/>
        </p:spPr>
        <p:txBody>
          <a:bodyPr wrap="square" rtlCol="0">
            <a:spAutoFit/>
          </a:bodyPr>
          <a:lstStyle/>
          <a:p>
            <a:r>
              <a:rPr lang="en-US" dirty="0" smtClean="0"/>
              <a:t>#1 Factor: Approachability: Friendly, trustworthy, authentic.</a:t>
            </a:r>
            <a:endParaRPr lang="en-US" dirty="0"/>
          </a:p>
        </p:txBody>
      </p:sp>
    </p:spTree>
    <p:extLst>
      <p:ext uri="{BB962C8B-B14F-4D97-AF65-F5344CB8AC3E}">
        <p14:creationId xmlns:p14="http://schemas.microsoft.com/office/powerpoint/2010/main" val="3743487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54727" y="2269375"/>
            <a:ext cx="8670175" cy="2585323"/>
          </a:xfrm>
          <a:prstGeom prst="rect">
            <a:avLst/>
          </a:prstGeom>
          <a:noFill/>
        </p:spPr>
        <p:txBody>
          <a:bodyPr wrap="square" rtlCol="0">
            <a:spAutoFit/>
          </a:bodyPr>
          <a:lstStyle/>
          <a:p>
            <a:r>
              <a:rPr lang="en-US" sz="4800" dirty="0" smtClean="0">
                <a:solidFill>
                  <a:schemeClr val="bg1"/>
                </a:solidFill>
              </a:rPr>
              <a:t>“</a:t>
            </a:r>
            <a:r>
              <a:rPr lang="en-US" sz="4800" dirty="0">
                <a:solidFill>
                  <a:schemeClr val="bg1"/>
                </a:solidFill>
              </a:rPr>
              <a:t>I don’t like that man… I must get to know him better</a:t>
            </a:r>
            <a:r>
              <a:rPr lang="en-US" sz="4800" dirty="0" smtClean="0">
                <a:solidFill>
                  <a:schemeClr val="bg1"/>
                </a:solidFill>
              </a:rPr>
              <a:t>.” </a:t>
            </a:r>
          </a:p>
          <a:p>
            <a:r>
              <a:rPr lang="en-US" sz="4800" dirty="0">
                <a:solidFill>
                  <a:schemeClr val="bg1"/>
                </a:solidFill>
              </a:rPr>
              <a:t>	</a:t>
            </a:r>
            <a:r>
              <a:rPr lang="en-US" sz="4800" dirty="0" smtClean="0">
                <a:solidFill>
                  <a:schemeClr val="bg1"/>
                </a:solidFill>
              </a:rPr>
              <a:t>						- Abraham Lincoln</a:t>
            </a:r>
            <a:endParaRPr lang="en-US" sz="4800" dirty="0">
              <a:solidFill>
                <a:schemeClr val="bg1"/>
              </a:solidFill>
            </a:endParaRPr>
          </a:p>
          <a:p>
            <a:endParaRPr lang="en-US" dirty="0"/>
          </a:p>
        </p:txBody>
      </p:sp>
    </p:spTree>
    <p:extLst>
      <p:ext uri="{BB962C8B-B14F-4D97-AF65-F5344CB8AC3E}">
        <p14:creationId xmlns:p14="http://schemas.microsoft.com/office/powerpoint/2010/main" val="486231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30284" y="1546167"/>
            <a:ext cx="9210501" cy="3139321"/>
          </a:xfrm>
          <a:prstGeom prst="rect">
            <a:avLst/>
          </a:prstGeom>
          <a:noFill/>
        </p:spPr>
        <p:txBody>
          <a:bodyPr wrap="square" rtlCol="0">
            <a:spAutoFit/>
          </a:bodyPr>
          <a:lstStyle/>
          <a:p>
            <a:r>
              <a:rPr lang="en-US" dirty="0" smtClean="0"/>
              <a:t>John Hopkins Public Health perspective recognizes that in the wake of disaster, 3 dynamics would come into play:</a:t>
            </a:r>
          </a:p>
          <a:p>
            <a:endParaRPr lang="en-US" dirty="0"/>
          </a:p>
          <a:p>
            <a:pPr marL="342900" indent="-342900">
              <a:buAutoNum type="arabicPeriod"/>
            </a:pPr>
            <a:r>
              <a:rPr lang="en-US" dirty="0" smtClean="0"/>
              <a:t>Mental Health casualties would far outnumber physical casualties, depending on cause of disaster.</a:t>
            </a:r>
          </a:p>
          <a:p>
            <a:pPr marL="342900" indent="-342900">
              <a:buAutoNum type="arabicPeriod"/>
            </a:pPr>
            <a:r>
              <a:rPr lang="en-US" dirty="0" smtClean="0"/>
              <a:t>Psychological distress is potentially “contagious”</a:t>
            </a:r>
          </a:p>
          <a:p>
            <a:pPr marL="342900" indent="-342900">
              <a:buAutoNum type="arabicPeriod"/>
            </a:pPr>
            <a:r>
              <a:rPr lang="en-US" dirty="0" smtClean="0"/>
              <a:t>A distinct shortage of mental health clinicians available to provide psychological services means personnel outside of the mental health professions, such as educators and emergency services personnel need to be trained. </a:t>
            </a:r>
            <a:endParaRPr lang="en-US" dirty="0"/>
          </a:p>
          <a:p>
            <a:pPr lvl="1"/>
            <a:r>
              <a:rPr lang="en-US" dirty="0" smtClean="0"/>
              <a:t>										</a:t>
            </a:r>
            <a:r>
              <a:rPr lang="en-US" sz="1400" dirty="0" smtClean="0"/>
              <a:t>(The John Hopkins Guide to 												Psychological First Aid, 2016)</a:t>
            </a:r>
            <a:endParaRPr lang="en-US" sz="1400" dirty="0"/>
          </a:p>
        </p:txBody>
      </p:sp>
    </p:spTree>
    <p:extLst>
      <p:ext uri="{BB962C8B-B14F-4D97-AF65-F5344CB8AC3E}">
        <p14:creationId xmlns:p14="http://schemas.microsoft.com/office/powerpoint/2010/main" val="27256127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PFA- Reaction Phases</a:t>
            </a:r>
            <a:endParaRPr lang="en-US" dirty="0"/>
          </a:p>
        </p:txBody>
      </p:sp>
      <p:sp>
        <p:nvSpPr>
          <p:cNvPr id="4" name="TextBox 3"/>
          <p:cNvSpPr txBox="1"/>
          <p:nvPr/>
        </p:nvSpPr>
        <p:spPr>
          <a:xfrm>
            <a:off x="889462" y="2252749"/>
            <a:ext cx="8794865" cy="1754326"/>
          </a:xfrm>
          <a:prstGeom prst="rect">
            <a:avLst/>
          </a:prstGeom>
          <a:noFill/>
        </p:spPr>
        <p:txBody>
          <a:bodyPr wrap="square" rtlCol="0">
            <a:spAutoFit/>
          </a:bodyPr>
          <a:lstStyle/>
          <a:p>
            <a:r>
              <a:rPr lang="en-US" dirty="0" smtClean="0"/>
              <a:t>Hero Phase: Everyone bans together to help</a:t>
            </a:r>
          </a:p>
          <a:p>
            <a:r>
              <a:rPr lang="en-US" dirty="0" smtClean="0"/>
              <a:t>Honeymoon Phase: Appreciation of assistance efforts, community cohesion, camaraderie</a:t>
            </a:r>
          </a:p>
          <a:p>
            <a:r>
              <a:rPr lang="en-US" dirty="0" smtClean="0"/>
              <a:t>Disillusionment- Realizes magnitude of loss</a:t>
            </a:r>
          </a:p>
          <a:p>
            <a:r>
              <a:rPr lang="en-US" dirty="0" smtClean="0"/>
              <a:t>Reconstruction- Accept losses, builds new normal.</a:t>
            </a:r>
          </a:p>
          <a:p>
            <a:endParaRPr lang="en-US" dirty="0"/>
          </a:p>
        </p:txBody>
      </p:sp>
      <p:cxnSp>
        <p:nvCxnSpPr>
          <p:cNvPr id="6" name="Straight Arrow Connector 5"/>
          <p:cNvCxnSpPr/>
          <p:nvPr/>
        </p:nvCxnSpPr>
        <p:spPr>
          <a:xfrm>
            <a:off x="889462" y="5270269"/>
            <a:ext cx="4123113"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Curved Right Arrow 6"/>
          <p:cNvSpPr/>
          <p:nvPr/>
        </p:nvSpPr>
        <p:spPr>
          <a:xfrm rot="5400000">
            <a:off x="8462356" y="4242400"/>
            <a:ext cx="889462" cy="1166276"/>
          </a:xfrm>
          <a:prstGeom prst="curvedRight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Curved Up Arrow 7"/>
          <p:cNvSpPr/>
          <p:nvPr/>
        </p:nvSpPr>
        <p:spPr>
          <a:xfrm>
            <a:off x="8404168" y="5519651"/>
            <a:ext cx="1216152" cy="731520"/>
          </a:xfrm>
          <a:prstGeom prst="curvedUp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28465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PFA- Contributing Factors</a:t>
            </a:r>
            <a:endParaRPr lang="en-US" dirty="0"/>
          </a:p>
        </p:txBody>
      </p:sp>
      <p:sp>
        <p:nvSpPr>
          <p:cNvPr id="3" name="TextBox 2"/>
          <p:cNvSpPr txBox="1"/>
          <p:nvPr/>
        </p:nvSpPr>
        <p:spPr>
          <a:xfrm>
            <a:off x="1592738" y="2402378"/>
            <a:ext cx="8701443" cy="3631763"/>
          </a:xfrm>
          <a:prstGeom prst="rect">
            <a:avLst/>
          </a:prstGeom>
          <a:noFill/>
        </p:spPr>
        <p:txBody>
          <a:bodyPr wrap="square" rtlCol="0">
            <a:spAutoFit/>
          </a:bodyPr>
          <a:lstStyle/>
          <a:p>
            <a:pPr algn="ctr"/>
            <a:r>
              <a:rPr lang="en-US" sz="3200" dirty="0" smtClean="0">
                <a:solidFill>
                  <a:schemeClr val="bg1"/>
                </a:solidFill>
              </a:rPr>
              <a:t>Contributing Factors to Psychological Impact:</a:t>
            </a:r>
          </a:p>
          <a:p>
            <a:pPr marL="285750" indent="-285750">
              <a:buFont typeface="Arial" panose="020B0604020202020204" pitchFamily="34" charset="0"/>
              <a:buChar char="•"/>
            </a:pPr>
            <a:r>
              <a:rPr lang="en-US" dirty="0" smtClean="0"/>
              <a:t>Length of disaster</a:t>
            </a:r>
          </a:p>
          <a:p>
            <a:pPr marL="285750" indent="-285750">
              <a:buFont typeface="Arial" panose="020B0604020202020204" pitchFamily="34" charset="0"/>
              <a:buChar char="•"/>
            </a:pPr>
            <a:r>
              <a:rPr lang="en-US" dirty="0" smtClean="0"/>
              <a:t># of deaths</a:t>
            </a:r>
          </a:p>
          <a:p>
            <a:pPr marL="285750" indent="-285750">
              <a:buFont typeface="Arial" panose="020B0604020202020204" pitchFamily="34" charset="0"/>
              <a:buChar char="•"/>
            </a:pPr>
            <a:r>
              <a:rPr lang="en-US" dirty="0" smtClean="0"/>
              <a:t>Extent of devastation</a:t>
            </a:r>
          </a:p>
          <a:p>
            <a:pPr marL="285750" indent="-285750">
              <a:buFont typeface="Arial" panose="020B0604020202020204" pitchFamily="34" charset="0"/>
              <a:buChar char="•"/>
            </a:pPr>
            <a:r>
              <a:rPr lang="en-US" dirty="0" smtClean="0"/>
              <a:t>Occurred with or without warning</a:t>
            </a:r>
          </a:p>
          <a:p>
            <a:pPr marL="285750" indent="-285750">
              <a:buFont typeface="Arial" panose="020B0604020202020204" pitchFamily="34" charset="0"/>
              <a:buChar char="•"/>
            </a:pPr>
            <a:r>
              <a:rPr lang="en-US" dirty="0" smtClean="0"/>
              <a:t>Unknown causation</a:t>
            </a:r>
          </a:p>
          <a:p>
            <a:pPr marL="285750" indent="-285750">
              <a:buFont typeface="Arial" panose="020B0604020202020204" pitchFamily="34" charset="0"/>
              <a:buChar char="•"/>
            </a:pPr>
            <a:r>
              <a:rPr lang="en-US" dirty="0" smtClean="0"/>
              <a:t>Management of disaster relief operation</a:t>
            </a:r>
          </a:p>
          <a:p>
            <a:pPr marL="285750" indent="-285750">
              <a:buFont typeface="Arial" panose="020B0604020202020204" pitchFamily="34" charset="0"/>
              <a:buChar char="•"/>
            </a:pPr>
            <a:r>
              <a:rPr lang="en-US" dirty="0" smtClean="0"/>
              <a:t>Quality of communication by officials</a:t>
            </a:r>
          </a:p>
          <a:p>
            <a:pPr marL="285750" indent="-285750">
              <a:buFont typeface="Arial" panose="020B0604020202020204" pitchFamily="34" charset="0"/>
              <a:buChar char="•"/>
            </a:pPr>
            <a:r>
              <a:rPr lang="en-US" dirty="0" smtClean="0"/>
              <a:t>Whether families are separated.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09904" y="3000433"/>
            <a:ext cx="4564993" cy="3400367"/>
          </a:xfrm>
          <a:prstGeom prst="rect">
            <a:avLst/>
          </a:prstGeom>
        </p:spPr>
      </p:pic>
    </p:spTree>
    <p:extLst>
      <p:ext uri="{BB962C8B-B14F-4D97-AF65-F5344CB8AC3E}">
        <p14:creationId xmlns:p14="http://schemas.microsoft.com/office/powerpoint/2010/main" val="3826471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Berlin</Template>
  <TotalTime>1787</TotalTime>
  <Words>923</Words>
  <Application>Microsoft Office PowerPoint</Application>
  <PresentationFormat>Widescreen</PresentationFormat>
  <Paragraphs>170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Ink Free</vt:lpstr>
      <vt:lpstr>Trebuchet MS</vt:lpstr>
      <vt:lpstr>Berlin</vt:lpstr>
      <vt:lpstr>Psychological First Aid</vt:lpstr>
      <vt:lpstr>PFA- WHAT IS IT?</vt:lpstr>
      <vt:lpstr>PowerPoint Presentation</vt:lpstr>
      <vt:lpstr>PFA</vt:lpstr>
      <vt:lpstr>PFA</vt:lpstr>
      <vt:lpstr>PowerPoint Presentation</vt:lpstr>
      <vt:lpstr>PowerPoint Presentation</vt:lpstr>
      <vt:lpstr>PFA- Reaction Phases</vt:lpstr>
      <vt:lpstr>PFA- Contributing Factors</vt:lpstr>
      <vt:lpstr>PFA- Stress Reactions</vt:lpstr>
      <vt:lpstr>PFA- Skills</vt:lpstr>
      <vt:lpstr>PFA- Skills</vt:lpstr>
      <vt:lpstr>PFA- SKILLS</vt:lpstr>
      <vt:lpstr>PFA- SKILLS</vt:lpstr>
      <vt:lpstr>PFA- Skills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Psychological First Aid</dc:title>
  <dc:creator>Maser, Jacquelyn</dc:creator>
  <cp:lastModifiedBy>Maser, Jacquelyn</cp:lastModifiedBy>
  <cp:revision>22</cp:revision>
  <dcterms:created xsi:type="dcterms:W3CDTF">2020-08-03T16:19:04Z</dcterms:created>
  <dcterms:modified xsi:type="dcterms:W3CDTF">2020-08-04T22:07:04Z</dcterms:modified>
</cp:coreProperties>
</file>