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6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/>
    <p:restoredTop sz="94643"/>
  </p:normalViewPr>
  <p:slideViewPr>
    <p:cSldViewPr snapToGrid="0">
      <p:cViewPr varScale="1">
        <p:scale>
          <a:sx n="90" d="100"/>
          <a:sy n="90" d="100"/>
        </p:scale>
        <p:origin x="33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com/resources/what-open-hardwa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2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 is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open hardware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development board that can be used by tinkerers, hobbyists, and makers to design and build devices that interact with the real world.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Raspberry Pi is a very cheap computer that runs Linux - people use Raspberry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learn programming skills, build hardware projects, do home automation, and even use them in industrial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8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search?q=business+OER&amp;oq=Busin&amp;aqs=chrome.0.69i59l3j69i57j0j69i60l3.1259j0j7&amp;sourceid=chrome&amp;ie=UTF-8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themes/building-knowledge-societies/oer/recommend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er.galileo.usg.edu/" TargetMode="External"/><Relationship Id="rId13" Type="http://schemas.openxmlformats.org/officeDocument/2006/relationships/hyperlink" Target="https://doaj.org/oainfo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open.bccampus.ca/" TargetMode="External"/><Relationship Id="rId12" Type="http://schemas.openxmlformats.org/officeDocument/2006/relationships/hyperlink" Target="https://www.data.gov/open-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.umn.edu/opentextbooks" TargetMode="External"/><Relationship Id="rId11" Type="http://schemas.openxmlformats.org/officeDocument/2006/relationships/hyperlink" Target="https://opensource.com/resources/raspberry-pi" TargetMode="External"/><Relationship Id="rId5" Type="http://schemas.openxmlformats.org/officeDocument/2006/relationships/hyperlink" Target="https://libretexts.org/" TargetMode="External"/><Relationship Id="rId10" Type="http://schemas.openxmlformats.org/officeDocument/2006/relationships/hyperlink" Target="https://www.arduino.cc/" TargetMode="External"/><Relationship Id="rId4" Type="http://schemas.openxmlformats.org/officeDocument/2006/relationships/hyperlink" Target="https://openstax.org/" TargetMode="External"/><Relationship Id="rId9" Type="http://schemas.openxmlformats.org/officeDocument/2006/relationships/hyperlink" Target="https://opensource.com/resources/what-ardui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43813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OER </a:t>
            </a:r>
            <a:r>
              <a:rPr lang="en-US" sz="4800" cap="none" dirty="0"/>
              <a:t>vs </a:t>
            </a:r>
            <a:br>
              <a:rPr lang="en-US" sz="4800" cap="none" dirty="0"/>
            </a:br>
            <a:r>
              <a:rPr lang="en-US" sz="4800" cap="none" dirty="0"/>
              <a:t>Barton OER Initiative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Clarifying Opportunities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463" y="821265"/>
            <a:ext cx="5721833" cy="5222117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Example Search Demonstration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Business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0" y="821265"/>
            <a:ext cx="7258049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Instructional Course Design Journal </a:t>
            </a:r>
            <a:br>
              <a:rPr lang="en-US" sz="4400" dirty="0"/>
            </a:br>
            <a:r>
              <a:rPr lang="en-US" sz="4400" dirty="0"/>
              <a:t>&amp;</a:t>
            </a:r>
            <a:br>
              <a:rPr lang="en-US" sz="4400" dirty="0"/>
            </a:br>
            <a:r>
              <a:rPr lang="en-US" sz="4400" dirty="0"/>
              <a:t>Step-by-Step OER Guide</a:t>
            </a:r>
            <a:endParaRPr lang="en-US" sz="4400" cap="non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Pick up at the Library – Murphy’s Landing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Notes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38704"/>
            <a:ext cx="7653818" cy="39799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Website Use – “Personal Use” only – Refer to Fair Use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 will typically recommend or indicate replacing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Comment on ADA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ADA is federally required and everyone will be contacted at some point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ADA is a part of the OER process – OER is </a:t>
            </a:r>
            <a:r>
              <a:rPr lang="en-US" sz="1800" u="sng" dirty="0"/>
              <a:t>not</a:t>
            </a:r>
            <a:r>
              <a:rPr lang="en-US" sz="1800" dirty="0"/>
              <a:t> a part of the ADA requirement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Canvas ADA checker will catch LMS items that Ally will not catch.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Ally will provide benefits that the Canvas ADA checker does not have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 short – </a:t>
            </a:r>
            <a:r>
              <a:rPr lang="en-US" sz="1800" u="sng" dirty="0"/>
              <a:t>Please use both</a:t>
            </a:r>
            <a:r>
              <a:rPr lang="en-US" sz="1800" dirty="0"/>
              <a:t>: Canvas ADA Checker and Ally</a:t>
            </a:r>
          </a:p>
        </p:txBody>
      </p:sp>
    </p:spTree>
    <p:extLst>
      <p:ext uri="{BB962C8B-B14F-4D97-AF65-F5344CB8AC3E}">
        <p14:creationId xmlns:p14="http://schemas.microsoft.com/office/powerpoint/2010/main" val="2042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43813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Questions or Comments</a:t>
            </a:r>
            <a:endParaRPr lang="en-US" sz="4800" cap="non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017" y="2628900"/>
            <a:ext cx="7747836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OER vs Barton OER Initiative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How </a:t>
            </a:r>
            <a:r>
              <a:rPr lang="en-US" sz="3600" dirty="0" err="1"/>
              <a:t>To’s</a:t>
            </a: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Journals and Step-by-Step Guide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Notes and Tips</a:t>
            </a:r>
          </a:p>
        </p:txBody>
      </p:sp>
    </p:spTree>
    <p:extLst>
      <p:ext uri="{BB962C8B-B14F-4D97-AF65-F5344CB8AC3E}">
        <p14:creationId xmlns:p14="http://schemas.microsoft.com/office/powerpoint/2010/main" val="236617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What is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13" y="1995815"/>
            <a:ext cx="7454077" cy="3589785"/>
          </a:xfrm>
        </p:spPr>
        <p:txBody>
          <a:bodyPr>
            <a:normAutofit/>
          </a:bodyPr>
          <a:lstStyle/>
          <a:p>
            <a:r>
              <a:rPr lang="en-US" b="1" dirty="0"/>
              <a:t>“Open Educational Resources </a:t>
            </a:r>
            <a:r>
              <a:rPr lang="en-US" dirty="0"/>
              <a:t>are </a:t>
            </a:r>
            <a:r>
              <a:rPr lang="en-US" b="1" dirty="0"/>
              <a:t>teaching, learning, and research resources that reside in the creative commons and/or public domain </a:t>
            </a:r>
            <a:r>
              <a:rPr lang="en-US" dirty="0"/>
              <a:t>or have been released under an intellectual property license that permits their use and repurposing by others. OER may include full courses, course materials, modules, text-books, streaming videos, tests…</a:t>
            </a:r>
            <a:r>
              <a:rPr lang="en-US" b="1" dirty="0"/>
              <a:t>used to support access to knowledge</a:t>
            </a:r>
            <a:r>
              <a:rPr lang="en-US" dirty="0"/>
              <a:t>.” </a:t>
            </a:r>
          </a:p>
          <a:p>
            <a:r>
              <a:rPr lang="en-US" dirty="0"/>
              <a:t>Based around the 5Rs – </a:t>
            </a:r>
          </a:p>
          <a:p>
            <a:pPr lvl="1"/>
            <a:r>
              <a:rPr lang="en-US" dirty="0"/>
              <a:t>Retain, Remix, Reuse, Revise, and Redistribute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26AB1-2A85-9048-9CD9-CFAAA9C767EE}"/>
              </a:ext>
            </a:extLst>
          </p:cNvPr>
          <p:cNvSpPr/>
          <p:nvPr/>
        </p:nvSpPr>
        <p:spPr>
          <a:xfrm>
            <a:off x="4068813" y="5696912"/>
            <a:ext cx="6831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"OER Defined" by Larry Kramer, William &amp; Flora Hewlett Foundation –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A derivative from 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</a:rPr>
              <a:t>original work </a:t>
            </a: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561" y="764373"/>
            <a:ext cx="7532571" cy="1474330"/>
          </a:xfrm>
        </p:spPr>
        <p:txBody>
          <a:bodyPr>
            <a:normAutofit/>
          </a:bodyPr>
          <a:lstStyle/>
          <a:p>
            <a:r>
              <a:rPr lang="en-US" dirty="0"/>
              <a:t>Updated OER Definition - UNESCO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2238703"/>
            <a:ext cx="7454077" cy="2917135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="1" dirty="0"/>
              <a:t>Open Educational Resources (OER)</a:t>
            </a:r>
            <a:r>
              <a:rPr lang="en-US" sz="2000" dirty="0"/>
              <a:t> are teaching, learning and research materials in any medium – digital or otherwise – that reside in the public domain or have been released under an open license that permits no-cost access, use, adaptation and redistribution by others with no or limited restrictions.”</a:t>
            </a:r>
          </a:p>
          <a:p>
            <a:r>
              <a:rPr lang="en-US" sz="2000" dirty="0"/>
              <a:t>“</a:t>
            </a:r>
            <a:r>
              <a:rPr lang="en-US" sz="2000" b="1" u="sng" dirty="0"/>
              <a:t>OER</a:t>
            </a:r>
            <a:r>
              <a:rPr lang="en-US" sz="2000" u="sng" dirty="0"/>
              <a:t> form part of ‘</a:t>
            </a:r>
            <a:r>
              <a:rPr lang="en-US" sz="2000" b="1" u="sng" dirty="0"/>
              <a:t>Open Solutions</a:t>
            </a:r>
            <a:r>
              <a:rPr lang="en-US" sz="2000" dirty="0"/>
              <a:t>’, alongside Free and Open Source Software (FOSS), Open Access (OA), Open Data (OD) and crowdsourcing platforms.”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BC0DE-3643-7E49-9C57-E154360400A6}"/>
              </a:ext>
            </a:extLst>
          </p:cNvPr>
          <p:cNvSpPr/>
          <p:nvPr/>
        </p:nvSpPr>
        <p:spPr>
          <a:xfrm>
            <a:off x="3594944" y="5714531"/>
            <a:ext cx="84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United Nations Educational, Scientific, and Cultural Organization – Nov 2019 – </a:t>
            </a:r>
            <a:r>
              <a:rPr lang="en-US" sz="1600" dirty="0">
                <a:hlinkClick r:id="rId3"/>
              </a:rPr>
              <a:t>https://en.unesco.org/themes/building-knowledge-societies/oer/recommendation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872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Barton OER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Terms</a:t>
            </a:r>
          </a:p>
          <a:p>
            <a:pPr lvl="1"/>
            <a:r>
              <a:rPr lang="en-US" u="sng" dirty="0"/>
              <a:t>No-Cost</a:t>
            </a:r>
            <a:r>
              <a:rPr lang="en-US" dirty="0"/>
              <a:t> – no cost to the student </a:t>
            </a:r>
          </a:p>
          <a:p>
            <a:pPr lvl="1"/>
            <a:r>
              <a:rPr lang="en-US" u="sng" dirty="0"/>
              <a:t>Low-Cost</a:t>
            </a:r>
            <a:r>
              <a:rPr lang="en-US" dirty="0"/>
              <a:t> – below $50 student cost</a:t>
            </a:r>
          </a:p>
          <a:p>
            <a:r>
              <a:rPr lang="en-US" dirty="0"/>
              <a:t>Use of OER is one option to achieve the goal of transitioning to OER. By using these terms we open opportunity for faculty chose appropriate and diversify resources.</a:t>
            </a:r>
          </a:p>
          <a:p>
            <a:r>
              <a:rPr lang="en-US" b="1" dirty="0"/>
              <a:t>Resource options:</a:t>
            </a:r>
          </a:p>
          <a:p>
            <a:pPr lvl="1"/>
            <a:r>
              <a:rPr lang="en-US" dirty="0"/>
              <a:t>OER (Creative Commons including BY, SA, NC, &amp; ND); Public Domain; Open Solutions (Open Data, Open Source, Open Access, etc.); Library Resources; Access to content with permissions; Educational Purpose content; “Free” content; low-cost resources; and Fair Use.  </a:t>
            </a:r>
          </a:p>
        </p:txBody>
      </p:sp>
    </p:spTree>
    <p:extLst>
      <p:ext uri="{BB962C8B-B14F-4D97-AF65-F5344CB8AC3E}">
        <p14:creationId xmlns:p14="http://schemas.microsoft.com/office/powerpoint/2010/main" val="380421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FCE0E9BA-A4DE-B34F-9F38-457A86224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6796" y="41673"/>
            <a:ext cx="9061932" cy="6796449"/>
          </a:xfrm>
        </p:spPr>
      </p:pic>
    </p:spTree>
    <p:extLst>
      <p:ext uri="{BB962C8B-B14F-4D97-AF65-F5344CB8AC3E}">
        <p14:creationId xmlns:p14="http://schemas.microsoft.com/office/powerpoint/2010/main" val="264871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err="1"/>
              <a:t>To’s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187" y="2238704"/>
            <a:ext cx="7902710" cy="3993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Places to start OER Research: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OpenStax – </a:t>
            </a:r>
            <a:r>
              <a:rPr lang="en-US" sz="1800" dirty="0">
                <a:hlinkClick r:id="rId4"/>
              </a:rPr>
              <a:t>https://openstax.org/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 err="1"/>
              <a:t>Libretext</a:t>
            </a:r>
            <a:r>
              <a:rPr lang="en-US" sz="1800" dirty="0"/>
              <a:t> – </a:t>
            </a:r>
            <a:r>
              <a:rPr lang="en-US" sz="1800" dirty="0">
                <a:hlinkClick r:id="rId5"/>
              </a:rPr>
              <a:t>https://libretexts.org/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Open Textbook Library – </a:t>
            </a:r>
            <a:r>
              <a:rPr lang="en-US" sz="1800" dirty="0">
                <a:hlinkClick r:id="rId6"/>
              </a:rPr>
              <a:t>https://open.umn.edu/opentextbooks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 err="1"/>
              <a:t>BCCampus</a:t>
            </a:r>
            <a:r>
              <a:rPr lang="en-US" sz="1800" dirty="0"/>
              <a:t> – </a:t>
            </a:r>
            <a:r>
              <a:rPr lang="en-US" sz="1800" dirty="0">
                <a:hlinkClick r:id="rId7"/>
              </a:rPr>
              <a:t>https://open.bccampus.ca/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Galileo – </a:t>
            </a:r>
            <a:r>
              <a:rPr lang="en-US" sz="1800" dirty="0">
                <a:hlinkClick r:id="rId8"/>
              </a:rPr>
              <a:t>https://oer.galileo.usg.edu/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2000" dirty="0"/>
              <a:t>Open Solution Examples: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Open Hardware (LC) – </a:t>
            </a:r>
            <a:r>
              <a:rPr lang="en-US" sz="1800" dirty="0">
                <a:hlinkClick r:id="rId9"/>
              </a:rPr>
              <a:t>Arduino</a:t>
            </a:r>
            <a:r>
              <a:rPr lang="en-US" sz="1800" dirty="0"/>
              <a:t> - </a:t>
            </a:r>
            <a:r>
              <a:rPr lang="en-US" sz="1800" dirty="0">
                <a:hlinkClick r:id="rId10"/>
              </a:rPr>
              <a:t>https://www.arduino.cc/</a:t>
            </a:r>
            <a:r>
              <a:rPr lang="en-US" sz="1800" dirty="0"/>
              <a:t> or </a:t>
            </a:r>
            <a:r>
              <a:rPr lang="en-US" sz="1800" dirty="0">
                <a:hlinkClick r:id="rId11"/>
              </a:rPr>
              <a:t>Raspberry Pi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Open Data - </a:t>
            </a:r>
            <a:r>
              <a:rPr lang="en-US" sz="1800" dirty="0">
                <a:hlinkClick r:id="rId12"/>
              </a:rPr>
              <a:t>https://www.data.gov/open-gov/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Open Access - </a:t>
            </a:r>
            <a:r>
              <a:rPr lang="en-US" sz="1800" dirty="0">
                <a:hlinkClick r:id="rId13"/>
              </a:rPr>
              <a:t>https://doaj.org/oainfo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819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err="1"/>
              <a:t>To’s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38704"/>
            <a:ext cx="7454077" cy="4119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hlinkClick r:id="rId3"/>
              </a:rPr>
              <a:t>YouTube</a:t>
            </a:r>
            <a:r>
              <a:rPr lang="en-US" sz="2000" dirty="0"/>
              <a:t> Shortcut: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Type in what you are looking for in the search field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Go to the “Filter” option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Select the “Creative Commons” (CC) option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All of the items in the search </a:t>
            </a:r>
            <a:r>
              <a:rPr lang="en-US" sz="1800" u="sng" dirty="0"/>
              <a:t>should</a:t>
            </a:r>
            <a:r>
              <a:rPr lang="en-US" sz="1800" dirty="0"/>
              <a:t> be marked under CC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Some my indicate “Educational Use” or “Free” and that is fine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Double check by scrolling down and selecting “Show More” under your video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When that “Show More” opens make sure you see a CC license or other form of permissions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If you have questions please feel free to send me a link and I can help verify use or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323999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62DD2-18DD-A247-AE13-6F5334C6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442" y="347663"/>
            <a:ext cx="1816100" cy="518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535CF0-01A5-6A40-AE5E-5585D50F8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561" y="5876925"/>
            <a:ext cx="6451600" cy="41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5A16E0-6467-7C43-B47E-951438508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353" y="2566590"/>
            <a:ext cx="6029631" cy="2359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7DBB80-7134-624B-A0BC-988EED425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561" y="281781"/>
            <a:ext cx="4673600" cy="13335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157E324-BEB0-9942-A398-EA5860913B37}"/>
              </a:ext>
            </a:extLst>
          </p:cNvPr>
          <p:cNvSpPr/>
          <p:nvPr/>
        </p:nvSpPr>
        <p:spPr>
          <a:xfrm>
            <a:off x="4511987" y="1128712"/>
            <a:ext cx="1311619" cy="48656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A2DB0-5A09-3047-834E-3399EFE7BD8A}"/>
              </a:ext>
            </a:extLst>
          </p:cNvPr>
          <p:cNvSpPr txBox="1"/>
          <p:nvPr/>
        </p:nvSpPr>
        <p:spPr>
          <a:xfrm>
            <a:off x="6075794" y="281781"/>
            <a:ext cx="68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#1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5784B-F7AD-BC41-B1DA-977B6C313673}"/>
              </a:ext>
            </a:extLst>
          </p:cNvPr>
          <p:cNvSpPr txBox="1"/>
          <p:nvPr/>
        </p:nvSpPr>
        <p:spPr>
          <a:xfrm>
            <a:off x="5896311" y="1092060"/>
            <a:ext cx="68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#2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54C04-A789-CF47-BF2B-BD0948921AB8}"/>
              </a:ext>
            </a:extLst>
          </p:cNvPr>
          <p:cNvSpPr txBox="1"/>
          <p:nvPr/>
        </p:nvSpPr>
        <p:spPr>
          <a:xfrm>
            <a:off x="11304545" y="1887398"/>
            <a:ext cx="68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#3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E31D3D-8398-9647-8F3D-7DD5EDFDCC42}"/>
              </a:ext>
            </a:extLst>
          </p:cNvPr>
          <p:cNvSpPr/>
          <p:nvPr/>
        </p:nvSpPr>
        <p:spPr>
          <a:xfrm>
            <a:off x="10091467" y="2657474"/>
            <a:ext cx="1817787" cy="47148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DC70FF-E1E7-394E-AB8F-4EFB1BE46AC2}"/>
              </a:ext>
            </a:extLst>
          </p:cNvPr>
          <p:cNvSpPr txBox="1"/>
          <p:nvPr/>
        </p:nvSpPr>
        <p:spPr>
          <a:xfrm>
            <a:off x="5167796" y="4664005"/>
            <a:ext cx="68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#4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C06DD6-C39B-934F-A986-B272D8B6ECD5}"/>
              </a:ext>
            </a:extLst>
          </p:cNvPr>
          <p:cNvSpPr txBox="1"/>
          <p:nvPr/>
        </p:nvSpPr>
        <p:spPr>
          <a:xfrm>
            <a:off x="8872678" y="5267653"/>
            <a:ext cx="68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#5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5AC496-F0F2-EE4F-898C-E013EB21E0FA}"/>
              </a:ext>
            </a:extLst>
          </p:cNvPr>
          <p:cNvSpPr/>
          <p:nvPr/>
        </p:nvSpPr>
        <p:spPr>
          <a:xfrm>
            <a:off x="4297985" y="4514849"/>
            <a:ext cx="1016964" cy="38219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1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777</Words>
  <Application>Microsoft Macintosh PowerPoint</Application>
  <PresentationFormat>Widescreen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OER vs  Barton OER Initiative</vt:lpstr>
      <vt:lpstr>Discussion Points</vt:lpstr>
      <vt:lpstr>What is OER?</vt:lpstr>
      <vt:lpstr>Updated OER Definition - UNESCO</vt:lpstr>
      <vt:lpstr>Barton OER Initiative</vt:lpstr>
      <vt:lpstr>PowerPoint Presentation</vt:lpstr>
      <vt:lpstr>How To’s</vt:lpstr>
      <vt:lpstr>How To’s</vt:lpstr>
      <vt:lpstr>PowerPoint Presentation</vt:lpstr>
      <vt:lpstr>Example Search Demonstration</vt:lpstr>
      <vt:lpstr>Instructional Course Design Journal  &amp; Step-by-Step OER Guide</vt:lpstr>
      <vt:lpstr>Notes and Tips</vt:lpstr>
      <vt:lpstr>Questions or Comments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Miller, Leanne</dc:creator>
  <cp:lastModifiedBy/>
  <cp:revision>1</cp:revision>
  <dcterms:created xsi:type="dcterms:W3CDTF">2020-07-29T12:40:21Z</dcterms:created>
  <dcterms:modified xsi:type="dcterms:W3CDTF">2020-08-05T19:20:29Z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