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529" r:id="rId3"/>
    <p:sldId id="526" r:id="rId4"/>
    <p:sldId id="445" r:id="rId5"/>
    <p:sldId id="525" r:id="rId6"/>
    <p:sldId id="536" r:id="rId7"/>
    <p:sldId id="537" r:id="rId8"/>
    <p:sldId id="538" r:id="rId9"/>
    <p:sldId id="527" r:id="rId10"/>
    <p:sldId id="539" r:id="rId11"/>
    <p:sldId id="547" r:id="rId12"/>
    <p:sldId id="524" r:id="rId13"/>
    <p:sldId id="549" r:id="rId14"/>
    <p:sldId id="530" r:id="rId15"/>
    <p:sldId id="531" r:id="rId16"/>
    <p:sldId id="532" r:id="rId17"/>
    <p:sldId id="533" r:id="rId18"/>
    <p:sldId id="534" r:id="rId19"/>
    <p:sldId id="552" r:id="rId20"/>
    <p:sldId id="553" r:id="rId2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12" autoAdjust="0"/>
    <p:restoredTop sz="94374" autoAdjust="0"/>
  </p:normalViewPr>
  <p:slideViewPr>
    <p:cSldViewPr>
      <p:cViewPr varScale="1">
        <p:scale>
          <a:sx n="81" d="100"/>
          <a:sy n="81" d="100"/>
        </p:scale>
        <p:origin x="1670"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254191-22FB-4FA3-991C-15204ABEC925}"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0C760197-A774-4E58-A140-053371548E44}">
      <dgm:prSet phldrT="[Text]"/>
      <dgm:spPr/>
      <dgm:t>
        <a:bodyPr/>
        <a:lstStyle/>
        <a:p>
          <a:r>
            <a:rPr lang="en-US" dirty="0"/>
            <a:t>Cougar TALEs (Fall 2020)</a:t>
          </a:r>
        </a:p>
      </dgm:t>
    </dgm:pt>
    <dgm:pt modelId="{C62D3656-A9A8-44F1-9F73-007D1FE073F7}" type="parTrans" cxnId="{C25431A0-3B88-40F1-B9C4-56E8B40BA199}">
      <dgm:prSet/>
      <dgm:spPr/>
      <dgm:t>
        <a:bodyPr/>
        <a:lstStyle/>
        <a:p>
          <a:endParaRPr lang="en-US"/>
        </a:p>
      </dgm:t>
    </dgm:pt>
    <dgm:pt modelId="{B01A2864-9AE4-45C5-86E0-A5CEDC8F7F7A}" type="sibTrans" cxnId="{C25431A0-3B88-40F1-B9C4-56E8B40BA199}">
      <dgm:prSet/>
      <dgm:spPr/>
      <dgm:t>
        <a:bodyPr/>
        <a:lstStyle/>
        <a:p>
          <a:endParaRPr lang="en-US"/>
        </a:p>
      </dgm:t>
    </dgm:pt>
    <dgm:pt modelId="{4AFF4C20-81F7-42DC-ACBB-6A245BC74876}">
      <dgm:prSet phldrT="[Text]"/>
      <dgm:spPr/>
      <dgm:t>
        <a:bodyPr/>
        <a:lstStyle/>
        <a:p>
          <a:r>
            <a:rPr lang="en-US" dirty="0"/>
            <a:t>Pilot Round II (Fall 2020)</a:t>
          </a:r>
        </a:p>
      </dgm:t>
    </dgm:pt>
    <dgm:pt modelId="{69E9BD9A-8C4B-4070-AFAE-6CD0331F6E14}" type="parTrans" cxnId="{08E6C5D2-79D4-4641-83DA-CE4F8C0EE29B}">
      <dgm:prSet/>
      <dgm:spPr/>
      <dgm:t>
        <a:bodyPr/>
        <a:lstStyle/>
        <a:p>
          <a:endParaRPr lang="en-US"/>
        </a:p>
      </dgm:t>
    </dgm:pt>
    <dgm:pt modelId="{EC39D380-85E8-4626-9779-3EECB1DC4756}" type="sibTrans" cxnId="{08E6C5D2-79D4-4641-83DA-CE4F8C0EE29B}">
      <dgm:prSet/>
      <dgm:spPr/>
      <dgm:t>
        <a:bodyPr/>
        <a:lstStyle/>
        <a:p>
          <a:endParaRPr lang="en-US"/>
        </a:p>
      </dgm:t>
    </dgm:pt>
    <dgm:pt modelId="{96279C60-C966-4E63-B675-CCA8CAE99B57}">
      <dgm:prSet phldrT="[Text]"/>
      <dgm:spPr/>
      <dgm:t>
        <a:bodyPr/>
        <a:lstStyle/>
        <a:p>
          <a:r>
            <a:rPr lang="en-US" dirty="0"/>
            <a:t>Lessons Learned/Adjustment (Spring 2021)</a:t>
          </a:r>
        </a:p>
      </dgm:t>
    </dgm:pt>
    <dgm:pt modelId="{BA83D146-91F9-4F69-952F-70C4B9E0AB8E}" type="parTrans" cxnId="{88E99D90-F144-4E39-A67E-B2B5F0473461}">
      <dgm:prSet/>
      <dgm:spPr/>
      <dgm:t>
        <a:bodyPr/>
        <a:lstStyle/>
        <a:p>
          <a:endParaRPr lang="en-US"/>
        </a:p>
      </dgm:t>
    </dgm:pt>
    <dgm:pt modelId="{032DA3A7-55F9-49AF-B286-122ECF963462}" type="sibTrans" cxnId="{88E99D90-F144-4E39-A67E-B2B5F0473461}">
      <dgm:prSet/>
      <dgm:spPr/>
      <dgm:t>
        <a:bodyPr/>
        <a:lstStyle/>
        <a:p>
          <a:endParaRPr lang="en-US"/>
        </a:p>
      </dgm:t>
    </dgm:pt>
    <dgm:pt modelId="{C0AD1764-BC94-42D5-964F-F429FD0BB6B9}">
      <dgm:prSet/>
      <dgm:spPr/>
      <dgm:t>
        <a:bodyPr/>
        <a:lstStyle/>
        <a:p>
          <a:r>
            <a:rPr lang="en-US" dirty="0"/>
            <a:t>Campus Wide (Fall 2021)</a:t>
          </a:r>
        </a:p>
      </dgm:t>
    </dgm:pt>
    <dgm:pt modelId="{78A93E25-47E4-4B2C-86FB-DF5FE488A6ED}" type="parTrans" cxnId="{7F8140F6-79DF-4E45-910E-B78924D8814E}">
      <dgm:prSet/>
      <dgm:spPr/>
      <dgm:t>
        <a:bodyPr/>
        <a:lstStyle/>
        <a:p>
          <a:endParaRPr lang="en-US"/>
        </a:p>
      </dgm:t>
    </dgm:pt>
    <dgm:pt modelId="{5BA913B7-0EEE-442F-BFAB-EBA217644085}" type="sibTrans" cxnId="{7F8140F6-79DF-4E45-910E-B78924D8814E}">
      <dgm:prSet/>
      <dgm:spPr/>
      <dgm:t>
        <a:bodyPr/>
        <a:lstStyle/>
        <a:p>
          <a:endParaRPr lang="en-US"/>
        </a:p>
      </dgm:t>
    </dgm:pt>
    <dgm:pt modelId="{C848155F-B33F-4CB8-86B2-BBEE053EA407}">
      <dgm:prSet/>
      <dgm:spPr/>
      <dgm:t>
        <a:bodyPr/>
        <a:lstStyle/>
        <a:p>
          <a:r>
            <a:rPr lang="en-US" dirty="0"/>
            <a:t>HLC Visit (2023)</a:t>
          </a:r>
        </a:p>
      </dgm:t>
    </dgm:pt>
    <dgm:pt modelId="{F0414C97-ACE0-4A50-8F89-E0CB2E1D8C6A}" type="parTrans" cxnId="{AC6E83DC-1A4B-4749-8383-35CAD745E35D}">
      <dgm:prSet/>
      <dgm:spPr/>
    </dgm:pt>
    <dgm:pt modelId="{F8B67CB4-8D6A-4F9A-9872-BF8DEE4A9569}" type="sibTrans" cxnId="{AC6E83DC-1A4B-4749-8383-35CAD745E35D}">
      <dgm:prSet/>
      <dgm:spPr/>
    </dgm:pt>
    <dgm:pt modelId="{95FBF163-9A88-4963-988C-07A496A3091A}" type="pres">
      <dgm:prSet presAssocID="{29254191-22FB-4FA3-991C-15204ABEC925}" presName="outerComposite" presStyleCnt="0">
        <dgm:presLayoutVars>
          <dgm:chMax val="5"/>
          <dgm:dir/>
          <dgm:resizeHandles val="exact"/>
        </dgm:presLayoutVars>
      </dgm:prSet>
      <dgm:spPr/>
    </dgm:pt>
    <dgm:pt modelId="{5152DD68-EDFA-42A9-AC90-EF604F470038}" type="pres">
      <dgm:prSet presAssocID="{29254191-22FB-4FA3-991C-15204ABEC925}" presName="dummyMaxCanvas" presStyleCnt="0">
        <dgm:presLayoutVars/>
      </dgm:prSet>
      <dgm:spPr/>
    </dgm:pt>
    <dgm:pt modelId="{EDEE3AE2-E4AB-446A-AD62-7FC36B895116}" type="pres">
      <dgm:prSet presAssocID="{29254191-22FB-4FA3-991C-15204ABEC925}" presName="FiveNodes_1" presStyleLbl="node1" presStyleIdx="0" presStyleCnt="5">
        <dgm:presLayoutVars>
          <dgm:bulletEnabled val="1"/>
        </dgm:presLayoutVars>
      </dgm:prSet>
      <dgm:spPr/>
    </dgm:pt>
    <dgm:pt modelId="{32D26024-E094-4A52-ACCF-4637F62E0D82}" type="pres">
      <dgm:prSet presAssocID="{29254191-22FB-4FA3-991C-15204ABEC925}" presName="FiveNodes_2" presStyleLbl="node1" presStyleIdx="1" presStyleCnt="5">
        <dgm:presLayoutVars>
          <dgm:bulletEnabled val="1"/>
        </dgm:presLayoutVars>
      </dgm:prSet>
      <dgm:spPr/>
    </dgm:pt>
    <dgm:pt modelId="{DB33D3E2-7BF1-40F4-AF14-2A164B98E782}" type="pres">
      <dgm:prSet presAssocID="{29254191-22FB-4FA3-991C-15204ABEC925}" presName="FiveNodes_3" presStyleLbl="node1" presStyleIdx="2" presStyleCnt="5">
        <dgm:presLayoutVars>
          <dgm:bulletEnabled val="1"/>
        </dgm:presLayoutVars>
      </dgm:prSet>
      <dgm:spPr/>
    </dgm:pt>
    <dgm:pt modelId="{9075A8EE-B503-4366-B45A-4AB11E5935F0}" type="pres">
      <dgm:prSet presAssocID="{29254191-22FB-4FA3-991C-15204ABEC925}" presName="FiveNodes_4" presStyleLbl="node1" presStyleIdx="3" presStyleCnt="5">
        <dgm:presLayoutVars>
          <dgm:bulletEnabled val="1"/>
        </dgm:presLayoutVars>
      </dgm:prSet>
      <dgm:spPr/>
    </dgm:pt>
    <dgm:pt modelId="{9BEDC282-77CC-4F86-9F24-D3804CB9431A}" type="pres">
      <dgm:prSet presAssocID="{29254191-22FB-4FA3-991C-15204ABEC925}" presName="FiveNodes_5" presStyleLbl="node1" presStyleIdx="4" presStyleCnt="5">
        <dgm:presLayoutVars>
          <dgm:bulletEnabled val="1"/>
        </dgm:presLayoutVars>
      </dgm:prSet>
      <dgm:spPr/>
    </dgm:pt>
    <dgm:pt modelId="{DD0E646A-33C5-4CFA-9D81-0E806F40E2BC}" type="pres">
      <dgm:prSet presAssocID="{29254191-22FB-4FA3-991C-15204ABEC925}" presName="FiveConn_1-2" presStyleLbl="fgAccFollowNode1" presStyleIdx="0" presStyleCnt="4">
        <dgm:presLayoutVars>
          <dgm:bulletEnabled val="1"/>
        </dgm:presLayoutVars>
      </dgm:prSet>
      <dgm:spPr/>
    </dgm:pt>
    <dgm:pt modelId="{4D2FCB67-1885-4C88-86AE-FB951C80F67E}" type="pres">
      <dgm:prSet presAssocID="{29254191-22FB-4FA3-991C-15204ABEC925}" presName="FiveConn_2-3" presStyleLbl="fgAccFollowNode1" presStyleIdx="1" presStyleCnt="4">
        <dgm:presLayoutVars>
          <dgm:bulletEnabled val="1"/>
        </dgm:presLayoutVars>
      </dgm:prSet>
      <dgm:spPr/>
    </dgm:pt>
    <dgm:pt modelId="{C2475A05-4DDE-4537-9C8D-1BEE4753C596}" type="pres">
      <dgm:prSet presAssocID="{29254191-22FB-4FA3-991C-15204ABEC925}" presName="FiveConn_3-4" presStyleLbl="fgAccFollowNode1" presStyleIdx="2" presStyleCnt="4">
        <dgm:presLayoutVars>
          <dgm:bulletEnabled val="1"/>
        </dgm:presLayoutVars>
      </dgm:prSet>
      <dgm:spPr/>
    </dgm:pt>
    <dgm:pt modelId="{D1E48EBA-9EB5-458F-9B82-840499DBB67F}" type="pres">
      <dgm:prSet presAssocID="{29254191-22FB-4FA3-991C-15204ABEC925}" presName="FiveConn_4-5" presStyleLbl="fgAccFollowNode1" presStyleIdx="3" presStyleCnt="4">
        <dgm:presLayoutVars>
          <dgm:bulletEnabled val="1"/>
        </dgm:presLayoutVars>
      </dgm:prSet>
      <dgm:spPr/>
    </dgm:pt>
    <dgm:pt modelId="{44B3AF69-ADD5-4454-B9CB-0D8084323234}" type="pres">
      <dgm:prSet presAssocID="{29254191-22FB-4FA3-991C-15204ABEC925}" presName="FiveNodes_1_text" presStyleLbl="node1" presStyleIdx="4" presStyleCnt="5">
        <dgm:presLayoutVars>
          <dgm:bulletEnabled val="1"/>
        </dgm:presLayoutVars>
      </dgm:prSet>
      <dgm:spPr/>
    </dgm:pt>
    <dgm:pt modelId="{22B9FC68-89EC-4849-B1C1-5D633A2C65B9}" type="pres">
      <dgm:prSet presAssocID="{29254191-22FB-4FA3-991C-15204ABEC925}" presName="FiveNodes_2_text" presStyleLbl="node1" presStyleIdx="4" presStyleCnt="5">
        <dgm:presLayoutVars>
          <dgm:bulletEnabled val="1"/>
        </dgm:presLayoutVars>
      </dgm:prSet>
      <dgm:spPr/>
    </dgm:pt>
    <dgm:pt modelId="{2F674DDC-BADB-44B8-8DF2-6A460B4A3A17}" type="pres">
      <dgm:prSet presAssocID="{29254191-22FB-4FA3-991C-15204ABEC925}" presName="FiveNodes_3_text" presStyleLbl="node1" presStyleIdx="4" presStyleCnt="5">
        <dgm:presLayoutVars>
          <dgm:bulletEnabled val="1"/>
        </dgm:presLayoutVars>
      </dgm:prSet>
      <dgm:spPr/>
    </dgm:pt>
    <dgm:pt modelId="{C2C72DCD-74D3-4003-B3EA-9608CBCB6EDE}" type="pres">
      <dgm:prSet presAssocID="{29254191-22FB-4FA3-991C-15204ABEC925}" presName="FiveNodes_4_text" presStyleLbl="node1" presStyleIdx="4" presStyleCnt="5">
        <dgm:presLayoutVars>
          <dgm:bulletEnabled val="1"/>
        </dgm:presLayoutVars>
      </dgm:prSet>
      <dgm:spPr/>
    </dgm:pt>
    <dgm:pt modelId="{5413376F-9015-4C43-A261-6DD0B5F4ED3E}" type="pres">
      <dgm:prSet presAssocID="{29254191-22FB-4FA3-991C-15204ABEC925}" presName="FiveNodes_5_text" presStyleLbl="node1" presStyleIdx="4" presStyleCnt="5">
        <dgm:presLayoutVars>
          <dgm:bulletEnabled val="1"/>
        </dgm:presLayoutVars>
      </dgm:prSet>
      <dgm:spPr/>
    </dgm:pt>
  </dgm:ptLst>
  <dgm:cxnLst>
    <dgm:cxn modelId="{91D71104-BE0C-47D0-A9C8-733D04833ACA}" type="presOf" srcId="{4AFF4C20-81F7-42DC-ACBB-6A245BC74876}" destId="{22B9FC68-89EC-4849-B1C1-5D633A2C65B9}" srcOrd="1" destOrd="0" presId="urn:microsoft.com/office/officeart/2005/8/layout/vProcess5"/>
    <dgm:cxn modelId="{0C6B3C0A-A460-4ED4-BDE2-6542D97BF1EE}" type="presOf" srcId="{29254191-22FB-4FA3-991C-15204ABEC925}" destId="{95FBF163-9A88-4963-988C-07A496A3091A}" srcOrd="0" destOrd="0" presId="urn:microsoft.com/office/officeart/2005/8/layout/vProcess5"/>
    <dgm:cxn modelId="{09053422-C294-415B-9AD8-F12FAC93D94E}" type="presOf" srcId="{0C760197-A774-4E58-A140-053371548E44}" destId="{EDEE3AE2-E4AB-446A-AD62-7FC36B895116}" srcOrd="0" destOrd="0" presId="urn:microsoft.com/office/officeart/2005/8/layout/vProcess5"/>
    <dgm:cxn modelId="{707DC72C-7373-4AD2-B7E4-98062C636D5B}" type="presOf" srcId="{96279C60-C966-4E63-B675-CCA8CAE99B57}" destId="{DB33D3E2-7BF1-40F4-AF14-2A164B98E782}" srcOrd="0" destOrd="0" presId="urn:microsoft.com/office/officeart/2005/8/layout/vProcess5"/>
    <dgm:cxn modelId="{CDB53F2E-B6BA-4B9A-8C52-6E01874B2316}" type="presOf" srcId="{C0AD1764-BC94-42D5-964F-F429FD0BB6B9}" destId="{C2C72DCD-74D3-4003-B3EA-9608CBCB6EDE}" srcOrd="1" destOrd="0" presId="urn:microsoft.com/office/officeart/2005/8/layout/vProcess5"/>
    <dgm:cxn modelId="{808F9C51-E3A7-47E2-9302-75A47AA793EE}" type="presOf" srcId="{96279C60-C966-4E63-B675-CCA8CAE99B57}" destId="{2F674DDC-BADB-44B8-8DF2-6A460B4A3A17}" srcOrd="1" destOrd="0" presId="urn:microsoft.com/office/officeart/2005/8/layout/vProcess5"/>
    <dgm:cxn modelId="{3D53BA7A-D405-4439-AE9E-BDD432B7417A}" type="presOf" srcId="{C0AD1764-BC94-42D5-964F-F429FD0BB6B9}" destId="{9075A8EE-B503-4366-B45A-4AB11E5935F0}" srcOrd="0" destOrd="0" presId="urn:microsoft.com/office/officeart/2005/8/layout/vProcess5"/>
    <dgm:cxn modelId="{B6D65B80-AF1D-46DF-BBD1-A76D471424B6}" type="presOf" srcId="{C848155F-B33F-4CB8-86B2-BBEE053EA407}" destId="{5413376F-9015-4C43-A261-6DD0B5F4ED3E}" srcOrd="1" destOrd="0" presId="urn:microsoft.com/office/officeart/2005/8/layout/vProcess5"/>
    <dgm:cxn modelId="{88E99D90-F144-4E39-A67E-B2B5F0473461}" srcId="{29254191-22FB-4FA3-991C-15204ABEC925}" destId="{96279C60-C966-4E63-B675-CCA8CAE99B57}" srcOrd="2" destOrd="0" parTransId="{BA83D146-91F9-4F69-952F-70C4B9E0AB8E}" sibTransId="{032DA3A7-55F9-49AF-B286-122ECF963462}"/>
    <dgm:cxn modelId="{EC45DF9B-426C-4F2F-A999-EA4064D7FF07}" type="presOf" srcId="{5BA913B7-0EEE-442F-BFAB-EBA217644085}" destId="{D1E48EBA-9EB5-458F-9B82-840499DBB67F}" srcOrd="0" destOrd="0" presId="urn:microsoft.com/office/officeart/2005/8/layout/vProcess5"/>
    <dgm:cxn modelId="{06F4CD9E-886A-4A30-B64A-C009E371E292}" type="presOf" srcId="{EC39D380-85E8-4626-9779-3EECB1DC4756}" destId="{4D2FCB67-1885-4C88-86AE-FB951C80F67E}" srcOrd="0" destOrd="0" presId="urn:microsoft.com/office/officeart/2005/8/layout/vProcess5"/>
    <dgm:cxn modelId="{C25431A0-3B88-40F1-B9C4-56E8B40BA199}" srcId="{29254191-22FB-4FA3-991C-15204ABEC925}" destId="{0C760197-A774-4E58-A140-053371548E44}" srcOrd="0" destOrd="0" parTransId="{C62D3656-A9A8-44F1-9F73-007D1FE073F7}" sibTransId="{B01A2864-9AE4-45C5-86E0-A5CEDC8F7F7A}"/>
    <dgm:cxn modelId="{34CEB3B5-4D81-47D3-A5AD-4EFD9EE7B8EB}" type="presOf" srcId="{0C760197-A774-4E58-A140-053371548E44}" destId="{44B3AF69-ADD5-4454-B9CB-0D8084323234}" srcOrd="1" destOrd="0" presId="urn:microsoft.com/office/officeart/2005/8/layout/vProcess5"/>
    <dgm:cxn modelId="{0E13E6C7-5ECC-4750-BA99-67FD02A0DFB5}" type="presOf" srcId="{B01A2864-9AE4-45C5-86E0-A5CEDC8F7F7A}" destId="{DD0E646A-33C5-4CFA-9D81-0E806F40E2BC}" srcOrd="0" destOrd="0" presId="urn:microsoft.com/office/officeart/2005/8/layout/vProcess5"/>
    <dgm:cxn modelId="{08E6C5D2-79D4-4641-83DA-CE4F8C0EE29B}" srcId="{29254191-22FB-4FA3-991C-15204ABEC925}" destId="{4AFF4C20-81F7-42DC-ACBB-6A245BC74876}" srcOrd="1" destOrd="0" parTransId="{69E9BD9A-8C4B-4070-AFAE-6CD0331F6E14}" sibTransId="{EC39D380-85E8-4626-9779-3EECB1DC4756}"/>
    <dgm:cxn modelId="{6FD3A1D7-E88E-418C-BA71-D67F06B903CC}" type="presOf" srcId="{C848155F-B33F-4CB8-86B2-BBEE053EA407}" destId="{9BEDC282-77CC-4F86-9F24-D3804CB9431A}" srcOrd="0" destOrd="0" presId="urn:microsoft.com/office/officeart/2005/8/layout/vProcess5"/>
    <dgm:cxn modelId="{AC6E83DC-1A4B-4749-8383-35CAD745E35D}" srcId="{29254191-22FB-4FA3-991C-15204ABEC925}" destId="{C848155F-B33F-4CB8-86B2-BBEE053EA407}" srcOrd="4" destOrd="0" parTransId="{F0414C97-ACE0-4A50-8F89-E0CB2E1D8C6A}" sibTransId="{F8B67CB4-8D6A-4F9A-9872-BF8DEE4A9569}"/>
    <dgm:cxn modelId="{7F8140F6-79DF-4E45-910E-B78924D8814E}" srcId="{29254191-22FB-4FA3-991C-15204ABEC925}" destId="{C0AD1764-BC94-42D5-964F-F429FD0BB6B9}" srcOrd="3" destOrd="0" parTransId="{78A93E25-47E4-4B2C-86FB-DF5FE488A6ED}" sibTransId="{5BA913B7-0EEE-442F-BFAB-EBA217644085}"/>
    <dgm:cxn modelId="{5A3FC2FB-8035-4775-8194-E33F32631058}" type="presOf" srcId="{032DA3A7-55F9-49AF-B286-122ECF963462}" destId="{C2475A05-4DDE-4537-9C8D-1BEE4753C596}" srcOrd="0" destOrd="0" presId="urn:microsoft.com/office/officeart/2005/8/layout/vProcess5"/>
    <dgm:cxn modelId="{0F7D75FF-7F2C-413D-94C5-FB4C16E7119F}" type="presOf" srcId="{4AFF4C20-81F7-42DC-ACBB-6A245BC74876}" destId="{32D26024-E094-4A52-ACCF-4637F62E0D82}" srcOrd="0" destOrd="0" presId="urn:microsoft.com/office/officeart/2005/8/layout/vProcess5"/>
    <dgm:cxn modelId="{3E874F5B-E515-4B90-A7AA-BCE01D0B0C0D}" type="presParOf" srcId="{95FBF163-9A88-4963-988C-07A496A3091A}" destId="{5152DD68-EDFA-42A9-AC90-EF604F470038}" srcOrd="0" destOrd="0" presId="urn:microsoft.com/office/officeart/2005/8/layout/vProcess5"/>
    <dgm:cxn modelId="{10809BB6-663A-4056-92C3-D04465FF7079}" type="presParOf" srcId="{95FBF163-9A88-4963-988C-07A496A3091A}" destId="{EDEE3AE2-E4AB-446A-AD62-7FC36B895116}" srcOrd="1" destOrd="0" presId="urn:microsoft.com/office/officeart/2005/8/layout/vProcess5"/>
    <dgm:cxn modelId="{D8872D98-5504-4297-96CE-5EF62B2761A2}" type="presParOf" srcId="{95FBF163-9A88-4963-988C-07A496A3091A}" destId="{32D26024-E094-4A52-ACCF-4637F62E0D82}" srcOrd="2" destOrd="0" presId="urn:microsoft.com/office/officeart/2005/8/layout/vProcess5"/>
    <dgm:cxn modelId="{CDC0C101-62FC-4D30-B006-D837583F7A13}" type="presParOf" srcId="{95FBF163-9A88-4963-988C-07A496A3091A}" destId="{DB33D3E2-7BF1-40F4-AF14-2A164B98E782}" srcOrd="3" destOrd="0" presId="urn:microsoft.com/office/officeart/2005/8/layout/vProcess5"/>
    <dgm:cxn modelId="{F4F0C2F3-4159-4F07-8B00-8A21CFFAB505}" type="presParOf" srcId="{95FBF163-9A88-4963-988C-07A496A3091A}" destId="{9075A8EE-B503-4366-B45A-4AB11E5935F0}" srcOrd="4" destOrd="0" presId="urn:microsoft.com/office/officeart/2005/8/layout/vProcess5"/>
    <dgm:cxn modelId="{D7D1D09A-E19C-4B19-AE91-CCAB7E148CAF}" type="presParOf" srcId="{95FBF163-9A88-4963-988C-07A496A3091A}" destId="{9BEDC282-77CC-4F86-9F24-D3804CB9431A}" srcOrd="5" destOrd="0" presId="urn:microsoft.com/office/officeart/2005/8/layout/vProcess5"/>
    <dgm:cxn modelId="{787880F1-0F88-498D-8DB1-93595F36A989}" type="presParOf" srcId="{95FBF163-9A88-4963-988C-07A496A3091A}" destId="{DD0E646A-33C5-4CFA-9D81-0E806F40E2BC}" srcOrd="6" destOrd="0" presId="urn:microsoft.com/office/officeart/2005/8/layout/vProcess5"/>
    <dgm:cxn modelId="{17AB7D11-60A9-46AD-8268-7CF4808EF388}" type="presParOf" srcId="{95FBF163-9A88-4963-988C-07A496A3091A}" destId="{4D2FCB67-1885-4C88-86AE-FB951C80F67E}" srcOrd="7" destOrd="0" presId="urn:microsoft.com/office/officeart/2005/8/layout/vProcess5"/>
    <dgm:cxn modelId="{15FF6E34-390E-4608-BE36-C8EA3D139FE6}" type="presParOf" srcId="{95FBF163-9A88-4963-988C-07A496A3091A}" destId="{C2475A05-4DDE-4537-9C8D-1BEE4753C596}" srcOrd="8" destOrd="0" presId="urn:microsoft.com/office/officeart/2005/8/layout/vProcess5"/>
    <dgm:cxn modelId="{1A6F5285-85CD-44AD-9CA6-D25757BFF672}" type="presParOf" srcId="{95FBF163-9A88-4963-988C-07A496A3091A}" destId="{D1E48EBA-9EB5-458F-9B82-840499DBB67F}" srcOrd="9" destOrd="0" presId="urn:microsoft.com/office/officeart/2005/8/layout/vProcess5"/>
    <dgm:cxn modelId="{5A766C39-F4C6-4CF1-B9D6-C9D8732E1AA6}" type="presParOf" srcId="{95FBF163-9A88-4963-988C-07A496A3091A}" destId="{44B3AF69-ADD5-4454-B9CB-0D8084323234}" srcOrd="10" destOrd="0" presId="urn:microsoft.com/office/officeart/2005/8/layout/vProcess5"/>
    <dgm:cxn modelId="{318FCC6D-2EF3-4DAB-A8AE-CA6AE69B4520}" type="presParOf" srcId="{95FBF163-9A88-4963-988C-07A496A3091A}" destId="{22B9FC68-89EC-4849-B1C1-5D633A2C65B9}" srcOrd="11" destOrd="0" presId="urn:microsoft.com/office/officeart/2005/8/layout/vProcess5"/>
    <dgm:cxn modelId="{77670620-3CAC-4576-AA48-A95B1726AB62}" type="presParOf" srcId="{95FBF163-9A88-4963-988C-07A496A3091A}" destId="{2F674DDC-BADB-44B8-8DF2-6A460B4A3A17}" srcOrd="12" destOrd="0" presId="urn:microsoft.com/office/officeart/2005/8/layout/vProcess5"/>
    <dgm:cxn modelId="{B32B3787-8579-411E-9F0B-D3B656EF9C7D}" type="presParOf" srcId="{95FBF163-9A88-4963-988C-07A496A3091A}" destId="{C2C72DCD-74D3-4003-B3EA-9608CBCB6EDE}" srcOrd="13" destOrd="0" presId="urn:microsoft.com/office/officeart/2005/8/layout/vProcess5"/>
    <dgm:cxn modelId="{FCA0A032-BF85-4CA3-99D9-59BF12C89124}" type="presParOf" srcId="{95FBF163-9A88-4963-988C-07A496A3091A}" destId="{5413376F-9015-4C43-A261-6DD0B5F4ED3E}"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EE3AE2-E4AB-446A-AD62-7FC36B895116}">
      <dsp:nvSpPr>
        <dsp:cNvPr id="0" name=""/>
        <dsp:cNvSpPr/>
      </dsp:nvSpPr>
      <dsp:spPr>
        <a:xfrm>
          <a:off x="0" y="0"/>
          <a:ext cx="4693920" cy="73152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Cougar TALEs (Fall 2020)</a:t>
          </a:r>
        </a:p>
      </dsp:txBody>
      <dsp:txXfrm>
        <a:off x="21425" y="21425"/>
        <a:ext cx="3818966" cy="688670"/>
      </dsp:txXfrm>
    </dsp:sp>
    <dsp:sp modelId="{32D26024-E094-4A52-ACCF-4637F62E0D82}">
      <dsp:nvSpPr>
        <dsp:cNvPr id="0" name=""/>
        <dsp:cNvSpPr/>
      </dsp:nvSpPr>
      <dsp:spPr>
        <a:xfrm>
          <a:off x="350520" y="833120"/>
          <a:ext cx="4693920" cy="731520"/>
        </a:xfrm>
        <a:prstGeom prst="roundRect">
          <a:avLst>
            <a:gd name="adj" fmla="val 10000"/>
          </a:avLst>
        </a:prstGeom>
        <a:solidFill>
          <a:schemeClr val="accent5">
            <a:hueOff val="-2483469"/>
            <a:satOff val="9953"/>
            <a:lumOff val="215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Pilot Round II (Fall 2020)</a:t>
          </a:r>
        </a:p>
      </dsp:txBody>
      <dsp:txXfrm>
        <a:off x="371945" y="854545"/>
        <a:ext cx="3825062" cy="688669"/>
      </dsp:txXfrm>
    </dsp:sp>
    <dsp:sp modelId="{DB33D3E2-7BF1-40F4-AF14-2A164B98E782}">
      <dsp:nvSpPr>
        <dsp:cNvPr id="0" name=""/>
        <dsp:cNvSpPr/>
      </dsp:nvSpPr>
      <dsp:spPr>
        <a:xfrm>
          <a:off x="701039" y="1666240"/>
          <a:ext cx="4693920" cy="731520"/>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Lessons Learned/Adjustment (Spring 2021)</a:t>
          </a:r>
        </a:p>
      </dsp:txBody>
      <dsp:txXfrm>
        <a:off x="722464" y="1687665"/>
        <a:ext cx="3825062" cy="688669"/>
      </dsp:txXfrm>
    </dsp:sp>
    <dsp:sp modelId="{9075A8EE-B503-4366-B45A-4AB11E5935F0}">
      <dsp:nvSpPr>
        <dsp:cNvPr id="0" name=""/>
        <dsp:cNvSpPr/>
      </dsp:nvSpPr>
      <dsp:spPr>
        <a:xfrm>
          <a:off x="1051559" y="2499360"/>
          <a:ext cx="4693920" cy="731520"/>
        </a:xfrm>
        <a:prstGeom prst="roundRect">
          <a:avLst>
            <a:gd name="adj" fmla="val 10000"/>
          </a:avLst>
        </a:prstGeom>
        <a:solidFill>
          <a:schemeClr val="accent5">
            <a:hueOff val="-7450407"/>
            <a:satOff val="29858"/>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Campus Wide (Fall 2021)</a:t>
          </a:r>
        </a:p>
      </dsp:txBody>
      <dsp:txXfrm>
        <a:off x="1072984" y="2520785"/>
        <a:ext cx="3825062" cy="688669"/>
      </dsp:txXfrm>
    </dsp:sp>
    <dsp:sp modelId="{9BEDC282-77CC-4F86-9F24-D3804CB9431A}">
      <dsp:nvSpPr>
        <dsp:cNvPr id="0" name=""/>
        <dsp:cNvSpPr/>
      </dsp:nvSpPr>
      <dsp:spPr>
        <a:xfrm>
          <a:off x="1402079" y="3332480"/>
          <a:ext cx="4693920" cy="731520"/>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HLC Visit (2023)</a:t>
          </a:r>
        </a:p>
      </dsp:txBody>
      <dsp:txXfrm>
        <a:off x="1423504" y="3353905"/>
        <a:ext cx="3825062" cy="688669"/>
      </dsp:txXfrm>
    </dsp:sp>
    <dsp:sp modelId="{DD0E646A-33C5-4CFA-9D81-0E806F40E2BC}">
      <dsp:nvSpPr>
        <dsp:cNvPr id="0" name=""/>
        <dsp:cNvSpPr/>
      </dsp:nvSpPr>
      <dsp:spPr>
        <a:xfrm>
          <a:off x="4218432" y="534416"/>
          <a:ext cx="475488" cy="475488"/>
        </a:xfrm>
        <a:prstGeom prst="downArrow">
          <a:avLst>
            <a:gd name="adj1" fmla="val 55000"/>
            <a:gd name="adj2" fmla="val 45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4325417" y="534416"/>
        <a:ext cx="261518" cy="357805"/>
      </dsp:txXfrm>
    </dsp:sp>
    <dsp:sp modelId="{4D2FCB67-1885-4C88-86AE-FB951C80F67E}">
      <dsp:nvSpPr>
        <dsp:cNvPr id="0" name=""/>
        <dsp:cNvSpPr/>
      </dsp:nvSpPr>
      <dsp:spPr>
        <a:xfrm>
          <a:off x="4568952" y="1367536"/>
          <a:ext cx="475488" cy="475488"/>
        </a:xfrm>
        <a:prstGeom prst="downArrow">
          <a:avLst>
            <a:gd name="adj1" fmla="val 55000"/>
            <a:gd name="adj2" fmla="val 45000"/>
          </a:avLst>
        </a:prstGeom>
        <a:solidFill>
          <a:schemeClr val="accent5">
            <a:tint val="40000"/>
            <a:alpha val="90000"/>
            <a:hueOff val="-3580161"/>
            <a:satOff val="16084"/>
            <a:lumOff val="1106"/>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4675937" y="1367536"/>
        <a:ext cx="261518" cy="357805"/>
      </dsp:txXfrm>
    </dsp:sp>
    <dsp:sp modelId="{C2475A05-4DDE-4537-9C8D-1BEE4753C596}">
      <dsp:nvSpPr>
        <dsp:cNvPr id="0" name=""/>
        <dsp:cNvSpPr/>
      </dsp:nvSpPr>
      <dsp:spPr>
        <a:xfrm>
          <a:off x="4919472" y="2188464"/>
          <a:ext cx="475488" cy="475488"/>
        </a:xfrm>
        <a:prstGeom prst="downArrow">
          <a:avLst>
            <a:gd name="adj1" fmla="val 55000"/>
            <a:gd name="adj2" fmla="val 45000"/>
          </a:avLst>
        </a:prstGeom>
        <a:solidFill>
          <a:schemeClr val="accent5">
            <a:tint val="40000"/>
            <a:alpha val="90000"/>
            <a:hueOff val="-7160321"/>
            <a:satOff val="32169"/>
            <a:lumOff val="2211"/>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5026457" y="2188464"/>
        <a:ext cx="261518" cy="357805"/>
      </dsp:txXfrm>
    </dsp:sp>
    <dsp:sp modelId="{D1E48EBA-9EB5-458F-9B82-840499DBB67F}">
      <dsp:nvSpPr>
        <dsp:cNvPr id="0" name=""/>
        <dsp:cNvSpPr/>
      </dsp:nvSpPr>
      <dsp:spPr>
        <a:xfrm>
          <a:off x="5269992" y="3029712"/>
          <a:ext cx="475488" cy="475488"/>
        </a:xfrm>
        <a:prstGeom prst="downArrow">
          <a:avLst>
            <a:gd name="adj1" fmla="val 55000"/>
            <a:gd name="adj2" fmla="val 45000"/>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5376977" y="3029712"/>
        <a:ext cx="261518" cy="35780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A5B9ECE6-4986-4B7E-9457-834196A99CC7}" type="datetimeFigureOut">
              <a:rPr lang="en-US" smtClean="0"/>
              <a:t>8/5/2020</a:t>
            </a:fld>
            <a:endParaRPr lang="en-US"/>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8EDC7F19-768C-4223-8FAC-09F8F0DB636A}" type="slidenum">
              <a:rPr lang="en-US" smtClean="0"/>
              <a:t>‹#›</a:t>
            </a:fld>
            <a:endParaRPr lang="en-US"/>
          </a:p>
        </p:txBody>
      </p:sp>
    </p:spTree>
    <p:extLst>
      <p:ext uri="{BB962C8B-B14F-4D97-AF65-F5344CB8AC3E}">
        <p14:creationId xmlns:p14="http://schemas.microsoft.com/office/powerpoint/2010/main" val="9284105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3DE66A91-D7EA-4C9F-87EE-C632B0D191F5}" type="datetimeFigureOut">
              <a:rPr lang="en-US" smtClean="0"/>
              <a:t>8/5/2020</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0C0F22D-D734-464D-9EF4-BE7EEC9EACD2}" type="slidenum">
              <a:rPr lang="en-US" smtClean="0"/>
              <a:t>‹#›</a:t>
            </a:fld>
            <a:endParaRPr lang="en-US"/>
          </a:p>
        </p:txBody>
      </p:sp>
    </p:spTree>
    <p:extLst>
      <p:ext uri="{BB962C8B-B14F-4D97-AF65-F5344CB8AC3E}">
        <p14:creationId xmlns:p14="http://schemas.microsoft.com/office/powerpoint/2010/main" val="1089918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2</a:t>
            </a:fld>
            <a:endParaRPr lang="en-US"/>
          </a:p>
        </p:txBody>
      </p:sp>
    </p:spTree>
    <p:extLst>
      <p:ext uri="{BB962C8B-B14F-4D97-AF65-F5344CB8AC3E}">
        <p14:creationId xmlns:p14="http://schemas.microsoft.com/office/powerpoint/2010/main" val="37641081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11</a:t>
            </a:fld>
            <a:endParaRPr lang="en-US"/>
          </a:p>
        </p:txBody>
      </p:sp>
    </p:spTree>
    <p:extLst>
      <p:ext uri="{BB962C8B-B14F-4D97-AF65-F5344CB8AC3E}">
        <p14:creationId xmlns:p14="http://schemas.microsoft.com/office/powerpoint/2010/main" val="2716498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12</a:t>
            </a:fld>
            <a:endParaRPr lang="en-US"/>
          </a:p>
        </p:txBody>
      </p:sp>
    </p:spTree>
    <p:extLst>
      <p:ext uri="{BB962C8B-B14F-4D97-AF65-F5344CB8AC3E}">
        <p14:creationId xmlns:p14="http://schemas.microsoft.com/office/powerpoint/2010/main" val="21643821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13</a:t>
            </a:fld>
            <a:endParaRPr lang="en-US"/>
          </a:p>
        </p:txBody>
      </p:sp>
    </p:spTree>
    <p:extLst>
      <p:ext uri="{BB962C8B-B14F-4D97-AF65-F5344CB8AC3E}">
        <p14:creationId xmlns:p14="http://schemas.microsoft.com/office/powerpoint/2010/main" val="3146118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14</a:t>
            </a:fld>
            <a:endParaRPr lang="en-US"/>
          </a:p>
        </p:txBody>
      </p:sp>
    </p:spTree>
    <p:extLst>
      <p:ext uri="{BB962C8B-B14F-4D97-AF65-F5344CB8AC3E}">
        <p14:creationId xmlns:p14="http://schemas.microsoft.com/office/powerpoint/2010/main" val="38060105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15</a:t>
            </a:fld>
            <a:endParaRPr lang="en-US"/>
          </a:p>
        </p:txBody>
      </p:sp>
    </p:spTree>
    <p:extLst>
      <p:ext uri="{BB962C8B-B14F-4D97-AF65-F5344CB8AC3E}">
        <p14:creationId xmlns:p14="http://schemas.microsoft.com/office/powerpoint/2010/main" val="3637087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16</a:t>
            </a:fld>
            <a:endParaRPr lang="en-US"/>
          </a:p>
        </p:txBody>
      </p:sp>
    </p:spTree>
    <p:extLst>
      <p:ext uri="{BB962C8B-B14F-4D97-AF65-F5344CB8AC3E}">
        <p14:creationId xmlns:p14="http://schemas.microsoft.com/office/powerpoint/2010/main" val="2931323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17</a:t>
            </a:fld>
            <a:endParaRPr lang="en-US"/>
          </a:p>
        </p:txBody>
      </p:sp>
    </p:spTree>
    <p:extLst>
      <p:ext uri="{BB962C8B-B14F-4D97-AF65-F5344CB8AC3E}">
        <p14:creationId xmlns:p14="http://schemas.microsoft.com/office/powerpoint/2010/main" val="4239763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18</a:t>
            </a:fld>
            <a:endParaRPr lang="en-US"/>
          </a:p>
        </p:txBody>
      </p:sp>
    </p:spTree>
    <p:extLst>
      <p:ext uri="{BB962C8B-B14F-4D97-AF65-F5344CB8AC3E}">
        <p14:creationId xmlns:p14="http://schemas.microsoft.com/office/powerpoint/2010/main" val="6319244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19</a:t>
            </a:fld>
            <a:endParaRPr lang="en-US"/>
          </a:p>
        </p:txBody>
      </p:sp>
    </p:spTree>
    <p:extLst>
      <p:ext uri="{BB962C8B-B14F-4D97-AF65-F5344CB8AC3E}">
        <p14:creationId xmlns:p14="http://schemas.microsoft.com/office/powerpoint/2010/main" val="23356110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20</a:t>
            </a:fld>
            <a:endParaRPr lang="en-US"/>
          </a:p>
        </p:txBody>
      </p:sp>
    </p:spTree>
    <p:extLst>
      <p:ext uri="{BB962C8B-B14F-4D97-AF65-F5344CB8AC3E}">
        <p14:creationId xmlns:p14="http://schemas.microsoft.com/office/powerpoint/2010/main" val="1913216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3</a:t>
            </a:fld>
            <a:endParaRPr lang="en-US"/>
          </a:p>
        </p:txBody>
      </p:sp>
    </p:spTree>
    <p:extLst>
      <p:ext uri="{BB962C8B-B14F-4D97-AF65-F5344CB8AC3E}">
        <p14:creationId xmlns:p14="http://schemas.microsoft.com/office/powerpoint/2010/main" val="4145444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off –</a:t>
            </a:r>
            <a:r>
              <a:rPr lang="en-US" baseline="0" dirty="0"/>
              <a:t> it is not a CAT</a:t>
            </a:r>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4</a:t>
            </a:fld>
            <a:endParaRPr lang="en-US"/>
          </a:p>
        </p:txBody>
      </p:sp>
    </p:spTree>
    <p:extLst>
      <p:ext uri="{BB962C8B-B14F-4D97-AF65-F5344CB8AC3E}">
        <p14:creationId xmlns:p14="http://schemas.microsoft.com/office/powerpoint/2010/main" val="3832317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Three</a:t>
            </a:r>
            <a:r>
              <a:rPr lang="en-US" baseline="0" dirty="0"/>
              <a:t> pillars again</a:t>
            </a:r>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5</a:t>
            </a:fld>
            <a:endParaRPr lang="en-US"/>
          </a:p>
        </p:txBody>
      </p:sp>
    </p:spTree>
    <p:extLst>
      <p:ext uri="{BB962C8B-B14F-4D97-AF65-F5344CB8AC3E}">
        <p14:creationId xmlns:p14="http://schemas.microsoft.com/office/powerpoint/2010/main" val="587808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6</a:t>
            </a:fld>
            <a:endParaRPr lang="en-US"/>
          </a:p>
        </p:txBody>
      </p:sp>
    </p:spTree>
    <p:extLst>
      <p:ext uri="{BB962C8B-B14F-4D97-AF65-F5344CB8AC3E}">
        <p14:creationId xmlns:p14="http://schemas.microsoft.com/office/powerpoint/2010/main" val="30053348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7</a:t>
            </a:fld>
            <a:endParaRPr lang="en-US"/>
          </a:p>
        </p:txBody>
      </p:sp>
    </p:spTree>
    <p:extLst>
      <p:ext uri="{BB962C8B-B14F-4D97-AF65-F5344CB8AC3E}">
        <p14:creationId xmlns:p14="http://schemas.microsoft.com/office/powerpoint/2010/main" val="3551263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8</a:t>
            </a:fld>
            <a:endParaRPr lang="en-US"/>
          </a:p>
        </p:txBody>
      </p:sp>
    </p:spTree>
    <p:extLst>
      <p:ext uri="{BB962C8B-B14F-4D97-AF65-F5344CB8AC3E}">
        <p14:creationId xmlns:p14="http://schemas.microsoft.com/office/powerpoint/2010/main" val="2815972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9</a:t>
            </a:fld>
            <a:endParaRPr lang="en-US"/>
          </a:p>
        </p:txBody>
      </p:sp>
    </p:spTree>
    <p:extLst>
      <p:ext uri="{BB962C8B-B14F-4D97-AF65-F5344CB8AC3E}">
        <p14:creationId xmlns:p14="http://schemas.microsoft.com/office/powerpoint/2010/main" val="37850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725481-9DCA-469C-B3B9-CB1E3C4F9BD9}" type="slidenum">
              <a:rPr lang="en-US" smtClean="0"/>
              <a:t>10</a:t>
            </a:fld>
            <a:endParaRPr lang="en-US"/>
          </a:p>
        </p:txBody>
      </p:sp>
    </p:spTree>
    <p:extLst>
      <p:ext uri="{BB962C8B-B14F-4D97-AF65-F5344CB8AC3E}">
        <p14:creationId xmlns:p14="http://schemas.microsoft.com/office/powerpoint/2010/main" val="2481211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ECD4251-5D3E-4A55-B1CB-DE49F5D453AC}"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CD4251-5D3E-4A55-B1CB-DE49F5D453AC}"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CD4251-5D3E-4A55-B1CB-DE49F5D453AC}"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CD4251-5D3E-4A55-B1CB-DE49F5D453AC}"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CD4251-5D3E-4A55-B1CB-DE49F5D453AC}"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CD4251-5D3E-4A55-B1CB-DE49F5D453AC}"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CD4251-5D3E-4A55-B1CB-DE49F5D453AC}" type="datetimeFigureOut">
              <a:rPr lang="en-US" smtClean="0"/>
              <a:t>8/5/2020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CD4251-5D3E-4A55-B1CB-DE49F5D453AC}" type="datetimeFigureOut">
              <a:rPr lang="en-US" smtClean="0"/>
              <a:t>8/5/2020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CD4251-5D3E-4A55-B1CB-DE49F5D453AC}" type="datetimeFigureOut">
              <a:rPr lang="en-US" smtClean="0"/>
              <a:t>8/5/2020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CD4251-5D3E-4A55-B1CB-DE49F5D453AC}"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CD4251-5D3E-4A55-B1CB-DE49F5D453AC}"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6E301F-A8E2-45E4-927E-CC8C7D4390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Barton1.jpg"/>
          <p:cNvPicPr>
            <a:picLocks noChangeAspect="1"/>
          </p:cNvPicPr>
          <p:nvPr userDrawn="1"/>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CD4251-5D3E-4A55-B1CB-DE49F5D453AC}" type="datetimeFigureOut">
              <a:rPr lang="en-US" smtClean="0"/>
              <a:t>8/5/2020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E301F-A8E2-45E4-927E-CC8C7D4390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267200"/>
            <a:ext cx="8534400" cy="4038600"/>
          </a:xfrm>
        </p:spPr>
        <p:txBody>
          <a:bodyPr/>
          <a:lstStyle/>
          <a:p>
            <a:r>
              <a:rPr lang="en-US" dirty="0"/>
              <a:t>Course Assessment</a:t>
            </a:r>
          </a:p>
        </p:txBody>
      </p:sp>
      <p:pic>
        <p:nvPicPr>
          <p:cNvPr id="4" name="Picture 3"/>
          <p:cNvPicPr>
            <a:picLocks noChangeAspect="1"/>
          </p:cNvPicPr>
          <p:nvPr/>
        </p:nvPicPr>
        <p:blipFill>
          <a:blip r:embed="rId2"/>
          <a:stretch>
            <a:fillRect/>
          </a:stretch>
        </p:blipFill>
        <p:spPr>
          <a:xfrm>
            <a:off x="990600" y="152400"/>
            <a:ext cx="6949440" cy="316374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HLC Criterion 4B</a:t>
            </a:r>
          </a:p>
        </p:txBody>
      </p:sp>
      <p:sp>
        <p:nvSpPr>
          <p:cNvPr id="3" name="Content Placeholder 2"/>
          <p:cNvSpPr>
            <a:spLocks noGrp="1"/>
          </p:cNvSpPr>
          <p:nvPr>
            <p:ph idx="1"/>
          </p:nvPr>
        </p:nvSpPr>
        <p:spPr>
          <a:xfrm>
            <a:off x="457200" y="1828800"/>
            <a:ext cx="8229600" cy="4297363"/>
          </a:xfrm>
        </p:spPr>
        <p:txBody>
          <a:bodyPr>
            <a:normAutofit lnSpcReduction="10000"/>
          </a:bodyPr>
          <a:lstStyle/>
          <a:p>
            <a:pPr marL="971550" lvl="1" indent="-514350">
              <a:buAutoNum type="arabicPeriod"/>
            </a:pPr>
            <a:r>
              <a:rPr lang="en-US" dirty="0"/>
              <a:t>The institution has </a:t>
            </a:r>
            <a:r>
              <a:rPr lang="en-US" u="sng" dirty="0"/>
              <a:t>effective processes </a:t>
            </a:r>
            <a:r>
              <a:rPr lang="en-US" dirty="0"/>
              <a:t>for assessment of student learning and for achievement of goals in academic and co-curricular activities</a:t>
            </a:r>
          </a:p>
          <a:p>
            <a:pPr marL="971550" lvl="1" indent="-514350">
              <a:buFont typeface="Arial" pitchFamily="34" charset="0"/>
              <a:buAutoNum type="arabicPeriod"/>
            </a:pPr>
            <a:r>
              <a:rPr lang="en-US" dirty="0"/>
              <a:t>The institution </a:t>
            </a:r>
            <a:r>
              <a:rPr lang="en-US" u="sng" dirty="0"/>
              <a:t>uses the information </a:t>
            </a:r>
            <a:r>
              <a:rPr lang="en-US" dirty="0"/>
              <a:t>gained from assessment to </a:t>
            </a:r>
            <a:r>
              <a:rPr lang="en-US" u="sng" dirty="0"/>
              <a:t>improve student learning</a:t>
            </a:r>
          </a:p>
          <a:p>
            <a:pPr marL="971550" lvl="1" indent="-514350">
              <a:buFont typeface="Arial" pitchFamily="34" charset="0"/>
              <a:buAutoNum type="arabicPeriod"/>
            </a:pPr>
            <a:r>
              <a:rPr lang="en-US" dirty="0"/>
              <a:t>The institution's processes and methodologies to assess student learning reflect good practice, including the </a:t>
            </a:r>
            <a:r>
              <a:rPr lang="en-US" u="sng" dirty="0"/>
              <a:t>substantial participation</a:t>
            </a:r>
            <a:r>
              <a:rPr lang="en-US" dirty="0"/>
              <a:t> of faculty, instructional, and other relevant staff members</a:t>
            </a:r>
          </a:p>
          <a:p>
            <a:pPr marL="971550" lvl="1" indent="-514350">
              <a:buAutoNum type="arabicPeriod"/>
            </a:pPr>
            <a:endParaRPr lang="en-US" dirty="0"/>
          </a:p>
        </p:txBody>
      </p:sp>
    </p:spTree>
    <p:extLst>
      <p:ext uri="{BB962C8B-B14F-4D97-AF65-F5344CB8AC3E}">
        <p14:creationId xmlns:p14="http://schemas.microsoft.com/office/powerpoint/2010/main" val="1314135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normAutofit/>
          </a:bodyPr>
          <a:lstStyle/>
          <a:p>
            <a:r>
              <a:rPr lang="en-US" dirty="0"/>
              <a:t>Timeline – Where we’re headed</a:t>
            </a:r>
          </a:p>
        </p:txBody>
      </p:sp>
      <p:graphicFrame>
        <p:nvGraphicFramePr>
          <p:cNvPr id="4" name="Diagram 3"/>
          <p:cNvGraphicFramePr/>
          <p:nvPr>
            <p:extLst>
              <p:ext uri="{D42A27DB-BD31-4B8C-83A1-F6EECF244321}">
                <p14:modId xmlns:p14="http://schemas.microsoft.com/office/powerpoint/2010/main" val="1186947064"/>
              </p:ext>
            </p:extLst>
          </p:nvPr>
        </p:nvGraphicFramePr>
        <p:xfrm>
          <a:off x="1600200" y="2031023"/>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19506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Documenting an Improvement</a:t>
            </a:r>
          </a:p>
        </p:txBody>
      </p:sp>
      <p:sp>
        <p:nvSpPr>
          <p:cNvPr id="3" name="Content Placeholder 2"/>
          <p:cNvSpPr>
            <a:spLocks noGrp="1"/>
          </p:cNvSpPr>
          <p:nvPr>
            <p:ph idx="1"/>
          </p:nvPr>
        </p:nvSpPr>
        <p:spPr>
          <a:xfrm>
            <a:off x="457200" y="1828800"/>
            <a:ext cx="8229600" cy="4297363"/>
          </a:xfrm>
        </p:spPr>
        <p:txBody>
          <a:bodyPr>
            <a:normAutofit fontScale="70000" lnSpcReduction="20000"/>
          </a:bodyPr>
          <a:lstStyle/>
          <a:p>
            <a:pPr lvl="0"/>
            <a:r>
              <a:rPr lang="en-US" dirty="0"/>
              <a:t>Examples could include</a:t>
            </a:r>
          </a:p>
          <a:p>
            <a:pPr lvl="1"/>
            <a:r>
              <a:rPr lang="en-US" dirty="0"/>
              <a:t>I reconsidered my entire lecture on competency B4</a:t>
            </a:r>
          </a:p>
          <a:p>
            <a:pPr lvl="1"/>
            <a:r>
              <a:rPr lang="en-US" dirty="0"/>
              <a:t>I added a new project to better address competency C2</a:t>
            </a:r>
          </a:p>
          <a:p>
            <a:pPr lvl="1"/>
            <a:r>
              <a:rPr lang="en-US" dirty="0"/>
              <a:t>I added a new text that better addressed competencies C1-C6</a:t>
            </a:r>
          </a:p>
          <a:p>
            <a:pPr lvl="1"/>
            <a:r>
              <a:rPr lang="en-US" dirty="0"/>
              <a:t>I developed a new rubric to better assess what students were learning</a:t>
            </a:r>
          </a:p>
          <a:p>
            <a:pPr marL="457200" lvl="1" indent="0">
              <a:buNone/>
            </a:pPr>
            <a:endParaRPr lang="en-US" dirty="0"/>
          </a:p>
          <a:p>
            <a:pPr marL="457200" lvl="1" indent="0">
              <a:buNone/>
            </a:pPr>
            <a:endParaRPr lang="en-US" dirty="0"/>
          </a:p>
          <a:p>
            <a:r>
              <a:rPr lang="en-US" dirty="0"/>
              <a:t>This stands in contrast to CAT, where the typically small, targeted improvements might be something like</a:t>
            </a:r>
          </a:p>
          <a:p>
            <a:pPr lvl="1"/>
            <a:r>
              <a:rPr lang="en-US" dirty="0"/>
              <a:t>Based on muddiest point feedback, I went over topic again for 15 minutes next class period</a:t>
            </a:r>
          </a:p>
          <a:p>
            <a:pPr marL="457200" lvl="1" indent="0">
              <a:buNone/>
            </a:pPr>
            <a:br>
              <a:rPr lang="en-US" b="1" dirty="0"/>
            </a:br>
            <a:endParaRPr lang="en-US" dirty="0"/>
          </a:p>
        </p:txBody>
      </p:sp>
    </p:spTree>
    <p:extLst>
      <p:ext uri="{BB962C8B-B14F-4D97-AF65-F5344CB8AC3E}">
        <p14:creationId xmlns:p14="http://schemas.microsoft.com/office/powerpoint/2010/main" val="4068956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Documenting an Improvement</a:t>
            </a:r>
          </a:p>
        </p:txBody>
      </p:sp>
      <p:sp>
        <p:nvSpPr>
          <p:cNvPr id="3" name="Content Placeholder 2"/>
          <p:cNvSpPr>
            <a:spLocks noGrp="1"/>
          </p:cNvSpPr>
          <p:nvPr>
            <p:ph idx="1"/>
          </p:nvPr>
        </p:nvSpPr>
        <p:spPr>
          <a:xfrm>
            <a:off x="457200" y="1828800"/>
            <a:ext cx="8229600" cy="4297363"/>
          </a:xfrm>
        </p:spPr>
        <p:txBody>
          <a:bodyPr>
            <a:normAutofit fontScale="92500" lnSpcReduction="20000"/>
          </a:bodyPr>
          <a:lstStyle/>
          <a:p>
            <a:pPr marL="457200" lvl="1" indent="0">
              <a:buNone/>
            </a:pPr>
            <a:r>
              <a:rPr lang="en-US" dirty="0"/>
              <a:t>Sociology example:</a:t>
            </a:r>
          </a:p>
          <a:p>
            <a:pPr marL="457200" lvl="1" indent="0">
              <a:buNone/>
            </a:pPr>
            <a:r>
              <a:rPr lang="en-US" dirty="0"/>
              <a:t>D3: Apply the sociological imagination to a specific situation.</a:t>
            </a:r>
          </a:p>
          <a:p>
            <a:pPr lvl="2"/>
            <a:r>
              <a:rPr lang="en-US" dirty="0"/>
              <a:t>Consistently one of lowest scores on post-assessments; revamped lectures to keep going back to concept and added final project based on race/class/gender and the sociological imagination</a:t>
            </a:r>
          </a:p>
          <a:p>
            <a:pPr lvl="2"/>
            <a:r>
              <a:rPr lang="en-US" dirty="0"/>
              <a:t>Even with COVID-19 disruptions last semester, percentage of students able to accurately provide an example of the sociological imagination at post-assessment increased 	by a factor of 3.5	</a:t>
            </a:r>
          </a:p>
          <a:p>
            <a:pPr marL="457200" lvl="1" indent="0">
              <a:buNone/>
            </a:pPr>
            <a:br>
              <a:rPr lang="en-US" b="1" dirty="0"/>
            </a:br>
            <a:endParaRPr lang="en-US" dirty="0"/>
          </a:p>
        </p:txBody>
      </p:sp>
    </p:spTree>
    <p:extLst>
      <p:ext uri="{BB962C8B-B14F-4D97-AF65-F5344CB8AC3E}">
        <p14:creationId xmlns:p14="http://schemas.microsoft.com/office/powerpoint/2010/main" val="3165850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The form</a:t>
            </a:r>
          </a:p>
        </p:txBody>
      </p:sp>
      <p:pic>
        <p:nvPicPr>
          <p:cNvPr id="5" name="Content Placeholder 4" descr="Course Assessment - Word (Product Activation Failed)"/>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32751" y="1828800"/>
            <a:ext cx="7878498" cy="4297363"/>
          </a:xfrm>
        </p:spPr>
      </p:pic>
    </p:spTree>
    <p:extLst>
      <p:ext uri="{BB962C8B-B14F-4D97-AF65-F5344CB8AC3E}">
        <p14:creationId xmlns:p14="http://schemas.microsoft.com/office/powerpoint/2010/main" val="3202963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Your Turn</a:t>
            </a:r>
          </a:p>
        </p:txBody>
      </p:sp>
      <p:sp>
        <p:nvSpPr>
          <p:cNvPr id="3" name="Content Placeholder 2"/>
          <p:cNvSpPr>
            <a:spLocks noGrp="1"/>
          </p:cNvSpPr>
          <p:nvPr>
            <p:ph idx="1"/>
          </p:nvPr>
        </p:nvSpPr>
        <p:spPr>
          <a:xfrm>
            <a:off x="457200" y="1828800"/>
            <a:ext cx="8229600" cy="4297363"/>
          </a:xfrm>
        </p:spPr>
        <p:txBody>
          <a:bodyPr>
            <a:normAutofit/>
          </a:bodyPr>
          <a:lstStyle/>
          <a:p>
            <a:pPr lvl="0"/>
            <a:r>
              <a:rPr lang="en-US" dirty="0"/>
              <a:t>May not have your competencies or exact data in front of you, but think of a similar change you have made</a:t>
            </a:r>
          </a:p>
          <a:p>
            <a:pPr lvl="0"/>
            <a:r>
              <a:rPr lang="en-US" dirty="0"/>
              <a:t>Take a couple of minutes to briefly share in the ‘chat’ on Zoom</a:t>
            </a:r>
            <a:br>
              <a:rPr lang="en-US" b="1" dirty="0"/>
            </a:br>
            <a:endParaRPr lang="en-US" dirty="0"/>
          </a:p>
        </p:txBody>
      </p:sp>
    </p:spTree>
    <p:extLst>
      <p:ext uri="{BB962C8B-B14F-4D97-AF65-F5344CB8AC3E}">
        <p14:creationId xmlns:p14="http://schemas.microsoft.com/office/powerpoint/2010/main" val="789099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What Now?</a:t>
            </a:r>
          </a:p>
        </p:txBody>
      </p:sp>
      <p:sp>
        <p:nvSpPr>
          <p:cNvPr id="3" name="Content Placeholder 2"/>
          <p:cNvSpPr>
            <a:spLocks noGrp="1"/>
          </p:cNvSpPr>
          <p:nvPr>
            <p:ph idx="1"/>
          </p:nvPr>
        </p:nvSpPr>
        <p:spPr>
          <a:xfrm>
            <a:off x="457200" y="1828800"/>
            <a:ext cx="8229600" cy="4297363"/>
          </a:xfrm>
        </p:spPr>
        <p:txBody>
          <a:bodyPr>
            <a:normAutofit fontScale="85000" lnSpcReduction="20000"/>
          </a:bodyPr>
          <a:lstStyle/>
          <a:p>
            <a:pPr lvl="0"/>
            <a:r>
              <a:rPr lang="en-US" dirty="0"/>
              <a:t>Process – we make the form available for review along with the slides of this presentation to Jenna Wornkey</a:t>
            </a:r>
          </a:p>
          <a:p>
            <a:pPr marL="0" lvl="0" indent="0">
              <a:buNone/>
            </a:pPr>
            <a:endParaRPr lang="en-US" dirty="0"/>
          </a:p>
          <a:p>
            <a:pPr lvl="0"/>
            <a:r>
              <a:rPr lang="en-US" dirty="0"/>
              <a:t>For those in initial pilot group, we will be sending the form directly via email and old school Word document later on this semester</a:t>
            </a:r>
          </a:p>
          <a:p>
            <a:pPr marL="0" lvl="0" indent="0">
              <a:buNone/>
            </a:pPr>
            <a:endParaRPr lang="en-US" dirty="0"/>
          </a:p>
          <a:p>
            <a:pPr lvl="0"/>
            <a:r>
              <a:rPr lang="en-US" dirty="0"/>
              <a:t>Meant to differentiate process from CATS –</a:t>
            </a:r>
          </a:p>
          <a:p>
            <a:pPr marL="0" lvl="0" indent="0">
              <a:buNone/>
            </a:pPr>
            <a:endParaRPr lang="en-US" dirty="0"/>
          </a:p>
          <a:p>
            <a:pPr lvl="0"/>
            <a:r>
              <a:rPr lang="en-US" dirty="0"/>
              <a:t>More courses in Spring 2021; campus wide Fall 2021</a:t>
            </a:r>
            <a:br>
              <a:rPr lang="en-US" b="1" dirty="0"/>
            </a:br>
            <a:endParaRPr lang="en-US" dirty="0"/>
          </a:p>
        </p:txBody>
      </p:sp>
    </p:spTree>
    <p:extLst>
      <p:ext uri="{BB962C8B-B14F-4D97-AF65-F5344CB8AC3E}">
        <p14:creationId xmlns:p14="http://schemas.microsoft.com/office/powerpoint/2010/main" val="42424104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81100"/>
            <a:ext cx="8229600" cy="1143000"/>
          </a:xfrm>
        </p:spPr>
        <p:txBody>
          <a:bodyPr>
            <a:normAutofit fontScale="90000"/>
          </a:bodyPr>
          <a:lstStyle/>
          <a:p>
            <a:r>
              <a:rPr lang="en-US" dirty="0"/>
              <a:t>Competencies, competencies, competencies</a:t>
            </a:r>
          </a:p>
        </p:txBody>
      </p:sp>
      <p:sp>
        <p:nvSpPr>
          <p:cNvPr id="3" name="Content Placeholder 2"/>
          <p:cNvSpPr>
            <a:spLocks noGrp="1"/>
          </p:cNvSpPr>
          <p:nvPr>
            <p:ph idx="1"/>
          </p:nvPr>
        </p:nvSpPr>
        <p:spPr>
          <a:xfrm>
            <a:off x="457200" y="1828800"/>
            <a:ext cx="8229600" cy="4297363"/>
          </a:xfrm>
        </p:spPr>
        <p:txBody>
          <a:bodyPr>
            <a:normAutofit/>
          </a:bodyPr>
          <a:lstStyle/>
          <a:p>
            <a:pPr lvl="0"/>
            <a:endParaRPr lang="en-US" b="1" dirty="0"/>
          </a:p>
          <a:p>
            <a:pPr lvl="0"/>
            <a:r>
              <a:rPr lang="en-US" dirty="0"/>
              <a:t>It all comes back to the competencies</a:t>
            </a:r>
            <a:br>
              <a:rPr lang="en-US" b="1" dirty="0"/>
            </a:br>
            <a:endParaRPr lang="en-US" dirty="0"/>
          </a:p>
        </p:txBody>
      </p:sp>
      <p:pic>
        <p:nvPicPr>
          <p:cNvPr id="5" name="Picture 4"/>
          <p:cNvPicPr>
            <a:picLocks noChangeAspect="1"/>
          </p:cNvPicPr>
          <p:nvPr/>
        </p:nvPicPr>
        <p:blipFill>
          <a:blip r:embed="rId3"/>
          <a:stretch>
            <a:fillRect/>
          </a:stretch>
        </p:blipFill>
        <p:spPr>
          <a:xfrm>
            <a:off x="2667000" y="3066544"/>
            <a:ext cx="3228975" cy="2375791"/>
          </a:xfrm>
          <a:prstGeom prst="rect">
            <a:avLst/>
          </a:prstGeom>
        </p:spPr>
      </p:pic>
    </p:spTree>
    <p:extLst>
      <p:ext uri="{BB962C8B-B14F-4D97-AF65-F5344CB8AC3E}">
        <p14:creationId xmlns:p14="http://schemas.microsoft.com/office/powerpoint/2010/main" val="2593870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normAutofit/>
          </a:bodyPr>
          <a:lstStyle/>
          <a:p>
            <a:r>
              <a:rPr lang="en-US" dirty="0"/>
              <a:t>Competencies</a:t>
            </a:r>
          </a:p>
        </p:txBody>
      </p:sp>
      <p:sp>
        <p:nvSpPr>
          <p:cNvPr id="3" name="Content Placeholder 2"/>
          <p:cNvSpPr>
            <a:spLocks noGrp="1"/>
          </p:cNvSpPr>
          <p:nvPr>
            <p:ph idx="1"/>
          </p:nvPr>
        </p:nvSpPr>
        <p:spPr>
          <a:xfrm>
            <a:off x="457200" y="1828800"/>
            <a:ext cx="8229600" cy="4297363"/>
          </a:xfrm>
        </p:spPr>
        <p:txBody>
          <a:bodyPr>
            <a:normAutofit fontScale="77500" lnSpcReduction="20000"/>
          </a:bodyPr>
          <a:lstStyle/>
          <a:p>
            <a:pPr lvl="0"/>
            <a:r>
              <a:rPr lang="en-US" b="1" dirty="0"/>
              <a:t>In every syllabus </a:t>
            </a:r>
            <a:r>
              <a:rPr lang="en-US" dirty="0"/>
              <a:t>– the competencies we will address form the backbone of our contract with our students: “this is what you will learn.”</a:t>
            </a:r>
          </a:p>
          <a:p>
            <a:pPr marL="0" lvl="0" indent="0">
              <a:buNone/>
            </a:pPr>
            <a:endParaRPr lang="en-US" b="1" dirty="0"/>
          </a:p>
          <a:p>
            <a:pPr lvl="0"/>
            <a:r>
              <a:rPr lang="en-US" b="1" dirty="0"/>
              <a:t>KBOR and Transfers – </a:t>
            </a:r>
            <a:r>
              <a:rPr lang="en-US" dirty="0"/>
              <a:t>the competencies are what our colleges look at with transfers.  What are our students learning and what can incoming colleges expect our students to know?</a:t>
            </a:r>
          </a:p>
          <a:p>
            <a:pPr marL="0" lvl="0" indent="0">
              <a:buNone/>
            </a:pPr>
            <a:endParaRPr lang="en-US" b="1" dirty="0"/>
          </a:p>
          <a:p>
            <a:pPr lvl="0"/>
            <a:r>
              <a:rPr lang="en-US" b="1" dirty="0"/>
              <a:t>Formal Course Assessment – </a:t>
            </a:r>
            <a:r>
              <a:rPr lang="en-US" dirty="0"/>
              <a:t>formalizing what we are already doing, simply builds on this reality and allows us to meet HLC Criterion 4B</a:t>
            </a:r>
          </a:p>
        </p:txBody>
      </p:sp>
    </p:spTree>
    <p:extLst>
      <p:ext uri="{BB962C8B-B14F-4D97-AF65-F5344CB8AC3E}">
        <p14:creationId xmlns:p14="http://schemas.microsoft.com/office/powerpoint/2010/main" val="2357467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normAutofit/>
          </a:bodyPr>
          <a:lstStyle/>
          <a:p>
            <a:r>
              <a:rPr lang="en-US" dirty="0"/>
              <a:t>Competencies</a:t>
            </a:r>
          </a:p>
        </p:txBody>
      </p:sp>
      <p:sp>
        <p:nvSpPr>
          <p:cNvPr id="3" name="Content Placeholder 2"/>
          <p:cNvSpPr>
            <a:spLocks noGrp="1"/>
          </p:cNvSpPr>
          <p:nvPr>
            <p:ph idx="1"/>
          </p:nvPr>
        </p:nvSpPr>
        <p:spPr>
          <a:xfrm>
            <a:off x="457200" y="1828800"/>
            <a:ext cx="8229600" cy="4297363"/>
          </a:xfrm>
        </p:spPr>
        <p:txBody>
          <a:bodyPr>
            <a:normAutofit fontScale="77500" lnSpcReduction="20000"/>
          </a:bodyPr>
          <a:lstStyle/>
          <a:p>
            <a:pPr lvl="0"/>
            <a:r>
              <a:rPr lang="en-US" dirty="0"/>
              <a:t>A good grade doesn’t mean they learned the material; assessments based on the competencies do a better job of this.</a:t>
            </a:r>
          </a:p>
          <a:p>
            <a:pPr lvl="0"/>
            <a:endParaRPr lang="en-US" dirty="0"/>
          </a:p>
          <a:p>
            <a:pPr lvl="0"/>
            <a:r>
              <a:rPr lang="en-US" dirty="0"/>
              <a:t>A focus on the competencies allows us to identify what they are learning and not learning and allows us to focus and redouble our efforts in areas we are falling short and reinforce and expand those areas we are doing well.</a:t>
            </a:r>
          </a:p>
          <a:p>
            <a:pPr lvl="0"/>
            <a:endParaRPr lang="en-US" dirty="0"/>
          </a:p>
          <a:p>
            <a:pPr lvl="0"/>
            <a:r>
              <a:rPr lang="en-US" dirty="0"/>
              <a:t>Again, if you don’t document this, then it didn’t happen.</a:t>
            </a:r>
          </a:p>
        </p:txBody>
      </p:sp>
    </p:spTree>
    <p:extLst>
      <p:ext uri="{BB962C8B-B14F-4D97-AF65-F5344CB8AC3E}">
        <p14:creationId xmlns:p14="http://schemas.microsoft.com/office/powerpoint/2010/main" val="913163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Objectives</a:t>
            </a:r>
          </a:p>
        </p:txBody>
      </p:sp>
      <p:sp>
        <p:nvSpPr>
          <p:cNvPr id="3" name="Content Placeholder 2"/>
          <p:cNvSpPr>
            <a:spLocks noGrp="1"/>
          </p:cNvSpPr>
          <p:nvPr>
            <p:ph idx="1"/>
          </p:nvPr>
        </p:nvSpPr>
        <p:spPr>
          <a:xfrm>
            <a:off x="457200" y="1828800"/>
            <a:ext cx="8229600" cy="4297363"/>
          </a:xfrm>
        </p:spPr>
        <p:txBody>
          <a:bodyPr>
            <a:normAutofit/>
          </a:bodyPr>
          <a:lstStyle/>
          <a:p>
            <a:pPr lvl="0"/>
            <a:r>
              <a:rPr lang="en-US" dirty="0"/>
              <a:t>Differentiate between Course and Classroom Assessment Techniques</a:t>
            </a:r>
          </a:p>
          <a:p>
            <a:pPr lvl="0"/>
            <a:r>
              <a:rPr lang="en-US" dirty="0"/>
              <a:t>Understand importance of classroom assessment in meeting HLC Criterion (4b)</a:t>
            </a:r>
          </a:p>
          <a:p>
            <a:pPr lvl="0"/>
            <a:r>
              <a:rPr lang="en-US" dirty="0"/>
              <a:t>Outline ways to document ongoing course assessment in your own courses</a:t>
            </a:r>
            <a:br>
              <a:rPr lang="en-US" b="1" dirty="0"/>
            </a:br>
            <a:endParaRPr lang="en-US" dirty="0"/>
          </a:p>
        </p:txBody>
      </p:sp>
    </p:spTree>
    <p:extLst>
      <p:ext uri="{BB962C8B-B14F-4D97-AF65-F5344CB8AC3E}">
        <p14:creationId xmlns:p14="http://schemas.microsoft.com/office/powerpoint/2010/main" val="1277834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normAutofit/>
          </a:bodyPr>
          <a:lstStyle/>
          <a:p>
            <a:r>
              <a:rPr lang="en-US" dirty="0"/>
              <a:t>Committee Members</a:t>
            </a:r>
          </a:p>
        </p:txBody>
      </p:sp>
      <p:sp>
        <p:nvSpPr>
          <p:cNvPr id="3" name="Content Placeholder 2"/>
          <p:cNvSpPr>
            <a:spLocks noGrp="1"/>
          </p:cNvSpPr>
          <p:nvPr>
            <p:ph idx="1"/>
          </p:nvPr>
        </p:nvSpPr>
        <p:spPr>
          <a:xfrm>
            <a:off x="457200" y="1828800"/>
            <a:ext cx="8229600" cy="4297363"/>
          </a:xfrm>
        </p:spPr>
        <p:txBody>
          <a:bodyPr>
            <a:normAutofit/>
          </a:bodyPr>
          <a:lstStyle/>
          <a:p>
            <a:pPr lvl="0"/>
            <a:r>
              <a:rPr lang="en-US" dirty="0"/>
              <a:t>Charlotte Cates</a:t>
            </a:r>
          </a:p>
          <a:p>
            <a:pPr lvl="0"/>
            <a:r>
              <a:rPr lang="en-US" dirty="0"/>
              <a:t>Kurt Konda</a:t>
            </a:r>
          </a:p>
          <a:p>
            <a:pPr lvl="0"/>
            <a:r>
              <a:rPr lang="en-US" dirty="0"/>
              <a:t>Karly Little</a:t>
            </a:r>
          </a:p>
          <a:p>
            <a:pPr lvl="0"/>
            <a:r>
              <a:rPr lang="en-US" dirty="0"/>
              <a:t>Scott McDonald*</a:t>
            </a:r>
          </a:p>
          <a:p>
            <a:pPr lvl="0"/>
            <a:r>
              <a:rPr lang="en-US" dirty="0"/>
              <a:t>Dr. </a:t>
            </a:r>
            <a:r>
              <a:rPr lang="en-US"/>
              <a:t>Oleg Ravitskiy*</a:t>
            </a:r>
            <a:endParaRPr lang="en-US" dirty="0"/>
          </a:p>
          <a:p>
            <a:pPr lvl="0"/>
            <a:r>
              <a:rPr lang="en-US" dirty="0"/>
              <a:t>Laura Schlessiger</a:t>
            </a:r>
          </a:p>
        </p:txBody>
      </p:sp>
    </p:spTree>
    <p:extLst>
      <p:ext uri="{BB962C8B-B14F-4D97-AF65-F5344CB8AC3E}">
        <p14:creationId xmlns:p14="http://schemas.microsoft.com/office/powerpoint/2010/main" val="1808688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Course Assessment</a:t>
            </a:r>
          </a:p>
        </p:txBody>
      </p:sp>
      <p:sp>
        <p:nvSpPr>
          <p:cNvPr id="3" name="Content Placeholder 2"/>
          <p:cNvSpPr>
            <a:spLocks noGrp="1"/>
          </p:cNvSpPr>
          <p:nvPr>
            <p:ph idx="1"/>
          </p:nvPr>
        </p:nvSpPr>
        <p:spPr>
          <a:xfrm>
            <a:off x="457200" y="1828800"/>
            <a:ext cx="8229600" cy="4297363"/>
          </a:xfrm>
        </p:spPr>
        <p:txBody>
          <a:bodyPr>
            <a:normAutofit/>
          </a:bodyPr>
          <a:lstStyle/>
          <a:p>
            <a:pPr lvl="0"/>
            <a:r>
              <a:rPr lang="en-US" b="1" dirty="0"/>
              <a:t>Place of Course Assessment in Big Picture</a:t>
            </a:r>
          </a:p>
        </p:txBody>
      </p:sp>
      <p:pic>
        <p:nvPicPr>
          <p:cNvPr id="4" name="Picture 3"/>
          <p:cNvPicPr>
            <a:picLocks noChangeAspect="1"/>
          </p:cNvPicPr>
          <p:nvPr/>
        </p:nvPicPr>
        <p:blipFill>
          <a:blip r:embed="rId3"/>
          <a:stretch>
            <a:fillRect/>
          </a:stretch>
        </p:blipFill>
        <p:spPr>
          <a:xfrm>
            <a:off x="896815" y="2971800"/>
            <a:ext cx="7620000" cy="2581275"/>
          </a:xfrm>
          <a:prstGeom prst="rect">
            <a:avLst/>
          </a:prstGeom>
        </p:spPr>
      </p:pic>
    </p:spTree>
    <p:extLst>
      <p:ext uri="{BB962C8B-B14F-4D97-AF65-F5344CB8AC3E}">
        <p14:creationId xmlns:p14="http://schemas.microsoft.com/office/powerpoint/2010/main" val="2676712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What is Course Assessment?</a:t>
            </a:r>
          </a:p>
        </p:txBody>
      </p:sp>
      <p:pic>
        <p:nvPicPr>
          <p:cNvPr id="4" name="Content Placeholder 3"/>
          <p:cNvPicPr>
            <a:picLocks noGrp="1" noChangeAspect="1"/>
          </p:cNvPicPr>
          <p:nvPr>
            <p:ph idx="1"/>
          </p:nvPr>
        </p:nvPicPr>
        <p:blipFill>
          <a:blip r:embed="rId3"/>
          <a:stretch>
            <a:fillRect/>
          </a:stretch>
        </p:blipFill>
        <p:spPr>
          <a:xfrm>
            <a:off x="1981200" y="2438400"/>
            <a:ext cx="5534026" cy="2305844"/>
          </a:xfrm>
          <a:prstGeom prst="rect">
            <a:avLst/>
          </a:prstGeom>
        </p:spPr>
      </p:pic>
      <p:sp>
        <p:nvSpPr>
          <p:cNvPr id="9" name="&quot;No&quot; Symbol 8"/>
          <p:cNvSpPr/>
          <p:nvPr/>
        </p:nvSpPr>
        <p:spPr>
          <a:xfrm>
            <a:off x="2667000" y="1752600"/>
            <a:ext cx="4038600" cy="3581400"/>
          </a:xfrm>
          <a:prstGeom prst="noSmoking">
            <a:avLst>
              <a:gd name="adj" fmla="val 966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684636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CATs versus Course Assessment</a:t>
            </a:r>
          </a:p>
        </p:txBody>
      </p:sp>
      <p:sp>
        <p:nvSpPr>
          <p:cNvPr id="3" name="Content Placeholder 2"/>
          <p:cNvSpPr>
            <a:spLocks noGrp="1"/>
          </p:cNvSpPr>
          <p:nvPr>
            <p:ph idx="1"/>
          </p:nvPr>
        </p:nvSpPr>
        <p:spPr>
          <a:xfrm>
            <a:off x="457200" y="1828800"/>
            <a:ext cx="8229600" cy="4297363"/>
          </a:xfrm>
        </p:spPr>
        <p:txBody>
          <a:bodyPr>
            <a:normAutofit/>
          </a:bodyPr>
          <a:lstStyle/>
          <a:p>
            <a:pPr marL="0" lvl="0" indent="0">
              <a:buNone/>
            </a:pPr>
            <a:r>
              <a:rPr lang="en-US" b="1" dirty="0"/>
              <a:t>		</a:t>
            </a:r>
          </a:p>
        </p:txBody>
      </p:sp>
      <p:graphicFrame>
        <p:nvGraphicFramePr>
          <p:cNvPr id="4" name="Table 3"/>
          <p:cNvGraphicFramePr>
            <a:graphicFrameLocks noGrp="1"/>
          </p:cNvGraphicFramePr>
          <p:nvPr>
            <p:extLst>
              <p:ext uri="{D42A27DB-BD31-4B8C-83A1-F6EECF244321}">
                <p14:modId xmlns:p14="http://schemas.microsoft.com/office/powerpoint/2010/main" val="4210306151"/>
              </p:ext>
            </p:extLst>
          </p:nvPr>
        </p:nvGraphicFramePr>
        <p:xfrm>
          <a:off x="914400" y="2209801"/>
          <a:ext cx="7162800" cy="3323203"/>
        </p:xfrm>
        <a:graphic>
          <a:graphicData uri="http://schemas.openxmlformats.org/drawingml/2006/table">
            <a:tbl>
              <a:tblPr firstRow="1" bandRow="1">
                <a:tableStyleId>{5C22544A-7EE6-4342-B048-85BDC9FD1C3A}</a:tableStyleId>
              </a:tblPr>
              <a:tblGrid>
                <a:gridCol w="3581400">
                  <a:extLst>
                    <a:ext uri="{9D8B030D-6E8A-4147-A177-3AD203B41FA5}">
                      <a16:colId xmlns:a16="http://schemas.microsoft.com/office/drawing/2014/main" val="2859761839"/>
                    </a:ext>
                  </a:extLst>
                </a:gridCol>
                <a:gridCol w="3581400">
                  <a:extLst>
                    <a:ext uri="{9D8B030D-6E8A-4147-A177-3AD203B41FA5}">
                      <a16:colId xmlns:a16="http://schemas.microsoft.com/office/drawing/2014/main" val="1259590710"/>
                    </a:ext>
                  </a:extLst>
                </a:gridCol>
              </a:tblGrid>
              <a:tr h="548198">
                <a:tc>
                  <a:txBody>
                    <a:bodyPr/>
                    <a:lstStyle/>
                    <a:p>
                      <a:r>
                        <a:rPr lang="en-US" dirty="0"/>
                        <a:t>CATS</a:t>
                      </a:r>
                    </a:p>
                  </a:txBody>
                  <a:tcPr/>
                </a:tc>
                <a:tc>
                  <a:txBody>
                    <a:bodyPr/>
                    <a:lstStyle/>
                    <a:p>
                      <a:r>
                        <a:rPr lang="en-US" dirty="0"/>
                        <a:t>Course Assessment</a:t>
                      </a:r>
                    </a:p>
                  </a:txBody>
                  <a:tcPr/>
                </a:tc>
                <a:extLst>
                  <a:ext uri="{0D108BD9-81ED-4DB2-BD59-A6C34878D82A}">
                    <a16:rowId xmlns:a16="http://schemas.microsoft.com/office/drawing/2014/main" val="3555659787"/>
                  </a:ext>
                </a:extLst>
              </a:tr>
              <a:tr h="548198">
                <a:tc>
                  <a:txBody>
                    <a:bodyPr/>
                    <a:lstStyle/>
                    <a:p>
                      <a:r>
                        <a:rPr lang="en-US" dirty="0"/>
                        <a:t>Been</a:t>
                      </a:r>
                      <a:r>
                        <a:rPr lang="en-US" baseline="0" dirty="0"/>
                        <a:t> doing for years</a:t>
                      </a:r>
                      <a:endParaRPr lang="en-US" dirty="0"/>
                    </a:p>
                  </a:txBody>
                  <a:tcPr/>
                </a:tc>
                <a:tc>
                  <a:txBody>
                    <a:bodyPr/>
                    <a:lstStyle/>
                    <a:p>
                      <a:r>
                        <a:rPr lang="en-US" dirty="0"/>
                        <a:t>New committee; procedures in development</a:t>
                      </a:r>
                    </a:p>
                  </a:txBody>
                  <a:tcPr/>
                </a:tc>
                <a:extLst>
                  <a:ext uri="{0D108BD9-81ED-4DB2-BD59-A6C34878D82A}">
                    <a16:rowId xmlns:a16="http://schemas.microsoft.com/office/drawing/2014/main" val="2383035091"/>
                  </a:ext>
                </a:extLst>
              </a:tr>
              <a:tr h="548198">
                <a:tc>
                  <a:txBody>
                    <a:bodyPr/>
                    <a:lstStyle/>
                    <a:p>
                      <a:r>
                        <a:rPr lang="en-US" dirty="0"/>
                        <a:t>Changes</a:t>
                      </a:r>
                      <a:r>
                        <a:rPr lang="en-US" baseline="0" dirty="0"/>
                        <a:t> enacted in current semester with same section of students (e.g. Monday to Wednesday)</a:t>
                      </a:r>
                      <a:endParaRPr lang="en-US" dirty="0"/>
                    </a:p>
                  </a:txBody>
                  <a:tcPr/>
                </a:tc>
                <a:tc>
                  <a:txBody>
                    <a:bodyPr/>
                    <a:lstStyle/>
                    <a:p>
                      <a:r>
                        <a:rPr lang="en-US" dirty="0"/>
                        <a:t>Changes</a:t>
                      </a:r>
                      <a:r>
                        <a:rPr lang="en-US" baseline="0" dirty="0"/>
                        <a:t> are enacted from one course to the next (</a:t>
                      </a:r>
                      <a:r>
                        <a:rPr lang="en-US" baseline="0" dirty="0" err="1"/>
                        <a:t>e.g</a:t>
                      </a:r>
                      <a:r>
                        <a:rPr lang="en-US" baseline="0" dirty="0"/>
                        <a:t> Spring to Fall)</a:t>
                      </a:r>
                      <a:endParaRPr lang="en-US" dirty="0"/>
                    </a:p>
                  </a:txBody>
                  <a:tcPr/>
                </a:tc>
                <a:extLst>
                  <a:ext uri="{0D108BD9-81ED-4DB2-BD59-A6C34878D82A}">
                    <a16:rowId xmlns:a16="http://schemas.microsoft.com/office/drawing/2014/main" val="3909957705"/>
                  </a:ext>
                </a:extLst>
              </a:tr>
              <a:tr h="946205">
                <a:tc>
                  <a:txBody>
                    <a:bodyPr/>
                    <a:lstStyle/>
                    <a:p>
                      <a:r>
                        <a:rPr lang="en-US" dirty="0"/>
                        <a:t>Micro changes</a:t>
                      </a:r>
                      <a:r>
                        <a:rPr lang="en-US" baseline="0" dirty="0"/>
                        <a:t> for a singular class/section</a:t>
                      </a:r>
                      <a:endParaRPr lang="en-US" dirty="0"/>
                    </a:p>
                  </a:txBody>
                  <a:tcPr/>
                </a:tc>
                <a:tc>
                  <a:txBody>
                    <a:bodyPr/>
                    <a:lstStyle/>
                    <a:p>
                      <a:r>
                        <a:rPr lang="en-US" dirty="0"/>
                        <a:t>Macro changes to overall course</a:t>
                      </a:r>
                    </a:p>
                  </a:txBody>
                  <a:tcPr/>
                </a:tc>
                <a:extLst>
                  <a:ext uri="{0D108BD9-81ED-4DB2-BD59-A6C34878D82A}">
                    <a16:rowId xmlns:a16="http://schemas.microsoft.com/office/drawing/2014/main" val="1000915120"/>
                  </a:ext>
                </a:extLst>
              </a:tr>
            </a:tbl>
          </a:graphicData>
        </a:graphic>
      </p:graphicFrame>
    </p:spTree>
    <p:extLst>
      <p:ext uri="{BB962C8B-B14F-4D97-AF65-F5344CB8AC3E}">
        <p14:creationId xmlns:p14="http://schemas.microsoft.com/office/powerpoint/2010/main" val="1482344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Course Assessment</a:t>
            </a:r>
          </a:p>
        </p:txBody>
      </p:sp>
      <p:sp>
        <p:nvSpPr>
          <p:cNvPr id="3" name="Content Placeholder 2"/>
          <p:cNvSpPr>
            <a:spLocks noGrp="1"/>
          </p:cNvSpPr>
          <p:nvPr>
            <p:ph idx="1"/>
          </p:nvPr>
        </p:nvSpPr>
        <p:spPr>
          <a:xfrm>
            <a:off x="457200" y="1828800"/>
            <a:ext cx="8229600" cy="4297363"/>
          </a:xfrm>
        </p:spPr>
        <p:txBody>
          <a:bodyPr>
            <a:normAutofit/>
          </a:bodyPr>
          <a:lstStyle/>
          <a:p>
            <a:pPr lvl="0"/>
            <a:r>
              <a:rPr lang="en-US" dirty="0"/>
              <a:t>We’ve been doing CATS (Classroom Assessment) and we’ve been doing Program Assessments.</a:t>
            </a:r>
          </a:p>
          <a:p>
            <a:pPr lvl="0"/>
            <a:r>
              <a:rPr lang="en-US" dirty="0"/>
              <a:t>We have a gap with Course level assessment.</a:t>
            </a:r>
          </a:p>
          <a:p>
            <a:pPr lvl="0"/>
            <a:r>
              <a:rPr lang="en-US" dirty="0"/>
              <a:t>In theory, we all are already doing course assessment, but …</a:t>
            </a:r>
          </a:p>
        </p:txBody>
      </p:sp>
    </p:spTree>
    <p:extLst>
      <p:ext uri="{BB962C8B-B14F-4D97-AF65-F5344CB8AC3E}">
        <p14:creationId xmlns:p14="http://schemas.microsoft.com/office/powerpoint/2010/main" val="13021132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Why Course Assessment?</a:t>
            </a:r>
          </a:p>
        </p:txBody>
      </p:sp>
      <p:pic>
        <p:nvPicPr>
          <p:cNvPr id="5" name="Picture 4"/>
          <p:cNvPicPr>
            <a:picLocks noChangeAspect="1"/>
          </p:cNvPicPr>
          <p:nvPr/>
        </p:nvPicPr>
        <p:blipFill>
          <a:blip r:embed="rId3"/>
          <a:stretch>
            <a:fillRect/>
          </a:stretch>
        </p:blipFill>
        <p:spPr>
          <a:xfrm>
            <a:off x="2438400" y="1981200"/>
            <a:ext cx="3962400" cy="4629150"/>
          </a:xfrm>
          <a:prstGeom prst="rect">
            <a:avLst/>
          </a:prstGeom>
        </p:spPr>
      </p:pic>
    </p:spTree>
    <p:extLst>
      <p:ext uri="{BB962C8B-B14F-4D97-AF65-F5344CB8AC3E}">
        <p14:creationId xmlns:p14="http://schemas.microsoft.com/office/powerpoint/2010/main" val="3117675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Course Assessment</a:t>
            </a:r>
          </a:p>
        </p:txBody>
      </p:sp>
      <p:sp>
        <p:nvSpPr>
          <p:cNvPr id="3" name="Content Placeholder 2"/>
          <p:cNvSpPr>
            <a:spLocks noGrp="1"/>
          </p:cNvSpPr>
          <p:nvPr>
            <p:ph idx="1"/>
          </p:nvPr>
        </p:nvSpPr>
        <p:spPr>
          <a:xfrm>
            <a:off x="457200" y="1828800"/>
            <a:ext cx="8229600" cy="4297363"/>
          </a:xfrm>
        </p:spPr>
        <p:txBody>
          <a:bodyPr>
            <a:normAutofit/>
          </a:bodyPr>
          <a:lstStyle/>
          <a:p>
            <a:pPr lvl="0"/>
            <a:r>
              <a:rPr lang="en-US" dirty="0"/>
              <a:t>An official course assessment procedure simply formalizes the activities we are already doing as faculty.</a:t>
            </a:r>
          </a:p>
          <a:p>
            <a:pPr lvl="0"/>
            <a:r>
              <a:rPr lang="en-US" dirty="0"/>
              <a:t>Course assessment procedures allow us to document what we are doing to meet HLC requirements </a:t>
            </a:r>
            <a:r>
              <a:rPr lang="en-US" i="1" dirty="0"/>
              <a:t>and</a:t>
            </a:r>
            <a:r>
              <a:rPr lang="en-US" dirty="0"/>
              <a:t> supports our own efforts at improving our courses.</a:t>
            </a:r>
          </a:p>
        </p:txBody>
      </p:sp>
    </p:spTree>
    <p:extLst>
      <p:ext uri="{BB962C8B-B14F-4D97-AF65-F5344CB8AC3E}">
        <p14:creationId xmlns:p14="http://schemas.microsoft.com/office/powerpoint/2010/main" val="2722225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14400"/>
            <a:ext cx="8229600" cy="1143000"/>
          </a:xfrm>
        </p:spPr>
        <p:txBody>
          <a:bodyPr/>
          <a:lstStyle/>
          <a:p>
            <a:r>
              <a:rPr lang="en-US" dirty="0"/>
              <a:t>HLC Criterion 4B</a:t>
            </a:r>
          </a:p>
        </p:txBody>
      </p:sp>
      <p:sp>
        <p:nvSpPr>
          <p:cNvPr id="3" name="Content Placeholder 2"/>
          <p:cNvSpPr>
            <a:spLocks noGrp="1"/>
          </p:cNvSpPr>
          <p:nvPr>
            <p:ph idx="1"/>
          </p:nvPr>
        </p:nvSpPr>
        <p:spPr>
          <a:xfrm>
            <a:off x="457200" y="1828800"/>
            <a:ext cx="8229600" cy="4297363"/>
          </a:xfrm>
        </p:spPr>
        <p:txBody>
          <a:bodyPr>
            <a:normAutofit/>
          </a:bodyPr>
          <a:lstStyle/>
          <a:p>
            <a:pPr lvl="0"/>
            <a:r>
              <a:rPr lang="en-US" dirty="0"/>
              <a:t>The institution engages in ongoing assessment of </a:t>
            </a:r>
            <a:r>
              <a:rPr lang="en-US" u="sng" dirty="0"/>
              <a:t>student learning </a:t>
            </a:r>
            <a:r>
              <a:rPr lang="en-US" dirty="0"/>
              <a:t>as part of its commitment to the educational outcomes of students</a:t>
            </a:r>
          </a:p>
        </p:txBody>
      </p:sp>
    </p:spTree>
    <p:extLst>
      <p:ext uri="{BB962C8B-B14F-4D97-AF65-F5344CB8AC3E}">
        <p14:creationId xmlns:p14="http://schemas.microsoft.com/office/powerpoint/2010/main" val="10268086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1447</TotalTime>
  <Words>799</Words>
  <Application>Microsoft Office PowerPoint</Application>
  <PresentationFormat>On-screen Show (4:3)</PresentationFormat>
  <Paragraphs>110</Paragraphs>
  <Slides>20</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PowerPoint Presentation</vt:lpstr>
      <vt:lpstr>Objectives</vt:lpstr>
      <vt:lpstr>Course Assessment</vt:lpstr>
      <vt:lpstr>What is Course Assessment?</vt:lpstr>
      <vt:lpstr>CATs versus Course Assessment</vt:lpstr>
      <vt:lpstr>Course Assessment</vt:lpstr>
      <vt:lpstr>Why Course Assessment?</vt:lpstr>
      <vt:lpstr>Course Assessment</vt:lpstr>
      <vt:lpstr>HLC Criterion 4B</vt:lpstr>
      <vt:lpstr>HLC Criterion 4B</vt:lpstr>
      <vt:lpstr>Timeline – Where we’re headed</vt:lpstr>
      <vt:lpstr>Documenting an Improvement</vt:lpstr>
      <vt:lpstr>Documenting an Improvement</vt:lpstr>
      <vt:lpstr>The form</vt:lpstr>
      <vt:lpstr>Your Turn</vt:lpstr>
      <vt:lpstr>What Now?</vt:lpstr>
      <vt:lpstr>Competencies, competencies, competencies</vt:lpstr>
      <vt:lpstr>Competencies</vt:lpstr>
      <vt:lpstr>Competencies</vt:lpstr>
      <vt:lpstr>Committee Members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Sexuality – Week 4</dc:title>
  <dc:creator>Kurt Konda</dc:creator>
  <cp:lastModifiedBy>Kurt Konda</cp:lastModifiedBy>
  <cp:revision>148</cp:revision>
  <cp:lastPrinted>2020-08-03T12:55:53Z</cp:lastPrinted>
  <dcterms:created xsi:type="dcterms:W3CDTF">2019-01-28T05:37:54Z</dcterms:created>
  <dcterms:modified xsi:type="dcterms:W3CDTF">2020-08-05T19:10:09Z</dcterms:modified>
</cp:coreProperties>
</file>