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8288000" cy="10287000"/>
  <p:notesSz cx="6858000" cy="9144000"/>
  <p:embeddedFontLst>
    <p:embeddedFont>
      <p:font typeface="Poppins" pitchFamily="2" charset="77"/>
      <p:regular r:id="rId22"/>
      <p:bold r:id="rId23"/>
      <p:italic r:id="rId24"/>
      <p:boldItalic r:id="rId25"/>
    </p:embeddedFont>
    <p:embeddedFont>
      <p:font typeface="Poppins Bold" pitchFamily="2" charset="77"/>
      <p:regular r:id="rId26"/>
      <p:bold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C17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10" autoAdjust="0"/>
    <p:restoredTop sz="94626" autoAdjust="0"/>
  </p:normalViewPr>
  <p:slideViewPr>
    <p:cSldViewPr>
      <p:cViewPr varScale="1">
        <p:scale>
          <a:sx n="80" d="100"/>
          <a:sy n="80" d="100"/>
        </p:scale>
        <p:origin x="744" y="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12.08.2025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Ask Jenna to drop the flow chart into the chat as a PDF and a quick snapshot of the red and green arrows.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Ask Jenna to drop the flow chart into the chat as a PDF and a quick snapshot of the red and green arrows.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Ask Jenna to drop the flow chart into the chat as a PDF and a quick snapshot of the red and green arrows.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A gradebook comment is not always sufficient - </a:t>
            </a:r>
          </a:p>
          <a:p>
            <a:r>
              <a:rPr lang="en-US"/>
              <a:t>Ex. Note to the student for to follow up with the faculty member and then follow up with an email.</a:t>
            </a:r>
          </a:p>
          <a:p>
            <a:endParaRPr lang="en-US"/>
          </a:p>
          <a:p>
            <a:r>
              <a:rPr lang="en-US"/>
              <a:t>Faculty - you will receive notice that you have a student in your class who is in your class, but the information will be limited to remain anonymity of the student.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2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mckinsey.com/featured-insights/mckinsey-explainers/what-is-generative-ai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2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2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cm.maxient.com/reportingform.php?BartonCCC&amp;layout_id=6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C131D">
                <a:alpha val="100000"/>
              </a:srgbClr>
            </a:gs>
            <a:gs pos="100000">
              <a:srgbClr val="0F2E4A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735704" y="2338921"/>
            <a:ext cx="14816593" cy="41267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140"/>
              </a:lnSpc>
            </a:pPr>
            <a:r>
              <a:rPr lang="en-US" sz="11529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Navigating</a:t>
            </a:r>
          </a:p>
          <a:p>
            <a:pPr algn="ctr">
              <a:lnSpc>
                <a:spcPts val="16140"/>
              </a:lnSpc>
            </a:pPr>
            <a:r>
              <a:rPr lang="en-US" sz="11529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Academic Integrity</a:t>
            </a:r>
          </a:p>
        </p:txBody>
      </p:sp>
      <p:sp>
        <p:nvSpPr>
          <p:cNvPr id="3" name="Freeform 3"/>
          <p:cNvSpPr/>
          <p:nvPr/>
        </p:nvSpPr>
        <p:spPr>
          <a:xfrm>
            <a:off x="-744683" y="3428669"/>
            <a:ext cx="5447285" cy="891374"/>
          </a:xfrm>
          <a:custGeom>
            <a:avLst/>
            <a:gdLst/>
            <a:ahLst/>
            <a:cxnLst/>
            <a:rect l="l" t="t" r="r" b="b"/>
            <a:pathLst>
              <a:path w="5447285" h="891374">
                <a:moveTo>
                  <a:pt x="0" y="0"/>
                </a:moveTo>
                <a:lnTo>
                  <a:pt x="5447285" y="0"/>
                </a:lnTo>
                <a:lnTo>
                  <a:pt x="5447285" y="891374"/>
                </a:lnTo>
                <a:lnTo>
                  <a:pt x="0" y="8913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3682852" y="6704701"/>
            <a:ext cx="10922297" cy="609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99"/>
              </a:lnSpc>
            </a:pPr>
            <a:r>
              <a:rPr lang="en-US" sz="2999" spc="332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COUGAR TALES PRESENTATION 2025</a:t>
            </a:r>
          </a:p>
        </p:txBody>
      </p:sp>
      <p:sp>
        <p:nvSpPr>
          <p:cNvPr id="5" name="Freeform 5"/>
          <p:cNvSpPr/>
          <p:nvPr/>
        </p:nvSpPr>
        <p:spPr>
          <a:xfrm flipH="1" flipV="1">
            <a:off x="13763324" y="6770189"/>
            <a:ext cx="5447285" cy="891374"/>
          </a:xfrm>
          <a:custGeom>
            <a:avLst/>
            <a:gdLst/>
            <a:ahLst/>
            <a:cxnLst/>
            <a:rect l="l" t="t" r="r" b="b"/>
            <a:pathLst>
              <a:path w="5447285" h="891374">
                <a:moveTo>
                  <a:pt x="5447285" y="891374"/>
                </a:moveTo>
                <a:lnTo>
                  <a:pt x="0" y="891374"/>
                </a:lnTo>
                <a:lnTo>
                  <a:pt x="0" y="0"/>
                </a:lnTo>
                <a:lnTo>
                  <a:pt x="5447285" y="0"/>
                </a:lnTo>
                <a:lnTo>
                  <a:pt x="5447285" y="891374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AutoShape 6"/>
          <p:cNvSpPr/>
          <p:nvPr/>
        </p:nvSpPr>
        <p:spPr>
          <a:xfrm>
            <a:off x="-365274" y="1028700"/>
            <a:ext cx="14970422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oval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7" name="AutoShape 7"/>
          <p:cNvSpPr/>
          <p:nvPr/>
        </p:nvSpPr>
        <p:spPr>
          <a:xfrm flipH="1" flipV="1">
            <a:off x="3682852" y="9239250"/>
            <a:ext cx="14970422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oval" w="lg" len="lg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 animBg="1"/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C131D">
                <a:alpha val="100000"/>
              </a:srgbClr>
            </a:gs>
            <a:gs pos="100000">
              <a:srgbClr val="0F2E4A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493176" y="7323261"/>
            <a:ext cx="4213570" cy="850375"/>
          </a:xfrm>
          <a:custGeom>
            <a:avLst/>
            <a:gdLst/>
            <a:ahLst/>
            <a:cxnLst/>
            <a:rect l="l" t="t" r="r" b="b"/>
            <a:pathLst>
              <a:path w="4213570" h="850375">
                <a:moveTo>
                  <a:pt x="0" y="0"/>
                </a:moveTo>
                <a:lnTo>
                  <a:pt x="4213570" y="0"/>
                </a:lnTo>
                <a:lnTo>
                  <a:pt x="4213570" y="850375"/>
                </a:lnTo>
                <a:lnTo>
                  <a:pt x="0" y="85037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-1335365" y="7637170"/>
            <a:ext cx="2823505" cy="1072932"/>
          </a:xfrm>
          <a:custGeom>
            <a:avLst/>
            <a:gdLst/>
            <a:ahLst/>
            <a:cxnLst/>
            <a:rect l="l" t="t" r="r" b="b"/>
            <a:pathLst>
              <a:path w="2823505" h="1072932">
                <a:moveTo>
                  <a:pt x="0" y="0"/>
                </a:moveTo>
                <a:lnTo>
                  <a:pt x="2823505" y="0"/>
                </a:lnTo>
                <a:lnTo>
                  <a:pt x="2823505" y="1072932"/>
                </a:lnTo>
                <a:lnTo>
                  <a:pt x="0" y="107293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3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1153985" y="1492070"/>
            <a:ext cx="5243008" cy="4812703"/>
          </a:xfrm>
          <a:custGeom>
            <a:avLst/>
            <a:gdLst/>
            <a:ahLst/>
            <a:cxnLst/>
            <a:rect l="l" t="t" r="r" b="b"/>
            <a:pathLst>
              <a:path w="5243008" h="4812703">
                <a:moveTo>
                  <a:pt x="0" y="0"/>
                </a:moveTo>
                <a:lnTo>
                  <a:pt x="5243008" y="0"/>
                </a:lnTo>
                <a:lnTo>
                  <a:pt x="5243008" y="4812703"/>
                </a:lnTo>
                <a:lnTo>
                  <a:pt x="0" y="481270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r="-37689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1028700" y="1511120"/>
            <a:ext cx="8613923" cy="22847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560"/>
              </a:lnSpc>
            </a:pPr>
            <a:r>
              <a:rPr lang="en-US" sz="8000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Student Communication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733550" y="4078245"/>
            <a:ext cx="7547567" cy="38004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99"/>
              </a:lnSpc>
            </a:pPr>
            <a:r>
              <a:rPr lang="en-US" sz="2999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Minimal Needed Shared Information:</a:t>
            </a:r>
          </a:p>
          <a:p>
            <a:pPr marL="647695" lvl="1" indent="-323848" algn="l">
              <a:lnSpc>
                <a:spcPts val="5099"/>
              </a:lnSpc>
              <a:buFont typeface="Arial"/>
              <a:buChar char="•"/>
            </a:pPr>
            <a:r>
              <a:rPr lang="en-US" sz="2999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What is the issue or concern?</a:t>
            </a:r>
          </a:p>
          <a:p>
            <a:pPr marL="647695" lvl="1" indent="-323848" algn="l">
              <a:lnSpc>
                <a:spcPts val="5099"/>
              </a:lnSpc>
              <a:buFont typeface="Arial"/>
              <a:buChar char="•"/>
            </a:pPr>
            <a:r>
              <a:rPr lang="en-US" sz="2999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Notice of sanction</a:t>
            </a:r>
          </a:p>
          <a:p>
            <a:pPr algn="l">
              <a:lnSpc>
                <a:spcPts val="5099"/>
              </a:lnSpc>
            </a:pPr>
            <a:r>
              <a:rPr lang="en-US" sz="2999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Best practice with the AIVR form:</a:t>
            </a:r>
          </a:p>
          <a:p>
            <a:pPr marL="647695" lvl="1" indent="-323848" algn="l">
              <a:lnSpc>
                <a:spcPts val="5099"/>
              </a:lnSpc>
              <a:buFont typeface="Arial"/>
              <a:buChar char="•"/>
            </a:pPr>
            <a:r>
              <a:rPr lang="en-US" sz="2999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Reference to policy and appeal</a:t>
            </a:r>
          </a:p>
          <a:p>
            <a:pPr marL="647695" lvl="1" indent="-323848" algn="l">
              <a:lnSpc>
                <a:spcPts val="5099"/>
              </a:lnSpc>
              <a:buFont typeface="Arial"/>
              <a:buChar char="•"/>
            </a:pPr>
            <a:r>
              <a:rPr lang="en-US" sz="2999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Student’s next steps or options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9528767" y="6936698"/>
            <a:ext cx="7737756" cy="18935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15"/>
              </a:lnSpc>
            </a:pPr>
            <a:r>
              <a:rPr lang="en-US" sz="4500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***Faculty responsibility is to maintain student privacy. </a:t>
            </a:r>
          </a:p>
        </p:txBody>
      </p:sp>
      <p:sp>
        <p:nvSpPr>
          <p:cNvPr id="10" name="AutoShape 6">
            <a:extLst>
              <a:ext uri="{FF2B5EF4-FFF2-40B4-BE49-F238E27FC236}">
                <a16:creationId xmlns:a16="http://schemas.microsoft.com/office/drawing/2014/main" id="{43C141EB-69E2-8ACB-6593-CE0BBEA222A6}"/>
              </a:ext>
            </a:extLst>
          </p:cNvPr>
          <p:cNvSpPr/>
          <p:nvPr/>
        </p:nvSpPr>
        <p:spPr>
          <a:xfrm>
            <a:off x="-365274" y="1028700"/>
            <a:ext cx="14970422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oval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1" name="AutoShape 7">
            <a:extLst>
              <a:ext uri="{FF2B5EF4-FFF2-40B4-BE49-F238E27FC236}">
                <a16:creationId xmlns:a16="http://schemas.microsoft.com/office/drawing/2014/main" id="{6A16B1B5-CCBD-E5C1-DD97-4774D71CF9D4}"/>
              </a:ext>
            </a:extLst>
          </p:cNvPr>
          <p:cNvSpPr/>
          <p:nvPr/>
        </p:nvSpPr>
        <p:spPr>
          <a:xfrm flipH="1" flipV="1">
            <a:off x="3682852" y="9239250"/>
            <a:ext cx="14970422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oval" w="lg" len="lg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C131D">
                <a:alpha val="100000"/>
              </a:srgbClr>
            </a:gs>
            <a:gs pos="100000">
              <a:srgbClr val="0F2E4A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424356" y="3388193"/>
            <a:ext cx="6415955" cy="47148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694" lvl="1" indent="-323847" algn="l">
              <a:lnSpc>
                <a:spcPts val="4199"/>
              </a:lnSpc>
              <a:buFont typeface="Arial"/>
              <a:buChar char="•"/>
            </a:pPr>
            <a:r>
              <a:rPr lang="en-US" sz="2999" b="1" dirty="0">
                <a:solidFill>
                  <a:srgbClr val="A1CAEE"/>
                </a:solidFill>
                <a:latin typeface="Poppins Bold"/>
                <a:ea typeface="Poppins Bold"/>
                <a:cs typeface="Poppins Bold"/>
                <a:sym typeface="Poppins Bold"/>
              </a:rPr>
              <a:t>Did a violation occur - preliminary assessment ?</a:t>
            </a:r>
          </a:p>
          <a:p>
            <a:pPr marL="1295387" lvl="2" indent="-431796" algn="l">
              <a:lnSpc>
                <a:spcPts val="4199"/>
              </a:lnSpc>
              <a:buFont typeface="Arial"/>
              <a:buChar char="⚬"/>
            </a:pPr>
            <a:r>
              <a:rPr lang="en-US" sz="2999" b="1" dirty="0">
                <a:solidFill>
                  <a:srgbClr val="A1CAEE"/>
                </a:solidFill>
                <a:latin typeface="Poppins Bold"/>
                <a:ea typeface="Poppins Bold"/>
                <a:cs typeface="Poppins Bold"/>
                <a:sym typeface="Poppins Bold"/>
              </a:rPr>
              <a:t>Yes/No???</a:t>
            </a:r>
          </a:p>
          <a:p>
            <a:pPr marL="1295387" lvl="2" indent="-431796" algn="l">
              <a:lnSpc>
                <a:spcPts val="4199"/>
              </a:lnSpc>
              <a:buFont typeface="Arial"/>
              <a:buChar char="⚬"/>
            </a:pPr>
            <a:r>
              <a:rPr lang="en-US" sz="2999" b="1" dirty="0">
                <a:solidFill>
                  <a:srgbClr val="A1CAEE"/>
                </a:solidFill>
                <a:latin typeface="Poppins Bold"/>
                <a:ea typeface="Poppins Bold"/>
                <a:cs typeface="Poppins Bold"/>
                <a:sym typeface="Poppins Bold"/>
              </a:rPr>
              <a:t>Basic/Capital???</a:t>
            </a:r>
          </a:p>
          <a:p>
            <a:pPr marL="647694" lvl="1" indent="-323847" algn="l">
              <a:lnSpc>
                <a:spcPts val="4199"/>
              </a:lnSpc>
              <a:buFont typeface="Arial"/>
              <a:buChar char="•"/>
            </a:pPr>
            <a:r>
              <a:rPr lang="en-US" sz="2999" b="1" dirty="0">
                <a:solidFill>
                  <a:srgbClr val="A1CAEE"/>
                </a:solidFill>
                <a:latin typeface="Poppins Bold"/>
                <a:ea typeface="Poppins Bold"/>
                <a:cs typeface="Poppins Bold"/>
                <a:sym typeface="Poppins Bold"/>
              </a:rPr>
              <a:t>What is the sanction?</a:t>
            </a:r>
          </a:p>
          <a:p>
            <a:pPr marL="1295387" lvl="2" indent="-431796" algn="l">
              <a:lnSpc>
                <a:spcPts val="4199"/>
              </a:lnSpc>
              <a:buFont typeface="Arial"/>
              <a:buChar char="⚬"/>
            </a:pPr>
            <a:r>
              <a:rPr lang="en-US" sz="2999" b="1" dirty="0">
                <a:solidFill>
                  <a:srgbClr val="A1CAEE"/>
                </a:solidFill>
                <a:latin typeface="Poppins Bold"/>
                <a:ea typeface="Poppins Bold"/>
                <a:cs typeface="Poppins Bold"/>
                <a:sym typeface="Poppins Bold"/>
              </a:rPr>
              <a:t>Educational Opportunity</a:t>
            </a:r>
          </a:p>
          <a:p>
            <a:pPr marL="1295387" lvl="2" indent="-431796" algn="l">
              <a:lnSpc>
                <a:spcPts val="4199"/>
              </a:lnSpc>
              <a:buFont typeface="Arial"/>
              <a:buChar char="⚬"/>
            </a:pPr>
            <a:r>
              <a:rPr lang="en-US" sz="2999" b="1" dirty="0">
                <a:solidFill>
                  <a:srgbClr val="A1CAEE"/>
                </a:solidFill>
                <a:latin typeface="Poppins Bold"/>
                <a:ea typeface="Poppins Bold"/>
                <a:cs typeface="Poppins Bold"/>
                <a:sym typeface="Poppins Bold"/>
              </a:rPr>
              <a:t>Grade-Based</a:t>
            </a:r>
          </a:p>
          <a:p>
            <a:pPr marL="1295387" lvl="2" indent="-431796" algn="l">
              <a:lnSpc>
                <a:spcPts val="4199"/>
              </a:lnSpc>
              <a:buFont typeface="Arial"/>
              <a:buChar char="⚬"/>
            </a:pPr>
            <a:r>
              <a:rPr lang="en-US" sz="2999" b="1" dirty="0">
                <a:solidFill>
                  <a:srgbClr val="A1CAEE"/>
                </a:solidFill>
                <a:latin typeface="Poppins Bold"/>
                <a:ea typeface="Poppins Bold"/>
                <a:cs typeface="Poppins Bold"/>
                <a:sym typeface="Poppins Bold"/>
              </a:rPr>
              <a:t>XF</a:t>
            </a:r>
          </a:p>
          <a:p>
            <a:pPr marL="1295387" lvl="2" indent="-431796" algn="l">
              <a:lnSpc>
                <a:spcPts val="4199"/>
              </a:lnSpc>
              <a:buFont typeface="Arial"/>
              <a:buChar char="⚬"/>
            </a:pPr>
            <a:r>
              <a:rPr lang="en-US" sz="2999" b="1" dirty="0">
                <a:solidFill>
                  <a:srgbClr val="A1CAEE"/>
                </a:solidFill>
                <a:latin typeface="Poppins Bold"/>
                <a:ea typeface="Poppins Bold"/>
                <a:cs typeface="Poppins Bold"/>
                <a:sym typeface="Poppins Bold"/>
              </a:rPr>
              <a:t>Course Specific</a:t>
            </a:r>
          </a:p>
        </p:txBody>
      </p:sp>
      <p:sp>
        <p:nvSpPr>
          <p:cNvPr id="3" name="Freeform 3"/>
          <p:cNvSpPr/>
          <p:nvPr/>
        </p:nvSpPr>
        <p:spPr>
          <a:xfrm>
            <a:off x="14000279" y="7276061"/>
            <a:ext cx="5447285" cy="891374"/>
          </a:xfrm>
          <a:custGeom>
            <a:avLst/>
            <a:gdLst/>
            <a:ahLst/>
            <a:cxnLst/>
            <a:rect l="l" t="t" r="r" b="b"/>
            <a:pathLst>
              <a:path w="5447285" h="891374">
                <a:moveTo>
                  <a:pt x="0" y="0"/>
                </a:moveTo>
                <a:lnTo>
                  <a:pt x="5447285" y="0"/>
                </a:lnTo>
                <a:lnTo>
                  <a:pt x="5447285" y="891374"/>
                </a:lnTo>
                <a:lnTo>
                  <a:pt x="0" y="89137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3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-1359433" y="7491426"/>
            <a:ext cx="4442597" cy="945061"/>
          </a:xfrm>
          <a:custGeom>
            <a:avLst/>
            <a:gdLst/>
            <a:ahLst/>
            <a:cxnLst/>
            <a:rect l="l" t="t" r="r" b="b"/>
            <a:pathLst>
              <a:path w="4442597" h="945061">
                <a:moveTo>
                  <a:pt x="0" y="0"/>
                </a:moveTo>
                <a:lnTo>
                  <a:pt x="4442597" y="0"/>
                </a:lnTo>
                <a:lnTo>
                  <a:pt x="4442597" y="945061"/>
                </a:lnTo>
                <a:lnTo>
                  <a:pt x="0" y="94506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30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1028700" y="1423336"/>
            <a:ext cx="13868481" cy="11988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560"/>
              </a:lnSpc>
            </a:pPr>
            <a:r>
              <a:rPr lang="en-US" sz="8000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Decision Points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9376262" y="3388193"/>
            <a:ext cx="6760558" cy="47148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694" lvl="1" indent="-323847" algn="l">
              <a:lnSpc>
                <a:spcPts val="4199"/>
              </a:lnSpc>
              <a:buFont typeface="Arial"/>
              <a:buChar char="•"/>
            </a:pPr>
            <a:r>
              <a:rPr lang="en-US" sz="2999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Student Response to Student Communication</a:t>
            </a:r>
          </a:p>
          <a:p>
            <a:pPr marL="1295387" lvl="2" indent="-431796" algn="l">
              <a:lnSpc>
                <a:spcPts val="4199"/>
              </a:lnSpc>
              <a:buFont typeface="Arial"/>
              <a:buChar char="⚬"/>
            </a:pPr>
            <a:r>
              <a:rPr lang="en-US" sz="2999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Accept/ Wish to Appeal</a:t>
            </a:r>
          </a:p>
          <a:p>
            <a:pPr marL="647694" lvl="1" indent="-323847" algn="l">
              <a:lnSpc>
                <a:spcPts val="4199"/>
              </a:lnSpc>
              <a:buFont typeface="Arial"/>
              <a:buChar char="•"/>
            </a:pPr>
            <a:r>
              <a:rPr lang="en-US" sz="2999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Is the faculty sanction upheld after problem resolution review?</a:t>
            </a:r>
          </a:p>
          <a:p>
            <a:pPr marL="1295387" lvl="2" indent="-431796" algn="l">
              <a:lnSpc>
                <a:spcPts val="4199"/>
              </a:lnSpc>
              <a:buFont typeface="Arial"/>
              <a:buChar char="⚬"/>
            </a:pPr>
            <a:r>
              <a:rPr lang="en-US" sz="2999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Yes - student can appeal again </a:t>
            </a:r>
          </a:p>
          <a:p>
            <a:pPr marL="1295387" lvl="2" indent="-431796" algn="l">
              <a:lnSpc>
                <a:spcPts val="4199"/>
              </a:lnSpc>
              <a:buFont typeface="Arial"/>
              <a:buChar char="⚬"/>
            </a:pPr>
            <a:r>
              <a:rPr lang="en-US" sz="2999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No - sanction is overturned</a:t>
            </a:r>
          </a:p>
        </p:txBody>
      </p:sp>
      <p:sp>
        <p:nvSpPr>
          <p:cNvPr id="9" name="AutoShape 6">
            <a:extLst>
              <a:ext uri="{FF2B5EF4-FFF2-40B4-BE49-F238E27FC236}">
                <a16:creationId xmlns:a16="http://schemas.microsoft.com/office/drawing/2014/main" id="{23CC3D1C-4D53-97F9-8B61-9017F1F909BA}"/>
              </a:ext>
            </a:extLst>
          </p:cNvPr>
          <p:cNvSpPr/>
          <p:nvPr/>
        </p:nvSpPr>
        <p:spPr>
          <a:xfrm>
            <a:off x="-365274" y="1028700"/>
            <a:ext cx="14970422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oval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0" name="AutoShape 7">
            <a:extLst>
              <a:ext uri="{FF2B5EF4-FFF2-40B4-BE49-F238E27FC236}">
                <a16:creationId xmlns:a16="http://schemas.microsoft.com/office/drawing/2014/main" id="{A59B11DA-8A79-14C3-E54B-92EA0347DA6B}"/>
              </a:ext>
            </a:extLst>
          </p:cNvPr>
          <p:cNvSpPr/>
          <p:nvPr/>
        </p:nvSpPr>
        <p:spPr>
          <a:xfrm flipH="1" flipV="1">
            <a:off x="3682852" y="9239250"/>
            <a:ext cx="14970422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oval" w="lg" len="lg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C131D">
                <a:alpha val="100000"/>
              </a:srgbClr>
            </a:gs>
            <a:gs pos="100000">
              <a:srgbClr val="0F2E4A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088033" y="-2337"/>
            <a:ext cx="20464065" cy="4311444"/>
            <a:chOff x="0" y="0"/>
            <a:chExt cx="13932506" cy="293535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932506" cy="2935351"/>
            </a:xfrm>
            <a:custGeom>
              <a:avLst/>
              <a:gdLst/>
              <a:ahLst/>
              <a:cxnLst/>
              <a:rect l="l" t="t" r="r" b="b"/>
              <a:pathLst>
                <a:path w="13932506" h="2935351">
                  <a:moveTo>
                    <a:pt x="0" y="2495048"/>
                  </a:moveTo>
                  <a:lnTo>
                    <a:pt x="0" y="440303"/>
                  </a:lnTo>
                  <a:cubicBezTo>
                    <a:pt x="0" y="196669"/>
                    <a:pt x="373391" y="0"/>
                    <a:pt x="835950" y="0"/>
                  </a:cubicBezTo>
                  <a:lnTo>
                    <a:pt x="13096556" y="0"/>
                  </a:lnTo>
                  <a:cubicBezTo>
                    <a:pt x="13559115" y="0"/>
                    <a:pt x="13932506" y="196669"/>
                    <a:pt x="13932506" y="440303"/>
                  </a:cubicBezTo>
                  <a:lnTo>
                    <a:pt x="13932506" y="2495048"/>
                  </a:lnTo>
                  <a:cubicBezTo>
                    <a:pt x="13932506" y="2738683"/>
                    <a:pt x="13559115" y="2935351"/>
                    <a:pt x="13096556" y="2935351"/>
                  </a:cubicBezTo>
                  <a:lnTo>
                    <a:pt x="835950" y="2935351"/>
                  </a:lnTo>
                  <a:cubicBezTo>
                    <a:pt x="373391" y="2935351"/>
                    <a:pt x="0" y="2738683"/>
                    <a:pt x="0" y="2495048"/>
                  </a:cubicBezTo>
                  <a:close/>
                </a:path>
              </a:pathLst>
            </a:custGeom>
            <a:blipFill>
              <a:blip r:embed="rId3"/>
              <a:stretch>
                <a:fillRect t="-108116" b="-108116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12994168" y="4747257"/>
            <a:ext cx="4757402" cy="4037130"/>
            <a:chOff x="0" y="0"/>
            <a:chExt cx="670582" cy="56905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70582" cy="569056"/>
            </a:xfrm>
            <a:custGeom>
              <a:avLst/>
              <a:gdLst/>
              <a:ahLst/>
              <a:cxnLst/>
              <a:rect l="l" t="t" r="r" b="b"/>
              <a:pathLst>
                <a:path w="670582" h="569056">
                  <a:moveTo>
                    <a:pt x="32547" y="0"/>
                  </a:moveTo>
                  <a:lnTo>
                    <a:pt x="638035" y="0"/>
                  </a:lnTo>
                  <a:cubicBezTo>
                    <a:pt x="656010" y="0"/>
                    <a:pt x="670582" y="14572"/>
                    <a:pt x="670582" y="32547"/>
                  </a:cubicBezTo>
                  <a:lnTo>
                    <a:pt x="670582" y="536509"/>
                  </a:lnTo>
                  <a:cubicBezTo>
                    <a:pt x="670582" y="554484"/>
                    <a:pt x="656010" y="569056"/>
                    <a:pt x="638035" y="569056"/>
                  </a:cubicBezTo>
                  <a:lnTo>
                    <a:pt x="32547" y="569056"/>
                  </a:lnTo>
                  <a:cubicBezTo>
                    <a:pt x="14572" y="569056"/>
                    <a:pt x="0" y="554484"/>
                    <a:pt x="0" y="536509"/>
                  </a:cubicBezTo>
                  <a:lnTo>
                    <a:pt x="0" y="32547"/>
                  </a:lnTo>
                  <a:cubicBezTo>
                    <a:pt x="0" y="14572"/>
                    <a:pt x="14572" y="0"/>
                    <a:pt x="32547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C131D">
                    <a:alpha val="85000"/>
                  </a:srgbClr>
                </a:gs>
                <a:gs pos="100000">
                  <a:srgbClr val="0F2E4A">
                    <a:alpha val="85000"/>
                  </a:srgbClr>
                </a:gs>
              </a:gsLst>
              <a:lin ang="0"/>
            </a:gradFill>
            <a:ln w="38100" cap="sq">
              <a:solidFill>
                <a:srgbClr val="FFFFFF">
                  <a:alpha val="84706"/>
                </a:srgbClr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670582" cy="60715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7011434" y="4747257"/>
            <a:ext cx="4757402" cy="4037130"/>
            <a:chOff x="0" y="0"/>
            <a:chExt cx="670582" cy="569056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70582" cy="569056"/>
            </a:xfrm>
            <a:custGeom>
              <a:avLst/>
              <a:gdLst/>
              <a:ahLst/>
              <a:cxnLst/>
              <a:rect l="l" t="t" r="r" b="b"/>
              <a:pathLst>
                <a:path w="670582" h="569056">
                  <a:moveTo>
                    <a:pt x="32547" y="0"/>
                  </a:moveTo>
                  <a:lnTo>
                    <a:pt x="638035" y="0"/>
                  </a:lnTo>
                  <a:cubicBezTo>
                    <a:pt x="656010" y="0"/>
                    <a:pt x="670582" y="14572"/>
                    <a:pt x="670582" y="32547"/>
                  </a:cubicBezTo>
                  <a:lnTo>
                    <a:pt x="670582" y="536509"/>
                  </a:lnTo>
                  <a:cubicBezTo>
                    <a:pt x="670582" y="554484"/>
                    <a:pt x="656010" y="569056"/>
                    <a:pt x="638035" y="569056"/>
                  </a:cubicBezTo>
                  <a:lnTo>
                    <a:pt x="32547" y="569056"/>
                  </a:lnTo>
                  <a:cubicBezTo>
                    <a:pt x="14572" y="569056"/>
                    <a:pt x="0" y="554484"/>
                    <a:pt x="0" y="536509"/>
                  </a:cubicBezTo>
                  <a:lnTo>
                    <a:pt x="0" y="32547"/>
                  </a:lnTo>
                  <a:cubicBezTo>
                    <a:pt x="0" y="14572"/>
                    <a:pt x="14572" y="0"/>
                    <a:pt x="32547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C131D">
                    <a:alpha val="85000"/>
                  </a:srgbClr>
                </a:gs>
                <a:gs pos="100000">
                  <a:srgbClr val="0F2E4A">
                    <a:alpha val="85000"/>
                  </a:srgbClr>
                </a:gs>
              </a:gsLst>
              <a:lin ang="0"/>
            </a:gradFill>
            <a:ln w="38100" cap="sq">
              <a:solidFill>
                <a:srgbClr val="FFFFFF">
                  <a:alpha val="84706"/>
                </a:srgbClr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670582" cy="60715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>
            <a:off x="-1359433" y="7491426"/>
            <a:ext cx="4442597" cy="945061"/>
          </a:xfrm>
          <a:custGeom>
            <a:avLst/>
            <a:gdLst/>
            <a:ahLst/>
            <a:cxnLst/>
            <a:rect l="l" t="t" r="r" b="b"/>
            <a:pathLst>
              <a:path w="4442597" h="945061">
                <a:moveTo>
                  <a:pt x="0" y="0"/>
                </a:moveTo>
                <a:lnTo>
                  <a:pt x="4442597" y="0"/>
                </a:lnTo>
                <a:lnTo>
                  <a:pt x="4442597" y="945061"/>
                </a:lnTo>
                <a:lnTo>
                  <a:pt x="0" y="94506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3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488045" y="1472423"/>
            <a:ext cx="6389614" cy="22847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560"/>
              </a:lnSpc>
            </a:pPr>
            <a:r>
              <a:rPr lang="en-US" sz="8000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Student Due Process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7326545" y="5149747"/>
            <a:ext cx="4127179" cy="3108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299"/>
              </a:lnSpc>
            </a:pPr>
            <a:r>
              <a:rPr lang="en-US" sz="4499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Evidence / Participation: </a:t>
            </a:r>
          </a:p>
          <a:p>
            <a:pPr algn="l">
              <a:lnSpc>
                <a:spcPts val="2100"/>
              </a:lnSpc>
            </a:pPr>
            <a:endParaRPr lang="en-US" sz="4499" b="1">
              <a:solidFill>
                <a:srgbClr val="FFFFFF"/>
              </a:solidFill>
              <a:latin typeface="Poppins Bold"/>
              <a:ea typeface="Poppins Bold"/>
              <a:cs typeface="Poppins Bold"/>
              <a:sym typeface="Poppins Bold"/>
            </a:endParaRPr>
          </a:p>
          <a:p>
            <a:pPr algn="l">
              <a:lnSpc>
                <a:spcPts val="4900"/>
              </a:lnSpc>
              <a:spcBef>
                <a:spcPct val="0"/>
              </a:spcBef>
            </a:pPr>
            <a:r>
              <a:rPr lang="en-US" sz="3500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Opportunity to respond.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3397960" y="4954484"/>
            <a:ext cx="3949816" cy="3489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300"/>
              </a:lnSpc>
            </a:pPr>
            <a:r>
              <a:rPr lang="en-US" sz="4500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Fair / Unbiased:</a:t>
            </a:r>
          </a:p>
          <a:p>
            <a:pPr algn="l">
              <a:lnSpc>
                <a:spcPts val="4900"/>
              </a:lnSpc>
              <a:spcBef>
                <a:spcPct val="0"/>
              </a:spcBef>
            </a:pPr>
            <a:r>
              <a:rPr lang="en-US" sz="3500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Policy, Documentation, Privacy</a:t>
            </a:r>
          </a:p>
        </p:txBody>
      </p:sp>
      <p:grpSp>
        <p:nvGrpSpPr>
          <p:cNvPr id="16" name="Group 16"/>
          <p:cNvGrpSpPr/>
          <p:nvPr/>
        </p:nvGrpSpPr>
        <p:grpSpPr>
          <a:xfrm>
            <a:off x="1028700" y="4747257"/>
            <a:ext cx="4757402" cy="4037130"/>
            <a:chOff x="0" y="0"/>
            <a:chExt cx="670582" cy="569056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670582" cy="569056"/>
            </a:xfrm>
            <a:custGeom>
              <a:avLst/>
              <a:gdLst/>
              <a:ahLst/>
              <a:cxnLst/>
              <a:rect l="l" t="t" r="r" b="b"/>
              <a:pathLst>
                <a:path w="670582" h="569056">
                  <a:moveTo>
                    <a:pt x="32547" y="0"/>
                  </a:moveTo>
                  <a:lnTo>
                    <a:pt x="638035" y="0"/>
                  </a:lnTo>
                  <a:cubicBezTo>
                    <a:pt x="656010" y="0"/>
                    <a:pt x="670582" y="14572"/>
                    <a:pt x="670582" y="32547"/>
                  </a:cubicBezTo>
                  <a:lnTo>
                    <a:pt x="670582" y="536509"/>
                  </a:lnTo>
                  <a:cubicBezTo>
                    <a:pt x="670582" y="554484"/>
                    <a:pt x="656010" y="569056"/>
                    <a:pt x="638035" y="569056"/>
                  </a:cubicBezTo>
                  <a:lnTo>
                    <a:pt x="32547" y="569056"/>
                  </a:lnTo>
                  <a:cubicBezTo>
                    <a:pt x="14572" y="569056"/>
                    <a:pt x="0" y="554484"/>
                    <a:pt x="0" y="536509"/>
                  </a:cubicBezTo>
                  <a:lnTo>
                    <a:pt x="0" y="32547"/>
                  </a:lnTo>
                  <a:cubicBezTo>
                    <a:pt x="0" y="14572"/>
                    <a:pt x="14572" y="0"/>
                    <a:pt x="32547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C131D">
                    <a:alpha val="85000"/>
                  </a:srgbClr>
                </a:gs>
                <a:gs pos="100000">
                  <a:srgbClr val="0F2E4A">
                    <a:alpha val="85000"/>
                  </a:srgbClr>
                </a:gs>
              </a:gsLst>
              <a:lin ang="0"/>
            </a:gradFill>
            <a:ln w="38100" cap="sq">
              <a:solidFill>
                <a:srgbClr val="FFFFFF">
                  <a:alpha val="84706"/>
                </a:srgbClr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38100"/>
              <a:ext cx="670582" cy="60715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1432493" y="5545034"/>
            <a:ext cx="3949816" cy="2317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299"/>
              </a:lnSpc>
            </a:pPr>
            <a:r>
              <a:rPr lang="en-US" sz="4499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Notice:</a:t>
            </a:r>
          </a:p>
          <a:p>
            <a:pPr algn="l">
              <a:lnSpc>
                <a:spcPts val="2100"/>
              </a:lnSpc>
            </a:pPr>
            <a:endParaRPr lang="en-US" sz="4499" b="1" dirty="0">
              <a:solidFill>
                <a:srgbClr val="FFFFFF"/>
              </a:solidFill>
              <a:latin typeface="Poppins Bold"/>
              <a:ea typeface="Poppins Bold"/>
              <a:cs typeface="Poppins Bold"/>
              <a:sym typeface="Poppins Bold"/>
            </a:endParaRPr>
          </a:p>
          <a:p>
            <a:pPr algn="l">
              <a:lnSpc>
                <a:spcPts val="4900"/>
              </a:lnSpc>
              <a:spcBef>
                <a:spcPct val="0"/>
              </a:spcBef>
            </a:pPr>
            <a:r>
              <a:rPr lang="en-US" sz="3500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Communication is required.</a:t>
            </a:r>
          </a:p>
        </p:txBody>
      </p:sp>
      <p:sp>
        <p:nvSpPr>
          <p:cNvPr id="20" name="AutoShape 6">
            <a:extLst>
              <a:ext uri="{FF2B5EF4-FFF2-40B4-BE49-F238E27FC236}">
                <a16:creationId xmlns:a16="http://schemas.microsoft.com/office/drawing/2014/main" id="{AF189DF8-FB37-6B4C-2EF5-603FAB17EB3E}"/>
              </a:ext>
            </a:extLst>
          </p:cNvPr>
          <p:cNvSpPr/>
          <p:nvPr/>
        </p:nvSpPr>
        <p:spPr>
          <a:xfrm>
            <a:off x="-365274" y="1028700"/>
            <a:ext cx="14970422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oval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21" name="AutoShape 7">
            <a:extLst>
              <a:ext uri="{FF2B5EF4-FFF2-40B4-BE49-F238E27FC236}">
                <a16:creationId xmlns:a16="http://schemas.microsoft.com/office/drawing/2014/main" id="{06809522-6085-DF64-6A38-0AF6386C787D}"/>
              </a:ext>
            </a:extLst>
          </p:cNvPr>
          <p:cNvSpPr/>
          <p:nvPr/>
        </p:nvSpPr>
        <p:spPr>
          <a:xfrm flipH="1" flipV="1">
            <a:off x="3682852" y="9239250"/>
            <a:ext cx="14970422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oval" w="lg" len="lg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9" grpId="0"/>
      <p:bldP spid="20" grpId="0" animBg="1"/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C131D">
                <a:alpha val="100000"/>
              </a:srgbClr>
            </a:gs>
            <a:gs pos="100000">
              <a:srgbClr val="0F2E4A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398669" y="1790725"/>
            <a:ext cx="9490663" cy="11988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560"/>
              </a:lnSpc>
            </a:pPr>
            <a:r>
              <a:rPr lang="en-US" sz="8000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Faculty Tools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7668633" y="7078209"/>
            <a:ext cx="3238824" cy="1071930"/>
            <a:chOff x="0" y="0"/>
            <a:chExt cx="343748" cy="11376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43748" cy="113768"/>
            </a:xfrm>
            <a:custGeom>
              <a:avLst/>
              <a:gdLst/>
              <a:ahLst/>
              <a:cxnLst/>
              <a:rect l="l" t="t" r="r" b="b"/>
              <a:pathLst>
                <a:path w="343748" h="113768">
                  <a:moveTo>
                    <a:pt x="47807" y="0"/>
                  </a:moveTo>
                  <a:lnTo>
                    <a:pt x="295941" y="0"/>
                  </a:lnTo>
                  <a:cubicBezTo>
                    <a:pt x="308621" y="0"/>
                    <a:pt x="320780" y="5037"/>
                    <a:pt x="329746" y="14002"/>
                  </a:cubicBezTo>
                  <a:cubicBezTo>
                    <a:pt x="338711" y="22968"/>
                    <a:pt x="343748" y="35128"/>
                    <a:pt x="343748" y="47807"/>
                  </a:cubicBezTo>
                  <a:lnTo>
                    <a:pt x="343748" y="65961"/>
                  </a:lnTo>
                  <a:cubicBezTo>
                    <a:pt x="343748" y="78640"/>
                    <a:pt x="338711" y="90800"/>
                    <a:pt x="329746" y="99766"/>
                  </a:cubicBezTo>
                  <a:cubicBezTo>
                    <a:pt x="320780" y="108731"/>
                    <a:pt x="308621" y="113768"/>
                    <a:pt x="295941" y="113768"/>
                  </a:cubicBezTo>
                  <a:lnTo>
                    <a:pt x="47807" y="113768"/>
                  </a:lnTo>
                  <a:cubicBezTo>
                    <a:pt x="35128" y="113768"/>
                    <a:pt x="22968" y="108731"/>
                    <a:pt x="14002" y="99766"/>
                  </a:cubicBezTo>
                  <a:cubicBezTo>
                    <a:pt x="5037" y="90800"/>
                    <a:pt x="0" y="78640"/>
                    <a:pt x="0" y="65961"/>
                  </a:cubicBezTo>
                  <a:lnTo>
                    <a:pt x="0" y="47807"/>
                  </a:lnTo>
                  <a:cubicBezTo>
                    <a:pt x="0" y="35128"/>
                    <a:pt x="5037" y="22968"/>
                    <a:pt x="14002" y="14002"/>
                  </a:cubicBezTo>
                  <a:cubicBezTo>
                    <a:pt x="22968" y="5037"/>
                    <a:pt x="35128" y="0"/>
                    <a:pt x="47807" y="0"/>
                  </a:cubicBezTo>
                  <a:close/>
                </a:path>
              </a:pathLst>
            </a:custGeom>
            <a:solidFill>
              <a:srgbClr val="244389">
                <a:alpha val="60000"/>
              </a:srgbClr>
            </a:solidFill>
            <a:ln w="38100" cap="sq">
              <a:solidFill>
                <a:srgbClr val="FFFFFF">
                  <a:alpha val="60000"/>
                </a:srgbClr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43748" cy="15186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7785345" y="7258354"/>
            <a:ext cx="3005401" cy="542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Turnitin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12863491" y="7078209"/>
            <a:ext cx="3238824" cy="1071930"/>
            <a:chOff x="0" y="0"/>
            <a:chExt cx="343748" cy="113768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43748" cy="113768"/>
            </a:xfrm>
            <a:custGeom>
              <a:avLst/>
              <a:gdLst/>
              <a:ahLst/>
              <a:cxnLst/>
              <a:rect l="l" t="t" r="r" b="b"/>
              <a:pathLst>
                <a:path w="343748" h="113768">
                  <a:moveTo>
                    <a:pt x="47807" y="0"/>
                  </a:moveTo>
                  <a:lnTo>
                    <a:pt x="295941" y="0"/>
                  </a:lnTo>
                  <a:cubicBezTo>
                    <a:pt x="308621" y="0"/>
                    <a:pt x="320780" y="5037"/>
                    <a:pt x="329746" y="14002"/>
                  </a:cubicBezTo>
                  <a:cubicBezTo>
                    <a:pt x="338711" y="22968"/>
                    <a:pt x="343748" y="35128"/>
                    <a:pt x="343748" y="47807"/>
                  </a:cubicBezTo>
                  <a:lnTo>
                    <a:pt x="343748" y="65961"/>
                  </a:lnTo>
                  <a:cubicBezTo>
                    <a:pt x="343748" y="78640"/>
                    <a:pt x="338711" y="90800"/>
                    <a:pt x="329746" y="99766"/>
                  </a:cubicBezTo>
                  <a:cubicBezTo>
                    <a:pt x="320780" y="108731"/>
                    <a:pt x="308621" y="113768"/>
                    <a:pt x="295941" y="113768"/>
                  </a:cubicBezTo>
                  <a:lnTo>
                    <a:pt x="47807" y="113768"/>
                  </a:lnTo>
                  <a:cubicBezTo>
                    <a:pt x="35128" y="113768"/>
                    <a:pt x="22968" y="108731"/>
                    <a:pt x="14002" y="99766"/>
                  </a:cubicBezTo>
                  <a:cubicBezTo>
                    <a:pt x="5037" y="90800"/>
                    <a:pt x="0" y="78640"/>
                    <a:pt x="0" y="65961"/>
                  </a:cubicBezTo>
                  <a:lnTo>
                    <a:pt x="0" y="47807"/>
                  </a:lnTo>
                  <a:cubicBezTo>
                    <a:pt x="0" y="35128"/>
                    <a:pt x="5037" y="22968"/>
                    <a:pt x="14002" y="14002"/>
                  </a:cubicBezTo>
                  <a:cubicBezTo>
                    <a:pt x="22968" y="5037"/>
                    <a:pt x="35128" y="0"/>
                    <a:pt x="47807" y="0"/>
                  </a:cubicBezTo>
                  <a:close/>
                </a:path>
              </a:pathLst>
            </a:custGeom>
            <a:solidFill>
              <a:srgbClr val="244389">
                <a:alpha val="60000"/>
              </a:srgbClr>
            </a:solidFill>
            <a:ln w="38100" cap="sq">
              <a:solidFill>
                <a:srgbClr val="FFFFFF">
                  <a:alpha val="60000"/>
                </a:srgbClr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343748" cy="15186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2973736" y="7033149"/>
            <a:ext cx="3005401" cy="1076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Student Conversation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2463161" y="7078209"/>
            <a:ext cx="3238824" cy="1071930"/>
            <a:chOff x="0" y="0"/>
            <a:chExt cx="343748" cy="113768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343748" cy="113768"/>
            </a:xfrm>
            <a:custGeom>
              <a:avLst/>
              <a:gdLst/>
              <a:ahLst/>
              <a:cxnLst/>
              <a:rect l="l" t="t" r="r" b="b"/>
              <a:pathLst>
                <a:path w="343748" h="113768">
                  <a:moveTo>
                    <a:pt x="47807" y="0"/>
                  </a:moveTo>
                  <a:lnTo>
                    <a:pt x="295941" y="0"/>
                  </a:lnTo>
                  <a:cubicBezTo>
                    <a:pt x="308621" y="0"/>
                    <a:pt x="320780" y="5037"/>
                    <a:pt x="329746" y="14002"/>
                  </a:cubicBezTo>
                  <a:cubicBezTo>
                    <a:pt x="338711" y="22968"/>
                    <a:pt x="343748" y="35128"/>
                    <a:pt x="343748" y="47807"/>
                  </a:cubicBezTo>
                  <a:lnTo>
                    <a:pt x="343748" y="65961"/>
                  </a:lnTo>
                  <a:cubicBezTo>
                    <a:pt x="343748" y="78640"/>
                    <a:pt x="338711" y="90800"/>
                    <a:pt x="329746" y="99766"/>
                  </a:cubicBezTo>
                  <a:cubicBezTo>
                    <a:pt x="320780" y="108731"/>
                    <a:pt x="308621" y="113768"/>
                    <a:pt x="295941" y="113768"/>
                  </a:cubicBezTo>
                  <a:lnTo>
                    <a:pt x="47807" y="113768"/>
                  </a:lnTo>
                  <a:cubicBezTo>
                    <a:pt x="35128" y="113768"/>
                    <a:pt x="22968" y="108731"/>
                    <a:pt x="14002" y="99766"/>
                  </a:cubicBezTo>
                  <a:cubicBezTo>
                    <a:pt x="5037" y="90800"/>
                    <a:pt x="0" y="78640"/>
                    <a:pt x="0" y="65961"/>
                  </a:cubicBezTo>
                  <a:lnTo>
                    <a:pt x="0" y="47807"/>
                  </a:lnTo>
                  <a:cubicBezTo>
                    <a:pt x="0" y="35128"/>
                    <a:pt x="5037" y="22968"/>
                    <a:pt x="14002" y="14002"/>
                  </a:cubicBezTo>
                  <a:cubicBezTo>
                    <a:pt x="22968" y="5037"/>
                    <a:pt x="35128" y="0"/>
                    <a:pt x="47807" y="0"/>
                  </a:cubicBezTo>
                  <a:close/>
                </a:path>
              </a:pathLst>
            </a:custGeom>
            <a:solidFill>
              <a:srgbClr val="244389">
                <a:alpha val="60000"/>
              </a:srgbClr>
            </a:solidFill>
            <a:ln w="38100" cap="sq">
              <a:solidFill>
                <a:srgbClr val="FFFFFF">
                  <a:alpha val="60000"/>
                </a:srgbClr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343748" cy="15186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2463161" y="7263981"/>
            <a:ext cx="3005401" cy="542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Respondus</a:t>
            </a:r>
            <a:endParaRPr lang="en-US" sz="3000" dirty="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5" name="Freeform 15"/>
          <p:cNvSpPr/>
          <p:nvPr/>
        </p:nvSpPr>
        <p:spPr>
          <a:xfrm>
            <a:off x="13868474" y="2098232"/>
            <a:ext cx="5447285" cy="891374"/>
          </a:xfrm>
          <a:custGeom>
            <a:avLst/>
            <a:gdLst/>
            <a:ahLst/>
            <a:cxnLst/>
            <a:rect l="l" t="t" r="r" b="b"/>
            <a:pathLst>
              <a:path w="5447285" h="891374">
                <a:moveTo>
                  <a:pt x="0" y="0"/>
                </a:moveTo>
                <a:lnTo>
                  <a:pt x="5447285" y="0"/>
                </a:lnTo>
                <a:lnTo>
                  <a:pt x="5447285" y="891373"/>
                </a:lnTo>
                <a:lnTo>
                  <a:pt x="0" y="89137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3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 flipH="1">
            <a:off x="-948251" y="2098232"/>
            <a:ext cx="5447285" cy="891374"/>
          </a:xfrm>
          <a:custGeom>
            <a:avLst/>
            <a:gdLst/>
            <a:ahLst/>
            <a:cxnLst/>
            <a:rect l="l" t="t" r="r" b="b"/>
            <a:pathLst>
              <a:path w="5447285" h="891374">
                <a:moveTo>
                  <a:pt x="5447285" y="0"/>
                </a:moveTo>
                <a:lnTo>
                  <a:pt x="0" y="0"/>
                </a:lnTo>
                <a:lnTo>
                  <a:pt x="0" y="891373"/>
                </a:lnTo>
                <a:lnTo>
                  <a:pt x="5447285" y="891373"/>
                </a:lnTo>
                <a:lnTo>
                  <a:pt x="5447285" y="0"/>
                </a:lnTo>
                <a:close/>
              </a:path>
            </a:pathLst>
          </a:custGeom>
          <a:blipFill>
            <a:blip r:embed="rId3">
              <a:alphaModFix amt="3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TextBox 19"/>
          <p:cNvSpPr txBox="1"/>
          <p:nvPr/>
        </p:nvSpPr>
        <p:spPr>
          <a:xfrm>
            <a:off x="5701985" y="2922930"/>
            <a:ext cx="6884030" cy="441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  <a:spcBef>
                <a:spcPct val="0"/>
              </a:spcBef>
            </a:pPr>
            <a:r>
              <a:rPr lang="en-US" sz="2499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Academic Integrity Violation Form</a:t>
            </a:r>
          </a:p>
        </p:txBody>
      </p:sp>
      <p:grpSp>
        <p:nvGrpSpPr>
          <p:cNvPr id="20" name="Group 20"/>
          <p:cNvGrpSpPr/>
          <p:nvPr/>
        </p:nvGrpSpPr>
        <p:grpSpPr>
          <a:xfrm>
            <a:off x="7641712" y="4121042"/>
            <a:ext cx="3251758" cy="1076211"/>
            <a:chOff x="0" y="0"/>
            <a:chExt cx="343748" cy="113768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343748" cy="113768"/>
            </a:xfrm>
            <a:custGeom>
              <a:avLst/>
              <a:gdLst/>
              <a:ahLst/>
              <a:cxnLst/>
              <a:rect l="l" t="t" r="r" b="b"/>
              <a:pathLst>
                <a:path w="343748" h="113768">
                  <a:moveTo>
                    <a:pt x="47617" y="0"/>
                  </a:moveTo>
                  <a:lnTo>
                    <a:pt x="296131" y="0"/>
                  </a:lnTo>
                  <a:cubicBezTo>
                    <a:pt x="308760" y="0"/>
                    <a:pt x="320872" y="5017"/>
                    <a:pt x="329802" y="13947"/>
                  </a:cubicBezTo>
                  <a:cubicBezTo>
                    <a:pt x="338732" y="22877"/>
                    <a:pt x="343748" y="34988"/>
                    <a:pt x="343748" y="47617"/>
                  </a:cubicBezTo>
                  <a:lnTo>
                    <a:pt x="343748" y="66151"/>
                  </a:lnTo>
                  <a:cubicBezTo>
                    <a:pt x="343748" y="78780"/>
                    <a:pt x="338732" y="90891"/>
                    <a:pt x="329802" y="99821"/>
                  </a:cubicBezTo>
                  <a:cubicBezTo>
                    <a:pt x="320872" y="108751"/>
                    <a:pt x="308760" y="113768"/>
                    <a:pt x="296131" y="113768"/>
                  </a:cubicBezTo>
                  <a:lnTo>
                    <a:pt x="47617" y="113768"/>
                  </a:lnTo>
                  <a:cubicBezTo>
                    <a:pt x="34988" y="113768"/>
                    <a:pt x="22877" y="108751"/>
                    <a:pt x="13947" y="99821"/>
                  </a:cubicBezTo>
                  <a:cubicBezTo>
                    <a:pt x="5017" y="90891"/>
                    <a:pt x="0" y="78780"/>
                    <a:pt x="0" y="66151"/>
                  </a:cubicBezTo>
                  <a:lnTo>
                    <a:pt x="0" y="47617"/>
                  </a:lnTo>
                  <a:cubicBezTo>
                    <a:pt x="0" y="34988"/>
                    <a:pt x="5017" y="22877"/>
                    <a:pt x="13947" y="13947"/>
                  </a:cubicBezTo>
                  <a:cubicBezTo>
                    <a:pt x="22877" y="5017"/>
                    <a:pt x="34988" y="0"/>
                    <a:pt x="47617" y="0"/>
                  </a:cubicBezTo>
                  <a:close/>
                </a:path>
              </a:pathLst>
            </a:custGeom>
            <a:solidFill>
              <a:srgbClr val="244389">
                <a:alpha val="60000"/>
              </a:srgbClr>
            </a:solidFill>
            <a:ln w="38100" cap="sq">
              <a:solidFill>
                <a:srgbClr val="FFFFFF">
                  <a:alpha val="60000"/>
                </a:srgbClr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-38100"/>
              <a:ext cx="343748" cy="15186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3" name="TextBox 23"/>
          <p:cNvSpPr txBox="1"/>
          <p:nvPr/>
        </p:nvSpPr>
        <p:spPr>
          <a:xfrm>
            <a:off x="7758890" y="4302249"/>
            <a:ext cx="3017403" cy="542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Your Gut</a:t>
            </a:r>
          </a:p>
        </p:txBody>
      </p:sp>
      <p:grpSp>
        <p:nvGrpSpPr>
          <p:cNvPr id="24" name="Group 24"/>
          <p:cNvGrpSpPr/>
          <p:nvPr/>
        </p:nvGrpSpPr>
        <p:grpSpPr>
          <a:xfrm>
            <a:off x="12850558" y="4028768"/>
            <a:ext cx="3251758" cy="1076211"/>
            <a:chOff x="0" y="0"/>
            <a:chExt cx="343748" cy="113768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343748" cy="113768"/>
            </a:xfrm>
            <a:custGeom>
              <a:avLst/>
              <a:gdLst/>
              <a:ahLst/>
              <a:cxnLst/>
              <a:rect l="l" t="t" r="r" b="b"/>
              <a:pathLst>
                <a:path w="343748" h="113768">
                  <a:moveTo>
                    <a:pt x="47617" y="0"/>
                  </a:moveTo>
                  <a:lnTo>
                    <a:pt x="296131" y="0"/>
                  </a:lnTo>
                  <a:cubicBezTo>
                    <a:pt x="308760" y="0"/>
                    <a:pt x="320872" y="5017"/>
                    <a:pt x="329802" y="13947"/>
                  </a:cubicBezTo>
                  <a:cubicBezTo>
                    <a:pt x="338732" y="22877"/>
                    <a:pt x="343748" y="34988"/>
                    <a:pt x="343748" y="47617"/>
                  </a:cubicBezTo>
                  <a:lnTo>
                    <a:pt x="343748" y="66151"/>
                  </a:lnTo>
                  <a:cubicBezTo>
                    <a:pt x="343748" y="78780"/>
                    <a:pt x="338732" y="90891"/>
                    <a:pt x="329802" y="99821"/>
                  </a:cubicBezTo>
                  <a:cubicBezTo>
                    <a:pt x="320872" y="108751"/>
                    <a:pt x="308760" y="113768"/>
                    <a:pt x="296131" y="113768"/>
                  </a:cubicBezTo>
                  <a:lnTo>
                    <a:pt x="47617" y="113768"/>
                  </a:lnTo>
                  <a:cubicBezTo>
                    <a:pt x="34988" y="113768"/>
                    <a:pt x="22877" y="108751"/>
                    <a:pt x="13947" y="99821"/>
                  </a:cubicBezTo>
                  <a:cubicBezTo>
                    <a:pt x="5017" y="90891"/>
                    <a:pt x="0" y="78780"/>
                    <a:pt x="0" y="66151"/>
                  </a:cubicBezTo>
                  <a:lnTo>
                    <a:pt x="0" y="47617"/>
                  </a:lnTo>
                  <a:cubicBezTo>
                    <a:pt x="0" y="34988"/>
                    <a:pt x="5017" y="22877"/>
                    <a:pt x="13947" y="13947"/>
                  </a:cubicBezTo>
                  <a:cubicBezTo>
                    <a:pt x="22877" y="5017"/>
                    <a:pt x="34988" y="0"/>
                    <a:pt x="47617" y="0"/>
                  </a:cubicBezTo>
                  <a:close/>
                </a:path>
              </a:pathLst>
            </a:custGeom>
            <a:solidFill>
              <a:srgbClr val="244389">
                <a:alpha val="60000"/>
              </a:srgbClr>
            </a:solidFill>
            <a:ln w="38100" cap="sq">
              <a:solidFill>
                <a:srgbClr val="FFFFFF">
                  <a:alpha val="60000"/>
                </a:srgbClr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0" y="-38100"/>
              <a:ext cx="343748" cy="15186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7" name="TextBox 27"/>
          <p:cNvSpPr txBox="1"/>
          <p:nvPr/>
        </p:nvSpPr>
        <p:spPr>
          <a:xfrm>
            <a:off x="12974202" y="4209974"/>
            <a:ext cx="3017403" cy="542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Evidence</a:t>
            </a:r>
          </a:p>
        </p:txBody>
      </p:sp>
      <p:grpSp>
        <p:nvGrpSpPr>
          <p:cNvPr id="28" name="Group 28"/>
          <p:cNvGrpSpPr/>
          <p:nvPr/>
        </p:nvGrpSpPr>
        <p:grpSpPr>
          <a:xfrm>
            <a:off x="2400244" y="4252755"/>
            <a:ext cx="3251758" cy="1076211"/>
            <a:chOff x="0" y="0"/>
            <a:chExt cx="343748" cy="113768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343748" cy="113768"/>
            </a:xfrm>
            <a:custGeom>
              <a:avLst/>
              <a:gdLst/>
              <a:ahLst/>
              <a:cxnLst/>
              <a:rect l="l" t="t" r="r" b="b"/>
              <a:pathLst>
                <a:path w="343748" h="113768">
                  <a:moveTo>
                    <a:pt x="47617" y="0"/>
                  </a:moveTo>
                  <a:lnTo>
                    <a:pt x="296131" y="0"/>
                  </a:lnTo>
                  <a:cubicBezTo>
                    <a:pt x="308760" y="0"/>
                    <a:pt x="320872" y="5017"/>
                    <a:pt x="329802" y="13947"/>
                  </a:cubicBezTo>
                  <a:cubicBezTo>
                    <a:pt x="338732" y="22877"/>
                    <a:pt x="343748" y="34988"/>
                    <a:pt x="343748" y="47617"/>
                  </a:cubicBezTo>
                  <a:lnTo>
                    <a:pt x="343748" y="66151"/>
                  </a:lnTo>
                  <a:cubicBezTo>
                    <a:pt x="343748" y="78780"/>
                    <a:pt x="338732" y="90891"/>
                    <a:pt x="329802" y="99821"/>
                  </a:cubicBezTo>
                  <a:cubicBezTo>
                    <a:pt x="320872" y="108751"/>
                    <a:pt x="308760" y="113768"/>
                    <a:pt x="296131" y="113768"/>
                  </a:cubicBezTo>
                  <a:lnTo>
                    <a:pt x="47617" y="113768"/>
                  </a:lnTo>
                  <a:cubicBezTo>
                    <a:pt x="34988" y="113768"/>
                    <a:pt x="22877" y="108751"/>
                    <a:pt x="13947" y="99821"/>
                  </a:cubicBezTo>
                  <a:cubicBezTo>
                    <a:pt x="5017" y="90891"/>
                    <a:pt x="0" y="78780"/>
                    <a:pt x="0" y="66151"/>
                  </a:cubicBezTo>
                  <a:lnTo>
                    <a:pt x="0" y="47617"/>
                  </a:lnTo>
                  <a:cubicBezTo>
                    <a:pt x="0" y="34988"/>
                    <a:pt x="5017" y="22877"/>
                    <a:pt x="13947" y="13947"/>
                  </a:cubicBezTo>
                  <a:cubicBezTo>
                    <a:pt x="22877" y="5017"/>
                    <a:pt x="34988" y="0"/>
                    <a:pt x="47617" y="0"/>
                  </a:cubicBezTo>
                  <a:close/>
                </a:path>
              </a:pathLst>
            </a:custGeom>
            <a:solidFill>
              <a:srgbClr val="244389">
                <a:alpha val="60000"/>
              </a:srgbClr>
            </a:solidFill>
            <a:ln w="38100" cap="sq">
              <a:solidFill>
                <a:srgbClr val="FFFFFF">
                  <a:alpha val="60000"/>
                </a:srgbClr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0" y="-38100"/>
              <a:ext cx="343748" cy="15186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1" name="TextBox 31"/>
          <p:cNvSpPr txBox="1"/>
          <p:nvPr/>
        </p:nvSpPr>
        <p:spPr>
          <a:xfrm>
            <a:off x="2605003" y="4552735"/>
            <a:ext cx="2955139" cy="466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50"/>
              </a:lnSpc>
            </a:pPr>
            <a:r>
              <a:rPr lang="en-US" sz="3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Course Design</a:t>
            </a:r>
          </a:p>
        </p:txBody>
      </p:sp>
      <p:sp>
        <p:nvSpPr>
          <p:cNvPr id="32" name="AutoShape 6">
            <a:extLst>
              <a:ext uri="{FF2B5EF4-FFF2-40B4-BE49-F238E27FC236}">
                <a16:creationId xmlns:a16="http://schemas.microsoft.com/office/drawing/2014/main" id="{8AF0EA7E-2F95-42B0-8CC8-B0747E844E97}"/>
              </a:ext>
            </a:extLst>
          </p:cNvPr>
          <p:cNvSpPr/>
          <p:nvPr/>
        </p:nvSpPr>
        <p:spPr>
          <a:xfrm>
            <a:off x="-365274" y="1028700"/>
            <a:ext cx="14970422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oval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33" name="AutoShape 7">
            <a:extLst>
              <a:ext uri="{FF2B5EF4-FFF2-40B4-BE49-F238E27FC236}">
                <a16:creationId xmlns:a16="http://schemas.microsoft.com/office/drawing/2014/main" id="{C75C90B6-54CD-696D-BC0D-51D71DEDF365}"/>
              </a:ext>
            </a:extLst>
          </p:cNvPr>
          <p:cNvSpPr/>
          <p:nvPr/>
        </p:nvSpPr>
        <p:spPr>
          <a:xfrm flipH="1" flipV="1">
            <a:off x="3682852" y="9239250"/>
            <a:ext cx="14970422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oval" w="lg" len="lg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10" grpId="0"/>
      <p:bldP spid="14" grpId="0"/>
      <p:bldP spid="19" grpId="0"/>
      <p:bldP spid="23" grpId="0"/>
      <p:bldP spid="27" grpId="0"/>
      <p:bldP spid="31" grpId="0"/>
      <p:bldP spid="32" grpId="0" animBg="1"/>
      <p:bldP spid="3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C131D">
                <a:alpha val="100000"/>
              </a:srgbClr>
            </a:gs>
            <a:gs pos="100000">
              <a:srgbClr val="0F2E4A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140265" y="3524328"/>
            <a:ext cx="10007469" cy="32764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336"/>
              </a:lnSpc>
            </a:pPr>
            <a:r>
              <a:rPr lang="en-US" sz="11529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Student AI Survey</a:t>
            </a:r>
          </a:p>
        </p:txBody>
      </p:sp>
      <p:sp>
        <p:nvSpPr>
          <p:cNvPr id="3" name="Freeform 3"/>
          <p:cNvSpPr/>
          <p:nvPr/>
        </p:nvSpPr>
        <p:spPr>
          <a:xfrm>
            <a:off x="-1235503" y="2272178"/>
            <a:ext cx="5447285" cy="891374"/>
          </a:xfrm>
          <a:custGeom>
            <a:avLst/>
            <a:gdLst/>
            <a:ahLst/>
            <a:cxnLst/>
            <a:rect l="l" t="t" r="r" b="b"/>
            <a:pathLst>
              <a:path w="5447285" h="891374">
                <a:moveTo>
                  <a:pt x="0" y="0"/>
                </a:moveTo>
                <a:lnTo>
                  <a:pt x="5447286" y="0"/>
                </a:lnTo>
                <a:lnTo>
                  <a:pt x="5447286" y="891373"/>
                </a:lnTo>
                <a:lnTo>
                  <a:pt x="0" y="89137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AutoShape 6">
            <a:extLst>
              <a:ext uri="{FF2B5EF4-FFF2-40B4-BE49-F238E27FC236}">
                <a16:creationId xmlns:a16="http://schemas.microsoft.com/office/drawing/2014/main" id="{CE9BB030-9010-3FDF-5462-419A7486D0F1}"/>
              </a:ext>
            </a:extLst>
          </p:cNvPr>
          <p:cNvSpPr/>
          <p:nvPr/>
        </p:nvSpPr>
        <p:spPr>
          <a:xfrm>
            <a:off x="-365274" y="1028700"/>
            <a:ext cx="14970422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oval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7" name="AutoShape 7">
            <a:extLst>
              <a:ext uri="{FF2B5EF4-FFF2-40B4-BE49-F238E27FC236}">
                <a16:creationId xmlns:a16="http://schemas.microsoft.com/office/drawing/2014/main" id="{3F1C6FC2-CA5A-CD68-0BFC-89B1B82EE402}"/>
              </a:ext>
            </a:extLst>
          </p:cNvPr>
          <p:cNvSpPr/>
          <p:nvPr/>
        </p:nvSpPr>
        <p:spPr>
          <a:xfrm flipH="1" flipV="1">
            <a:off x="3682852" y="9239250"/>
            <a:ext cx="14970422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oval" w="lg" len="lg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C131D">
                <a:alpha val="100000"/>
              </a:srgbClr>
            </a:gs>
            <a:gs pos="100000">
              <a:srgbClr val="0F2E4A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27436" y="1121820"/>
            <a:ext cx="9777268" cy="11988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560"/>
              </a:lnSpc>
            </a:pPr>
            <a:r>
              <a:rPr lang="en-US" sz="8000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Student AI Survey</a:t>
            </a:r>
          </a:p>
        </p:txBody>
      </p:sp>
      <p:sp>
        <p:nvSpPr>
          <p:cNvPr id="3" name="Freeform 3"/>
          <p:cNvSpPr/>
          <p:nvPr/>
        </p:nvSpPr>
        <p:spPr>
          <a:xfrm>
            <a:off x="5316070" y="6528824"/>
            <a:ext cx="5447285" cy="891374"/>
          </a:xfrm>
          <a:custGeom>
            <a:avLst/>
            <a:gdLst/>
            <a:ahLst/>
            <a:cxnLst/>
            <a:rect l="l" t="t" r="r" b="b"/>
            <a:pathLst>
              <a:path w="5447285" h="891374">
                <a:moveTo>
                  <a:pt x="0" y="0"/>
                </a:moveTo>
                <a:lnTo>
                  <a:pt x="5447285" y="0"/>
                </a:lnTo>
                <a:lnTo>
                  <a:pt x="5447285" y="891374"/>
                </a:lnTo>
                <a:lnTo>
                  <a:pt x="0" y="8913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7695" y="3582133"/>
            <a:ext cx="7169473" cy="698227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77692" y="3662410"/>
            <a:ext cx="5884017" cy="6624202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73767" y="3318696"/>
            <a:ext cx="7804495" cy="4400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10"/>
              </a:lnSpc>
              <a:spcBef>
                <a:spcPct val="0"/>
              </a:spcBef>
            </a:pPr>
            <a:r>
              <a:rPr lang="en-US" sz="3000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How Often Do You Use AI?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9144000" y="2918646"/>
            <a:ext cx="8714456" cy="12401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10"/>
              </a:lnSpc>
              <a:spcBef>
                <a:spcPct val="0"/>
              </a:spcBef>
            </a:pPr>
            <a:r>
              <a:rPr lang="en-US" sz="3000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Have you ever used AI to complete homework in a way that your instructor would consider cheating?</a:t>
            </a:r>
          </a:p>
        </p:txBody>
      </p:sp>
      <p:sp>
        <p:nvSpPr>
          <p:cNvPr id="9" name="AutoShape 6">
            <a:extLst>
              <a:ext uri="{FF2B5EF4-FFF2-40B4-BE49-F238E27FC236}">
                <a16:creationId xmlns:a16="http://schemas.microsoft.com/office/drawing/2014/main" id="{48D4C48B-520C-20B9-D3F8-6197C94A3FC7}"/>
              </a:ext>
            </a:extLst>
          </p:cNvPr>
          <p:cNvSpPr/>
          <p:nvPr/>
        </p:nvSpPr>
        <p:spPr>
          <a:xfrm>
            <a:off x="-365274" y="1028700"/>
            <a:ext cx="14970422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oval" w="lg" len="lg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C131D">
                <a:alpha val="100000"/>
              </a:srgbClr>
            </a:gs>
            <a:gs pos="100000">
              <a:srgbClr val="0F2E4A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538311" y="6907785"/>
            <a:ext cx="2823505" cy="1072932"/>
          </a:xfrm>
          <a:custGeom>
            <a:avLst/>
            <a:gdLst/>
            <a:ahLst/>
            <a:cxnLst/>
            <a:rect l="l" t="t" r="r" b="b"/>
            <a:pathLst>
              <a:path w="2823505" h="1072932">
                <a:moveTo>
                  <a:pt x="0" y="0"/>
                </a:moveTo>
                <a:lnTo>
                  <a:pt x="2823504" y="0"/>
                </a:lnTo>
                <a:lnTo>
                  <a:pt x="2823504" y="1072932"/>
                </a:lnTo>
                <a:lnTo>
                  <a:pt x="0" y="10729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411397" y="1126888"/>
            <a:ext cx="12114440" cy="11988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560"/>
              </a:lnSpc>
            </a:pPr>
            <a:r>
              <a:rPr lang="en-US" sz="8000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Student AI Survey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381325" y="2871792"/>
            <a:ext cx="8045797" cy="533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75"/>
              </a:lnSpc>
            </a:pPr>
            <a:r>
              <a:rPr lang="en-US" sz="45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When Do Students Use AI?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05531" y="3974105"/>
            <a:ext cx="6989480" cy="3752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3000" spc="18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IDEA GENERATION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05531" y="4510490"/>
            <a:ext cx="6189321" cy="5664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31802" lvl="1" indent="-215901" algn="l">
              <a:lnSpc>
                <a:spcPts val="2140"/>
              </a:lnSpc>
              <a:buFont typeface="Arial"/>
              <a:buChar char="•"/>
            </a:pPr>
            <a:r>
              <a:rPr lang="en-US" sz="2000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Using when they need inspiration or don’t know where to start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05531" y="5703821"/>
            <a:ext cx="6989480" cy="3752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3000" spc="18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RESEARCH/HOW-TO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05531" y="6175373"/>
            <a:ext cx="7227680" cy="638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31802" lvl="1" indent="-215901" algn="l">
              <a:lnSpc>
                <a:spcPts val="2400"/>
              </a:lnSpc>
              <a:buFont typeface="Arial"/>
              <a:buChar char="•"/>
            </a:pPr>
            <a:r>
              <a:rPr lang="en-US" sz="2000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Use it a lot like Google - when they want an answer, quickly, or to see highlights of information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05531" y="7524946"/>
            <a:ext cx="7063040" cy="3752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3000" spc="18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HOMEWORK HELP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05531" y="7952142"/>
            <a:ext cx="6832025" cy="942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31802" lvl="1" indent="-215901" algn="l">
              <a:lnSpc>
                <a:spcPts val="2400"/>
              </a:lnSpc>
              <a:buFont typeface="Arial"/>
              <a:buChar char="•"/>
            </a:pPr>
            <a:r>
              <a:rPr lang="en-US" sz="2000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When they don’t understand how to do homework or when they want what they would consider helpful hint/hand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8638417" y="2871789"/>
            <a:ext cx="8999286" cy="5334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75"/>
              </a:lnSpc>
            </a:pPr>
            <a:r>
              <a:rPr lang="en-US" sz="45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Impact on Learning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9632953" y="3826197"/>
            <a:ext cx="7914131" cy="3752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3000" spc="18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WHAT PROMPTS STUDENTS?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9632953" y="4327213"/>
            <a:ext cx="8004751" cy="942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31802" lvl="1" indent="-215901" algn="l">
              <a:lnSpc>
                <a:spcPts val="2400"/>
              </a:lnSpc>
              <a:buFont typeface="Arial"/>
              <a:buChar char="•"/>
            </a:pPr>
            <a:r>
              <a:rPr lang="en-US" sz="2000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Students use because of ease and convenience. They also find it tailored to their needs, and reliable. Interestingly, some use it because they doubt their abilities. 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9669647" y="6344798"/>
            <a:ext cx="7914131" cy="6896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3000" spc="18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DOES IT IMPACT LEARNING?</a:t>
            </a:r>
          </a:p>
          <a:p>
            <a:pPr algn="l">
              <a:lnSpc>
                <a:spcPts val="2520"/>
              </a:lnSpc>
            </a:pPr>
            <a:r>
              <a:rPr lang="en-US" sz="3000" spc="18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IT DEPENDS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9676211" y="7192335"/>
            <a:ext cx="7996370" cy="1552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31802" lvl="1" indent="-215901" algn="l">
              <a:lnSpc>
                <a:spcPts val="2400"/>
              </a:lnSpc>
              <a:buFont typeface="Arial"/>
              <a:buChar char="•"/>
            </a:pPr>
            <a:r>
              <a:rPr lang="en-US" sz="2000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The majority of students noted negative impacts on learning: over-reliance or laziness and replacing learning process.</a:t>
            </a:r>
          </a:p>
          <a:p>
            <a:pPr marL="431802" lvl="1" indent="-215901" algn="l">
              <a:lnSpc>
                <a:spcPts val="2400"/>
              </a:lnSpc>
              <a:buFont typeface="Arial"/>
              <a:buChar char="•"/>
            </a:pPr>
            <a:r>
              <a:rPr lang="en-US" sz="2000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The good impacts listed: helps with chunking/organization and idea generation</a:t>
            </a:r>
          </a:p>
        </p:txBody>
      </p:sp>
      <p:sp>
        <p:nvSpPr>
          <p:cNvPr id="18" name="AutoShape 6">
            <a:extLst>
              <a:ext uri="{FF2B5EF4-FFF2-40B4-BE49-F238E27FC236}">
                <a16:creationId xmlns:a16="http://schemas.microsoft.com/office/drawing/2014/main" id="{6F68B3E4-5910-7504-BE32-CB055EA3C0F0}"/>
              </a:ext>
            </a:extLst>
          </p:cNvPr>
          <p:cNvSpPr/>
          <p:nvPr/>
        </p:nvSpPr>
        <p:spPr>
          <a:xfrm>
            <a:off x="-365274" y="1028700"/>
            <a:ext cx="14970422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oval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9" name="AutoShape 7">
            <a:extLst>
              <a:ext uri="{FF2B5EF4-FFF2-40B4-BE49-F238E27FC236}">
                <a16:creationId xmlns:a16="http://schemas.microsoft.com/office/drawing/2014/main" id="{BBB66E4F-7828-6C25-16A6-F2235AA0C123}"/>
              </a:ext>
            </a:extLst>
          </p:cNvPr>
          <p:cNvSpPr/>
          <p:nvPr/>
        </p:nvSpPr>
        <p:spPr>
          <a:xfrm flipH="1" flipV="1">
            <a:off x="3682852" y="9239250"/>
            <a:ext cx="14970422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oval" w="lg" len="lg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 animBg="1"/>
      <p:bldP spid="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C131D">
                <a:alpha val="100000"/>
              </a:srgbClr>
            </a:gs>
            <a:gs pos="100000">
              <a:srgbClr val="0F2E4A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561480" y="6490744"/>
            <a:ext cx="2823505" cy="1072932"/>
          </a:xfrm>
          <a:custGeom>
            <a:avLst/>
            <a:gdLst/>
            <a:ahLst/>
            <a:cxnLst/>
            <a:rect l="l" t="t" r="r" b="b"/>
            <a:pathLst>
              <a:path w="2823505" h="1072932">
                <a:moveTo>
                  <a:pt x="0" y="0"/>
                </a:moveTo>
                <a:lnTo>
                  <a:pt x="2823504" y="0"/>
                </a:lnTo>
                <a:lnTo>
                  <a:pt x="2823504" y="1072932"/>
                </a:lnTo>
                <a:lnTo>
                  <a:pt x="0" y="10729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5693586" y="1247632"/>
            <a:ext cx="12114440" cy="11988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8560"/>
              </a:lnSpc>
            </a:pPr>
            <a:r>
              <a:rPr lang="en-US" sz="8000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Student AI Survey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39965" y="2417795"/>
            <a:ext cx="8468779" cy="590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50"/>
              </a:lnSpc>
            </a:pPr>
            <a:r>
              <a:rPr lang="en-US" sz="5000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Key Take Aways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39965" y="3503648"/>
            <a:ext cx="7473938" cy="3752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3000" spc="18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QUESTIONS REMAIN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39965" y="3994186"/>
            <a:ext cx="13119674" cy="8331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40"/>
              </a:lnSpc>
              <a:spcBef>
                <a:spcPct val="0"/>
              </a:spcBef>
            </a:pPr>
            <a:r>
              <a:rPr lang="en-US" sz="2000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Students need help identifying when and where and why - </a:t>
            </a:r>
          </a:p>
          <a:p>
            <a:pPr marL="431801" lvl="1" indent="-215900" algn="l">
              <a:lnSpc>
                <a:spcPts val="2140"/>
              </a:lnSpc>
              <a:spcBef>
                <a:spcPct val="0"/>
              </a:spcBef>
              <a:buFont typeface="Arial"/>
              <a:buChar char="•"/>
            </a:pPr>
            <a:r>
              <a:rPr lang="en-US" sz="2000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Instructions from Instructors must be specific and continuous</a:t>
            </a:r>
          </a:p>
          <a:p>
            <a:pPr marL="431801" lvl="1" indent="-215900" algn="l">
              <a:lnSpc>
                <a:spcPts val="2140"/>
              </a:lnSpc>
              <a:spcBef>
                <a:spcPct val="0"/>
              </a:spcBef>
              <a:buFont typeface="Arial"/>
              <a:buChar char="•"/>
            </a:pPr>
            <a:r>
              <a:rPr lang="en-US" sz="2000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Explanation of assignment purpose, impact on learning helpful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28700" y="5360706"/>
            <a:ext cx="9329771" cy="3752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3000" spc="18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POLICY IMPLICATIONS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28700" y="5779435"/>
            <a:ext cx="9097614" cy="942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31801" lvl="1" indent="-215900" algn="l">
              <a:lnSpc>
                <a:spcPts val="2400"/>
              </a:lnSpc>
              <a:buFont typeface="Arial"/>
              <a:buChar char="•"/>
            </a:pPr>
            <a:r>
              <a:rPr lang="en-US" sz="2000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Students want opportunity to discuss</a:t>
            </a:r>
          </a:p>
          <a:p>
            <a:pPr marL="431801" lvl="1" indent="-215900" algn="l">
              <a:lnSpc>
                <a:spcPts val="2400"/>
              </a:lnSpc>
              <a:buFont typeface="Arial"/>
              <a:buChar char="•"/>
            </a:pPr>
            <a:r>
              <a:rPr lang="en-US" sz="2000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Would like warning of mis-use (educational opportunities)</a:t>
            </a:r>
          </a:p>
          <a:p>
            <a:pPr marL="431801" lvl="1" indent="-215900" algn="l">
              <a:lnSpc>
                <a:spcPts val="2400"/>
              </a:lnSpc>
              <a:buFont typeface="Arial"/>
              <a:buChar char="•"/>
            </a:pPr>
            <a:r>
              <a:rPr lang="en-US" sz="2000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Need clarity of how to respond to instructor concerns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39965" y="7219492"/>
            <a:ext cx="9329771" cy="3752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3000" spc="18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ADDITIONALLY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28700" y="7758609"/>
            <a:ext cx="14984633" cy="1247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00"/>
              </a:lnSpc>
            </a:pPr>
            <a:r>
              <a:rPr lang="en-US" sz="2000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If we know how and why students are using, how can we use that to support them?</a:t>
            </a:r>
          </a:p>
          <a:p>
            <a:pPr marL="431801" lvl="1" indent="-215900" algn="l">
              <a:lnSpc>
                <a:spcPts val="2400"/>
              </a:lnSpc>
              <a:buFont typeface="Arial"/>
              <a:buChar char="•"/>
            </a:pPr>
            <a:r>
              <a:rPr lang="en-US" sz="2000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Better chunking of information/notes/assignments?</a:t>
            </a:r>
          </a:p>
          <a:p>
            <a:pPr marL="431801" lvl="1" indent="-215900" algn="l">
              <a:lnSpc>
                <a:spcPts val="2400"/>
              </a:lnSpc>
              <a:buFont typeface="Arial"/>
              <a:buChar char="•"/>
            </a:pPr>
            <a:r>
              <a:rPr lang="en-US" sz="2000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What “Google” information are they getting that is incorrect?</a:t>
            </a:r>
          </a:p>
          <a:p>
            <a:pPr marL="431801" lvl="1" indent="-215900" algn="l">
              <a:lnSpc>
                <a:spcPts val="2400"/>
              </a:lnSpc>
              <a:buFont typeface="Arial"/>
              <a:buChar char="•"/>
            </a:pPr>
            <a:r>
              <a:rPr lang="en-US" sz="2000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Students know which of their faculty “know” and “care” about AI</a:t>
            </a:r>
          </a:p>
        </p:txBody>
      </p:sp>
      <p:sp>
        <p:nvSpPr>
          <p:cNvPr id="13" name="AutoShape 6">
            <a:extLst>
              <a:ext uri="{FF2B5EF4-FFF2-40B4-BE49-F238E27FC236}">
                <a16:creationId xmlns:a16="http://schemas.microsoft.com/office/drawing/2014/main" id="{6C372801-7F4B-9D9F-D9C5-84A04F448582}"/>
              </a:ext>
            </a:extLst>
          </p:cNvPr>
          <p:cNvSpPr/>
          <p:nvPr/>
        </p:nvSpPr>
        <p:spPr>
          <a:xfrm>
            <a:off x="-365274" y="1028700"/>
            <a:ext cx="14970422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oval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4" name="AutoShape 7">
            <a:extLst>
              <a:ext uri="{FF2B5EF4-FFF2-40B4-BE49-F238E27FC236}">
                <a16:creationId xmlns:a16="http://schemas.microsoft.com/office/drawing/2014/main" id="{766D4EA3-38D8-BFAA-0AC4-630F783A23FB}"/>
              </a:ext>
            </a:extLst>
          </p:cNvPr>
          <p:cNvSpPr/>
          <p:nvPr/>
        </p:nvSpPr>
        <p:spPr>
          <a:xfrm flipH="1" flipV="1">
            <a:off x="3682852" y="9239250"/>
            <a:ext cx="14970422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oval" w="lg" len="lg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 animBg="1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C131D">
                <a:alpha val="100000"/>
              </a:srgbClr>
            </a:gs>
            <a:gs pos="100000">
              <a:srgbClr val="0F2E4A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212645" y="3524328"/>
            <a:ext cx="9862709" cy="32764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336"/>
              </a:lnSpc>
            </a:pPr>
            <a:r>
              <a:rPr lang="en-US" sz="11529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Breakout</a:t>
            </a:r>
          </a:p>
          <a:p>
            <a:pPr algn="ctr">
              <a:lnSpc>
                <a:spcPts val="12336"/>
              </a:lnSpc>
            </a:pPr>
            <a:r>
              <a:rPr lang="en-US" sz="11529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Rooms</a:t>
            </a:r>
          </a:p>
        </p:txBody>
      </p:sp>
      <p:sp>
        <p:nvSpPr>
          <p:cNvPr id="3" name="Freeform 3"/>
          <p:cNvSpPr/>
          <p:nvPr/>
        </p:nvSpPr>
        <p:spPr>
          <a:xfrm>
            <a:off x="-1235503" y="2272178"/>
            <a:ext cx="5447285" cy="891374"/>
          </a:xfrm>
          <a:custGeom>
            <a:avLst/>
            <a:gdLst/>
            <a:ahLst/>
            <a:cxnLst/>
            <a:rect l="l" t="t" r="r" b="b"/>
            <a:pathLst>
              <a:path w="5447285" h="891374">
                <a:moveTo>
                  <a:pt x="0" y="0"/>
                </a:moveTo>
                <a:lnTo>
                  <a:pt x="5447286" y="0"/>
                </a:lnTo>
                <a:lnTo>
                  <a:pt x="5447286" y="891373"/>
                </a:lnTo>
                <a:lnTo>
                  <a:pt x="0" y="89137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AutoShape 6">
            <a:extLst>
              <a:ext uri="{FF2B5EF4-FFF2-40B4-BE49-F238E27FC236}">
                <a16:creationId xmlns:a16="http://schemas.microsoft.com/office/drawing/2014/main" id="{EE993F1A-36CC-F1CA-6E7D-733037BB9B4B}"/>
              </a:ext>
            </a:extLst>
          </p:cNvPr>
          <p:cNvSpPr/>
          <p:nvPr/>
        </p:nvSpPr>
        <p:spPr>
          <a:xfrm>
            <a:off x="-365274" y="1028700"/>
            <a:ext cx="14970422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oval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7" name="AutoShape 7">
            <a:extLst>
              <a:ext uri="{FF2B5EF4-FFF2-40B4-BE49-F238E27FC236}">
                <a16:creationId xmlns:a16="http://schemas.microsoft.com/office/drawing/2014/main" id="{743699DC-11F3-EBCF-F0C5-075AB4047C15}"/>
              </a:ext>
            </a:extLst>
          </p:cNvPr>
          <p:cNvSpPr/>
          <p:nvPr/>
        </p:nvSpPr>
        <p:spPr>
          <a:xfrm flipH="1" flipV="1">
            <a:off x="3682852" y="9239250"/>
            <a:ext cx="14970422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oval" w="lg" len="lg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C131D">
                <a:alpha val="100000"/>
              </a:srgbClr>
            </a:gs>
            <a:gs pos="100000">
              <a:srgbClr val="0F2E4A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212645" y="4305378"/>
            <a:ext cx="9862709" cy="16265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336"/>
              </a:lnSpc>
            </a:pPr>
            <a:r>
              <a:rPr lang="en-US" sz="11529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Thank You!</a:t>
            </a:r>
            <a:endParaRPr lang="en-US" sz="11529" b="1" dirty="0">
              <a:solidFill>
                <a:srgbClr val="FFFFFF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-1235503" y="2272178"/>
            <a:ext cx="5447285" cy="891374"/>
          </a:xfrm>
          <a:custGeom>
            <a:avLst/>
            <a:gdLst/>
            <a:ahLst/>
            <a:cxnLst/>
            <a:rect l="l" t="t" r="r" b="b"/>
            <a:pathLst>
              <a:path w="5447285" h="891374">
                <a:moveTo>
                  <a:pt x="0" y="0"/>
                </a:moveTo>
                <a:lnTo>
                  <a:pt x="5447286" y="0"/>
                </a:lnTo>
                <a:lnTo>
                  <a:pt x="5447286" y="891373"/>
                </a:lnTo>
                <a:lnTo>
                  <a:pt x="0" y="89137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AutoShape 6">
            <a:extLst>
              <a:ext uri="{FF2B5EF4-FFF2-40B4-BE49-F238E27FC236}">
                <a16:creationId xmlns:a16="http://schemas.microsoft.com/office/drawing/2014/main" id="{6EE8F580-FA9E-95BD-62DF-71C1A75C631A}"/>
              </a:ext>
            </a:extLst>
          </p:cNvPr>
          <p:cNvSpPr/>
          <p:nvPr/>
        </p:nvSpPr>
        <p:spPr>
          <a:xfrm>
            <a:off x="-365274" y="1028700"/>
            <a:ext cx="14970422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oval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7" name="AutoShape 7">
            <a:extLst>
              <a:ext uri="{FF2B5EF4-FFF2-40B4-BE49-F238E27FC236}">
                <a16:creationId xmlns:a16="http://schemas.microsoft.com/office/drawing/2014/main" id="{4058CF13-33B0-FF62-EA5A-A2740CF8BC34}"/>
              </a:ext>
            </a:extLst>
          </p:cNvPr>
          <p:cNvSpPr/>
          <p:nvPr/>
        </p:nvSpPr>
        <p:spPr>
          <a:xfrm flipH="1" flipV="1">
            <a:off x="3682852" y="9239250"/>
            <a:ext cx="14970422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oval" w="lg" len="lg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C131D">
                <a:alpha val="100000"/>
              </a:srgbClr>
            </a:gs>
            <a:gs pos="100000">
              <a:srgbClr val="0F2E4A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88140" y="2081125"/>
            <a:ext cx="6124749" cy="6124749"/>
            <a:chOff x="0" y="0"/>
            <a:chExt cx="863317" cy="86331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63317" cy="863317"/>
            </a:xfrm>
            <a:custGeom>
              <a:avLst/>
              <a:gdLst/>
              <a:ahLst/>
              <a:cxnLst/>
              <a:rect l="l" t="t" r="r" b="b"/>
              <a:pathLst>
                <a:path w="863317" h="863317">
                  <a:moveTo>
                    <a:pt x="91011" y="0"/>
                  </a:moveTo>
                  <a:lnTo>
                    <a:pt x="772306" y="0"/>
                  </a:lnTo>
                  <a:cubicBezTo>
                    <a:pt x="822570" y="0"/>
                    <a:pt x="863317" y="40747"/>
                    <a:pt x="863317" y="91011"/>
                  </a:cubicBezTo>
                  <a:lnTo>
                    <a:pt x="863317" y="772306"/>
                  </a:lnTo>
                  <a:cubicBezTo>
                    <a:pt x="863317" y="822570"/>
                    <a:pt x="822570" y="863317"/>
                    <a:pt x="772306" y="863317"/>
                  </a:cubicBezTo>
                  <a:lnTo>
                    <a:pt x="91011" y="863317"/>
                  </a:lnTo>
                  <a:cubicBezTo>
                    <a:pt x="40747" y="863317"/>
                    <a:pt x="0" y="822570"/>
                    <a:pt x="0" y="772306"/>
                  </a:cubicBezTo>
                  <a:lnTo>
                    <a:pt x="0" y="91011"/>
                  </a:lnTo>
                  <a:cubicBezTo>
                    <a:pt x="0" y="40747"/>
                    <a:pt x="40747" y="0"/>
                    <a:pt x="91011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C131D">
                    <a:alpha val="100000"/>
                  </a:srgbClr>
                </a:gs>
                <a:gs pos="100000">
                  <a:srgbClr val="0F2E4A">
                    <a:alpha val="100000"/>
                  </a:srgbClr>
                </a:gs>
              </a:gsLst>
              <a:lin ang="0"/>
            </a:gra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63317" cy="9014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3066322" y="6527052"/>
            <a:ext cx="3657600" cy="871174"/>
          </a:xfrm>
          <a:custGeom>
            <a:avLst/>
            <a:gdLst/>
            <a:ahLst/>
            <a:cxnLst/>
            <a:rect l="l" t="t" r="r" b="b"/>
            <a:pathLst>
              <a:path w="3657600" h="871174">
                <a:moveTo>
                  <a:pt x="0" y="0"/>
                </a:moveTo>
                <a:lnTo>
                  <a:pt x="3657600" y="0"/>
                </a:lnTo>
                <a:lnTo>
                  <a:pt x="3657600" y="871174"/>
                </a:lnTo>
                <a:lnTo>
                  <a:pt x="0" y="8711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2184685" y="4553585"/>
            <a:ext cx="4731660" cy="11988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560"/>
              </a:lnSpc>
            </a:pPr>
            <a:r>
              <a:rPr lang="en-US" sz="8000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Agenda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8525576" y="2721533"/>
            <a:ext cx="9081492" cy="4843934"/>
            <a:chOff x="0" y="0"/>
            <a:chExt cx="1280086" cy="682779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280086" cy="682779"/>
            </a:xfrm>
            <a:custGeom>
              <a:avLst/>
              <a:gdLst/>
              <a:ahLst/>
              <a:cxnLst/>
              <a:rect l="l" t="t" r="r" b="b"/>
              <a:pathLst>
                <a:path w="1280086" h="682779">
                  <a:moveTo>
                    <a:pt x="61380" y="0"/>
                  </a:moveTo>
                  <a:lnTo>
                    <a:pt x="1218707" y="0"/>
                  </a:lnTo>
                  <a:cubicBezTo>
                    <a:pt x="1252606" y="0"/>
                    <a:pt x="1280086" y="27481"/>
                    <a:pt x="1280086" y="61380"/>
                  </a:cubicBezTo>
                  <a:lnTo>
                    <a:pt x="1280086" y="621400"/>
                  </a:lnTo>
                  <a:cubicBezTo>
                    <a:pt x="1280086" y="655299"/>
                    <a:pt x="1252606" y="682779"/>
                    <a:pt x="1218707" y="682779"/>
                  </a:cubicBezTo>
                  <a:lnTo>
                    <a:pt x="61380" y="682779"/>
                  </a:lnTo>
                  <a:cubicBezTo>
                    <a:pt x="27481" y="682779"/>
                    <a:pt x="0" y="655299"/>
                    <a:pt x="0" y="621400"/>
                  </a:cubicBezTo>
                  <a:lnTo>
                    <a:pt x="0" y="61380"/>
                  </a:lnTo>
                  <a:cubicBezTo>
                    <a:pt x="0" y="27481"/>
                    <a:pt x="27481" y="0"/>
                    <a:pt x="6138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C131D">
                    <a:alpha val="50000"/>
                  </a:srgbClr>
                </a:gs>
                <a:gs pos="100000">
                  <a:srgbClr val="0F2E4A">
                    <a:alpha val="50000"/>
                  </a:srgbClr>
                </a:gs>
              </a:gsLst>
              <a:lin ang="0"/>
            </a:gra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1280086" cy="7208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8627340" y="3248671"/>
            <a:ext cx="9081492" cy="3875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47695" lvl="1" indent="-323848" algn="l">
              <a:lnSpc>
                <a:spcPts val="5099"/>
              </a:lnSpc>
              <a:buFont typeface="Arial"/>
              <a:buChar char="•"/>
            </a:pPr>
            <a:r>
              <a:rPr lang="en-US" sz="2999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Basic Terms</a:t>
            </a:r>
          </a:p>
          <a:p>
            <a:pPr marL="647695" lvl="1" indent="-323848" algn="l">
              <a:lnSpc>
                <a:spcPts val="5099"/>
              </a:lnSpc>
              <a:buFont typeface="Arial"/>
              <a:buChar char="•"/>
            </a:pPr>
            <a:r>
              <a:rPr lang="en-US" sz="2999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Walk Through of Decision-Making Process</a:t>
            </a:r>
          </a:p>
          <a:p>
            <a:pPr marL="647695" lvl="1" indent="-323848" algn="l">
              <a:lnSpc>
                <a:spcPts val="5099"/>
              </a:lnSpc>
              <a:buFont typeface="Arial"/>
              <a:buChar char="•"/>
            </a:pPr>
            <a:r>
              <a:rPr lang="en-US" sz="2999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Student Due Process</a:t>
            </a:r>
          </a:p>
          <a:p>
            <a:pPr marL="647695" lvl="1" indent="-323848" algn="l">
              <a:lnSpc>
                <a:spcPts val="5099"/>
              </a:lnSpc>
              <a:buFont typeface="Arial"/>
              <a:buChar char="•"/>
            </a:pPr>
            <a:r>
              <a:rPr lang="en-US" sz="2999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Faculty &amp; Tools</a:t>
            </a:r>
          </a:p>
          <a:p>
            <a:pPr marL="647695" lvl="1" indent="-323848" algn="l">
              <a:lnSpc>
                <a:spcPts val="5099"/>
              </a:lnSpc>
              <a:buFont typeface="Arial"/>
              <a:buChar char="•"/>
            </a:pPr>
            <a:r>
              <a:rPr lang="en-US" sz="2999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Student Artificial Intelligence Survey</a:t>
            </a:r>
          </a:p>
          <a:p>
            <a:pPr marL="647695" lvl="1" indent="-323848" algn="l">
              <a:lnSpc>
                <a:spcPts val="5099"/>
              </a:lnSpc>
              <a:buFont typeface="Arial"/>
              <a:buChar char="•"/>
            </a:pPr>
            <a:r>
              <a:rPr lang="en-US" sz="2999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Breakout Rooms</a:t>
            </a:r>
          </a:p>
        </p:txBody>
      </p:sp>
      <p:sp>
        <p:nvSpPr>
          <p:cNvPr id="11" name="Freeform 11"/>
          <p:cNvSpPr/>
          <p:nvPr/>
        </p:nvSpPr>
        <p:spPr>
          <a:xfrm>
            <a:off x="-1361862" y="8164257"/>
            <a:ext cx="5447285" cy="891374"/>
          </a:xfrm>
          <a:custGeom>
            <a:avLst/>
            <a:gdLst/>
            <a:ahLst/>
            <a:cxnLst/>
            <a:rect l="l" t="t" r="r" b="b"/>
            <a:pathLst>
              <a:path w="5447285" h="891374">
                <a:moveTo>
                  <a:pt x="0" y="0"/>
                </a:moveTo>
                <a:lnTo>
                  <a:pt x="5447285" y="0"/>
                </a:lnTo>
                <a:lnTo>
                  <a:pt x="5447285" y="891374"/>
                </a:lnTo>
                <a:lnTo>
                  <a:pt x="0" y="89137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3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15560029" y="2144849"/>
            <a:ext cx="5447285" cy="891374"/>
          </a:xfrm>
          <a:custGeom>
            <a:avLst/>
            <a:gdLst/>
            <a:ahLst/>
            <a:cxnLst/>
            <a:rect l="l" t="t" r="r" b="b"/>
            <a:pathLst>
              <a:path w="5447285" h="891374">
                <a:moveTo>
                  <a:pt x="0" y="0"/>
                </a:moveTo>
                <a:lnTo>
                  <a:pt x="5447285" y="0"/>
                </a:lnTo>
                <a:lnTo>
                  <a:pt x="5447285" y="891374"/>
                </a:lnTo>
                <a:lnTo>
                  <a:pt x="0" y="89137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3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AutoShape 6">
            <a:extLst>
              <a:ext uri="{FF2B5EF4-FFF2-40B4-BE49-F238E27FC236}">
                <a16:creationId xmlns:a16="http://schemas.microsoft.com/office/drawing/2014/main" id="{829EB92C-D828-4DF2-07ED-F81D49884714}"/>
              </a:ext>
            </a:extLst>
          </p:cNvPr>
          <p:cNvSpPr/>
          <p:nvPr/>
        </p:nvSpPr>
        <p:spPr>
          <a:xfrm>
            <a:off x="-365274" y="1028700"/>
            <a:ext cx="14970422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oval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6" name="AutoShape 7">
            <a:extLst>
              <a:ext uri="{FF2B5EF4-FFF2-40B4-BE49-F238E27FC236}">
                <a16:creationId xmlns:a16="http://schemas.microsoft.com/office/drawing/2014/main" id="{2C167A73-3BFD-DCED-B7F6-BB5BDF05CC66}"/>
              </a:ext>
            </a:extLst>
          </p:cNvPr>
          <p:cNvSpPr/>
          <p:nvPr/>
        </p:nvSpPr>
        <p:spPr>
          <a:xfrm flipH="1" flipV="1">
            <a:off x="3682852" y="9239250"/>
            <a:ext cx="14970422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oval" w="lg" len="lg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5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C131D">
                <a:alpha val="100000"/>
              </a:srgbClr>
            </a:gs>
            <a:gs pos="100000">
              <a:srgbClr val="0F2E4A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335365" y="7637170"/>
            <a:ext cx="2823505" cy="1072932"/>
          </a:xfrm>
          <a:custGeom>
            <a:avLst/>
            <a:gdLst/>
            <a:ahLst/>
            <a:cxnLst/>
            <a:rect l="l" t="t" r="r" b="b"/>
            <a:pathLst>
              <a:path w="2823505" h="1072932">
                <a:moveTo>
                  <a:pt x="0" y="0"/>
                </a:moveTo>
                <a:lnTo>
                  <a:pt x="2823505" y="0"/>
                </a:lnTo>
                <a:lnTo>
                  <a:pt x="2823505" y="1072932"/>
                </a:lnTo>
                <a:lnTo>
                  <a:pt x="0" y="10729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1028700" y="1090152"/>
            <a:ext cx="7655860" cy="11988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560"/>
              </a:lnSpc>
            </a:pPr>
            <a:r>
              <a:rPr lang="en-US" sz="8000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Basic Terms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9144000" y="2979666"/>
            <a:ext cx="8158180" cy="542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09"/>
              </a:lnSpc>
            </a:pPr>
            <a:r>
              <a:rPr lang="en-US" sz="2299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AIVR Form - </a:t>
            </a:r>
          </a:p>
          <a:p>
            <a:pPr marL="496569" lvl="1" indent="-248284" algn="l">
              <a:lnSpc>
                <a:spcPts val="3909"/>
              </a:lnSpc>
              <a:buFont typeface="Arial"/>
              <a:buChar char="•"/>
            </a:pPr>
            <a:r>
              <a:rPr lang="en-US" sz="2299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Academic Integrity Violation Form</a:t>
            </a:r>
          </a:p>
          <a:p>
            <a:pPr algn="l">
              <a:lnSpc>
                <a:spcPts val="3909"/>
              </a:lnSpc>
            </a:pPr>
            <a:r>
              <a:rPr lang="en-US" sz="2299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Generative AI: </a:t>
            </a:r>
          </a:p>
          <a:p>
            <a:pPr marL="496569" lvl="1" indent="-248284" algn="l">
              <a:lnSpc>
                <a:spcPts val="3909"/>
              </a:lnSpc>
              <a:buFont typeface="Arial"/>
              <a:buChar char="•"/>
            </a:pPr>
            <a:r>
              <a:rPr lang="en-US" sz="2299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“Generative artificial intelligence (AI) describes algorithms (such as ChatGPT) that can be used to create new content, including audio, code, images, text, simulations, and videos” </a:t>
            </a:r>
            <a:r>
              <a:rPr lang="en-US" sz="2299" b="1" u="sng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  <a:hlinkClick r:id="rId4" tooltip="https://www.mckinsey.com/featured-insights/mckinsey-explainers/what-is-generative-ai"/>
              </a:rPr>
              <a:t>McKinsey.com</a:t>
            </a:r>
          </a:p>
          <a:p>
            <a:pPr algn="l">
              <a:lnSpc>
                <a:spcPts val="3909"/>
              </a:lnSpc>
            </a:pPr>
            <a:r>
              <a:rPr lang="en-US" sz="2299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Problem-Resolution Procedure (2615):</a:t>
            </a:r>
          </a:p>
          <a:p>
            <a:pPr marL="496569" lvl="1" indent="-248284" algn="l">
              <a:lnSpc>
                <a:spcPts val="3909"/>
              </a:lnSpc>
              <a:buFont typeface="Arial"/>
              <a:buChar char="•"/>
            </a:pPr>
            <a:r>
              <a:rPr lang="en-US" sz="2299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How students appeal a basic violation.</a:t>
            </a:r>
          </a:p>
          <a:p>
            <a:pPr algn="l">
              <a:lnSpc>
                <a:spcPts val="3909"/>
              </a:lnSpc>
            </a:pPr>
            <a:r>
              <a:rPr lang="en-US" sz="2299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Student Code of Conduct Procedure (2611)</a:t>
            </a:r>
          </a:p>
          <a:p>
            <a:pPr marL="496569" lvl="1" indent="-248284" algn="l">
              <a:lnSpc>
                <a:spcPts val="3909"/>
              </a:lnSpc>
              <a:buFont typeface="Arial"/>
              <a:buChar char="•"/>
            </a:pPr>
            <a:r>
              <a:rPr lang="en-US" sz="2299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How students appeal a capital violation.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43490" y="2484366"/>
            <a:ext cx="7626279" cy="6416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09"/>
              </a:lnSpc>
            </a:pPr>
            <a:r>
              <a:rPr lang="en-US" sz="2299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Basic Violation - </a:t>
            </a:r>
          </a:p>
          <a:p>
            <a:pPr marL="496569" lvl="1" indent="-248284" algn="l">
              <a:lnSpc>
                <a:spcPts val="3909"/>
              </a:lnSpc>
              <a:buFont typeface="Arial"/>
              <a:buChar char="•"/>
            </a:pPr>
            <a:r>
              <a:rPr lang="en-US" sz="2299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Violations identified at the faculty level like plagiarism, basic inappropriate AI use, and other forms of basic cheating. (Faculty led)</a:t>
            </a:r>
          </a:p>
          <a:p>
            <a:pPr algn="l">
              <a:lnSpc>
                <a:spcPts val="3909"/>
              </a:lnSpc>
            </a:pPr>
            <a:r>
              <a:rPr lang="en-US" sz="2299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Capital Violation -</a:t>
            </a:r>
          </a:p>
          <a:p>
            <a:pPr marL="496569" lvl="1" indent="-248284" algn="l">
              <a:lnSpc>
                <a:spcPts val="3909"/>
              </a:lnSpc>
              <a:buFont typeface="Arial"/>
              <a:buChar char="•"/>
            </a:pPr>
            <a:r>
              <a:rPr lang="en-US" sz="2299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Violations that rise in severity or multiple basic violations. These can include fraudulent completion of course work, contract cheating, or violations involving Student Code of Conduct. (Administratively managed)</a:t>
            </a:r>
          </a:p>
          <a:p>
            <a:pPr algn="l">
              <a:lnSpc>
                <a:spcPts val="3909"/>
              </a:lnSpc>
            </a:pPr>
            <a:r>
              <a:rPr lang="en-US" sz="2299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XF - </a:t>
            </a:r>
          </a:p>
          <a:p>
            <a:pPr marL="496569" lvl="1" indent="-248284" algn="l">
              <a:lnSpc>
                <a:spcPts val="3909"/>
              </a:lnSpc>
              <a:buFont typeface="Arial"/>
              <a:buChar char="•"/>
            </a:pPr>
            <a:r>
              <a:rPr lang="en-US" sz="2299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Sanction that can be given for a basic or capital violation</a:t>
            </a:r>
          </a:p>
        </p:txBody>
      </p:sp>
      <p:sp>
        <p:nvSpPr>
          <p:cNvPr id="8" name="AutoShape 6">
            <a:extLst>
              <a:ext uri="{FF2B5EF4-FFF2-40B4-BE49-F238E27FC236}">
                <a16:creationId xmlns:a16="http://schemas.microsoft.com/office/drawing/2014/main" id="{043224F6-DFBB-1E7A-538C-90863E3A2F96}"/>
              </a:ext>
            </a:extLst>
          </p:cNvPr>
          <p:cNvSpPr/>
          <p:nvPr/>
        </p:nvSpPr>
        <p:spPr>
          <a:xfrm>
            <a:off x="-365274" y="1028700"/>
            <a:ext cx="14970422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oval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9" name="AutoShape 7">
            <a:extLst>
              <a:ext uri="{FF2B5EF4-FFF2-40B4-BE49-F238E27FC236}">
                <a16:creationId xmlns:a16="http://schemas.microsoft.com/office/drawing/2014/main" id="{941CF7F8-3834-6716-4499-1F7F7714565A}"/>
              </a:ext>
            </a:extLst>
          </p:cNvPr>
          <p:cNvSpPr/>
          <p:nvPr/>
        </p:nvSpPr>
        <p:spPr>
          <a:xfrm flipH="1" flipV="1">
            <a:off x="3682852" y="9239250"/>
            <a:ext cx="14970422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oval" w="lg" len="lg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C131D">
                <a:alpha val="100000"/>
              </a:srgbClr>
            </a:gs>
            <a:gs pos="100000">
              <a:srgbClr val="0F2E4A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000279" y="7276061"/>
            <a:ext cx="5447285" cy="891374"/>
          </a:xfrm>
          <a:custGeom>
            <a:avLst/>
            <a:gdLst/>
            <a:ahLst/>
            <a:cxnLst/>
            <a:rect l="l" t="t" r="r" b="b"/>
            <a:pathLst>
              <a:path w="5447285" h="891374">
                <a:moveTo>
                  <a:pt x="0" y="0"/>
                </a:moveTo>
                <a:lnTo>
                  <a:pt x="5447285" y="0"/>
                </a:lnTo>
                <a:lnTo>
                  <a:pt x="5447285" y="891374"/>
                </a:lnTo>
                <a:lnTo>
                  <a:pt x="0" y="89137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3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-1359433" y="7491426"/>
            <a:ext cx="4442597" cy="945061"/>
          </a:xfrm>
          <a:custGeom>
            <a:avLst/>
            <a:gdLst/>
            <a:ahLst/>
            <a:cxnLst/>
            <a:rect l="l" t="t" r="r" b="b"/>
            <a:pathLst>
              <a:path w="4442597" h="945061">
                <a:moveTo>
                  <a:pt x="0" y="0"/>
                </a:moveTo>
                <a:lnTo>
                  <a:pt x="4442597" y="0"/>
                </a:lnTo>
                <a:lnTo>
                  <a:pt x="4442597" y="945061"/>
                </a:lnTo>
                <a:lnTo>
                  <a:pt x="0" y="94506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30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1028700" y="1423336"/>
            <a:ext cx="13868481" cy="11988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560"/>
              </a:lnSpc>
            </a:pPr>
            <a:r>
              <a:rPr lang="en-US" sz="8000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Decision Points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621292" y="3388193"/>
            <a:ext cx="6415955" cy="20955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694" lvl="1" indent="-323847" algn="l">
              <a:lnSpc>
                <a:spcPts val="4199"/>
              </a:lnSpc>
              <a:buFont typeface="Arial"/>
              <a:buChar char="•"/>
            </a:pPr>
            <a:r>
              <a:rPr lang="en-US" sz="2999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Did a violation occur - preliminary assessment ?</a:t>
            </a:r>
          </a:p>
          <a:p>
            <a:pPr marL="1295387" lvl="2" indent="-431796" algn="l">
              <a:lnSpc>
                <a:spcPts val="4199"/>
              </a:lnSpc>
              <a:buFont typeface="Arial"/>
              <a:buChar char="⚬"/>
            </a:pPr>
            <a:r>
              <a:rPr lang="en-US" sz="2999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Yes/No???</a:t>
            </a:r>
          </a:p>
          <a:p>
            <a:pPr marL="1295387" lvl="2" indent="-431796" algn="l">
              <a:lnSpc>
                <a:spcPts val="4199"/>
              </a:lnSpc>
              <a:buFont typeface="Arial"/>
              <a:buChar char="⚬"/>
            </a:pPr>
            <a:r>
              <a:rPr lang="en-US" sz="2999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Basic/Capital???</a:t>
            </a:r>
          </a:p>
        </p:txBody>
      </p:sp>
      <p:sp>
        <p:nvSpPr>
          <p:cNvPr id="8" name="AutoShape 6">
            <a:extLst>
              <a:ext uri="{FF2B5EF4-FFF2-40B4-BE49-F238E27FC236}">
                <a16:creationId xmlns:a16="http://schemas.microsoft.com/office/drawing/2014/main" id="{3FD8E239-F327-3339-F1A9-787675F72F88}"/>
              </a:ext>
            </a:extLst>
          </p:cNvPr>
          <p:cNvSpPr/>
          <p:nvPr/>
        </p:nvSpPr>
        <p:spPr>
          <a:xfrm>
            <a:off x="-365274" y="1028700"/>
            <a:ext cx="14970422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oval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9" name="AutoShape 7">
            <a:extLst>
              <a:ext uri="{FF2B5EF4-FFF2-40B4-BE49-F238E27FC236}">
                <a16:creationId xmlns:a16="http://schemas.microsoft.com/office/drawing/2014/main" id="{E1C09AB7-BD4F-21E1-9911-1AD3620C6D85}"/>
              </a:ext>
            </a:extLst>
          </p:cNvPr>
          <p:cNvSpPr/>
          <p:nvPr/>
        </p:nvSpPr>
        <p:spPr>
          <a:xfrm flipH="1" flipV="1">
            <a:off x="3682852" y="9239250"/>
            <a:ext cx="14970422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oval" w="lg" len="lg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C131D">
                <a:alpha val="100000"/>
              </a:srgbClr>
            </a:gs>
            <a:gs pos="100000">
              <a:srgbClr val="0F2E4A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934392" y="6301342"/>
            <a:ext cx="4213570" cy="850375"/>
          </a:xfrm>
          <a:custGeom>
            <a:avLst/>
            <a:gdLst/>
            <a:ahLst/>
            <a:cxnLst/>
            <a:rect l="l" t="t" r="r" b="b"/>
            <a:pathLst>
              <a:path w="4213570" h="850375">
                <a:moveTo>
                  <a:pt x="0" y="0"/>
                </a:moveTo>
                <a:lnTo>
                  <a:pt x="4213570" y="0"/>
                </a:lnTo>
                <a:lnTo>
                  <a:pt x="4213570" y="850375"/>
                </a:lnTo>
                <a:lnTo>
                  <a:pt x="0" y="85037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-1335365" y="7637170"/>
            <a:ext cx="2823505" cy="1072932"/>
          </a:xfrm>
          <a:custGeom>
            <a:avLst/>
            <a:gdLst/>
            <a:ahLst/>
            <a:cxnLst/>
            <a:rect l="l" t="t" r="r" b="b"/>
            <a:pathLst>
              <a:path w="2823505" h="1072932">
                <a:moveTo>
                  <a:pt x="0" y="0"/>
                </a:moveTo>
                <a:lnTo>
                  <a:pt x="2823505" y="0"/>
                </a:lnTo>
                <a:lnTo>
                  <a:pt x="2823505" y="1072932"/>
                </a:lnTo>
                <a:lnTo>
                  <a:pt x="0" y="107293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3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1106462" y="3772825"/>
            <a:ext cx="7655860" cy="22847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560"/>
              </a:lnSpc>
            </a:pPr>
            <a:r>
              <a:rPr lang="en-US" sz="8000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Awareness of Concern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9144000" y="2524124"/>
            <a:ext cx="8674436" cy="50768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695" lvl="1" indent="-323848" algn="l">
              <a:lnSpc>
                <a:spcPts val="5099"/>
              </a:lnSpc>
              <a:buFont typeface="Arial"/>
              <a:buChar char="•"/>
            </a:pPr>
            <a:r>
              <a:rPr lang="en-US" sz="2999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Similar to Previously Submitted Work</a:t>
            </a:r>
          </a:p>
          <a:p>
            <a:pPr marL="647695" lvl="1" indent="-323848" algn="l">
              <a:lnSpc>
                <a:spcPts val="5099"/>
              </a:lnSpc>
              <a:buFont typeface="Arial"/>
              <a:buChar char="•"/>
            </a:pPr>
            <a:r>
              <a:rPr lang="en-US" sz="2999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Something Feels Off</a:t>
            </a:r>
          </a:p>
          <a:p>
            <a:pPr marL="647695" lvl="1" indent="-323848" algn="l">
              <a:lnSpc>
                <a:spcPts val="5099"/>
              </a:lnSpc>
              <a:buFont typeface="Arial"/>
              <a:buChar char="•"/>
            </a:pPr>
            <a:r>
              <a:rPr lang="en-US" sz="2999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Turnitin or </a:t>
            </a:r>
            <a:r>
              <a:rPr lang="en-US" sz="2999" b="1" dirty="0" err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Respondus</a:t>
            </a:r>
            <a:r>
              <a:rPr lang="en-US" sz="2999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999" b="1" dirty="0" err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LockDown</a:t>
            </a:r>
            <a:r>
              <a:rPr lang="en-US" sz="2999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 Browser Information</a:t>
            </a:r>
          </a:p>
          <a:p>
            <a:pPr marL="647695" lvl="1" indent="-323848" algn="l">
              <a:lnSpc>
                <a:spcPts val="5099"/>
              </a:lnSpc>
              <a:buFont typeface="Arial"/>
              <a:buChar char="•"/>
            </a:pPr>
            <a:r>
              <a:rPr lang="en-US" sz="2999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Wrong Assignment Submitted</a:t>
            </a:r>
          </a:p>
          <a:p>
            <a:pPr marL="647695" lvl="1" indent="-323848" algn="l">
              <a:lnSpc>
                <a:spcPts val="5099"/>
              </a:lnSpc>
              <a:buFont typeface="Arial"/>
              <a:buChar char="•"/>
            </a:pPr>
            <a:r>
              <a:rPr lang="en-US" sz="2999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Not the Student’s Voice</a:t>
            </a:r>
          </a:p>
          <a:p>
            <a:pPr marL="647695" lvl="1" indent="-323848" algn="l">
              <a:lnSpc>
                <a:spcPts val="5099"/>
              </a:lnSpc>
              <a:buFont typeface="Arial"/>
              <a:buChar char="•"/>
            </a:pPr>
            <a:r>
              <a:rPr lang="en-US" sz="2999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Wrong Name on Assignment</a:t>
            </a:r>
          </a:p>
          <a:p>
            <a:pPr marL="647695" lvl="1" indent="-323848" algn="l">
              <a:lnSpc>
                <a:spcPts val="5099"/>
              </a:lnSpc>
              <a:buFont typeface="Arial"/>
              <a:buChar char="•"/>
            </a:pPr>
            <a:r>
              <a:rPr lang="en-US" sz="2999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Notification from Staff Member</a:t>
            </a:r>
          </a:p>
        </p:txBody>
      </p:sp>
      <p:sp>
        <p:nvSpPr>
          <p:cNvPr id="8" name="AutoShape 6">
            <a:extLst>
              <a:ext uri="{FF2B5EF4-FFF2-40B4-BE49-F238E27FC236}">
                <a16:creationId xmlns:a16="http://schemas.microsoft.com/office/drawing/2014/main" id="{1CBBFCF8-F209-CCB5-9012-F674AEB9716B}"/>
              </a:ext>
            </a:extLst>
          </p:cNvPr>
          <p:cNvSpPr/>
          <p:nvPr/>
        </p:nvSpPr>
        <p:spPr>
          <a:xfrm>
            <a:off x="-365274" y="1028700"/>
            <a:ext cx="14970422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oval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9" name="AutoShape 7">
            <a:extLst>
              <a:ext uri="{FF2B5EF4-FFF2-40B4-BE49-F238E27FC236}">
                <a16:creationId xmlns:a16="http://schemas.microsoft.com/office/drawing/2014/main" id="{36D2B061-B56D-31AE-64B0-C371CB8D5481}"/>
              </a:ext>
            </a:extLst>
          </p:cNvPr>
          <p:cNvSpPr/>
          <p:nvPr/>
        </p:nvSpPr>
        <p:spPr>
          <a:xfrm flipH="1" flipV="1">
            <a:off x="3682852" y="9239250"/>
            <a:ext cx="14970422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oval" w="lg" len="lg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C131D">
                <a:alpha val="100000"/>
              </a:srgbClr>
            </a:gs>
            <a:gs pos="100000">
              <a:srgbClr val="0F2E4A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493176" y="7323261"/>
            <a:ext cx="4213570" cy="850375"/>
          </a:xfrm>
          <a:custGeom>
            <a:avLst/>
            <a:gdLst/>
            <a:ahLst/>
            <a:cxnLst/>
            <a:rect l="l" t="t" r="r" b="b"/>
            <a:pathLst>
              <a:path w="4213570" h="850375">
                <a:moveTo>
                  <a:pt x="0" y="0"/>
                </a:moveTo>
                <a:lnTo>
                  <a:pt x="4213570" y="0"/>
                </a:lnTo>
                <a:lnTo>
                  <a:pt x="4213570" y="850375"/>
                </a:lnTo>
                <a:lnTo>
                  <a:pt x="0" y="85037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-1335365" y="7637170"/>
            <a:ext cx="2823505" cy="1072932"/>
          </a:xfrm>
          <a:custGeom>
            <a:avLst/>
            <a:gdLst/>
            <a:ahLst/>
            <a:cxnLst/>
            <a:rect l="l" t="t" r="r" b="b"/>
            <a:pathLst>
              <a:path w="2823505" h="1072932">
                <a:moveTo>
                  <a:pt x="0" y="0"/>
                </a:moveTo>
                <a:lnTo>
                  <a:pt x="2823505" y="0"/>
                </a:lnTo>
                <a:lnTo>
                  <a:pt x="2823505" y="1072932"/>
                </a:lnTo>
                <a:lnTo>
                  <a:pt x="0" y="107293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3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0660146" y="2116088"/>
            <a:ext cx="6599154" cy="6057548"/>
          </a:xfrm>
          <a:custGeom>
            <a:avLst/>
            <a:gdLst/>
            <a:ahLst/>
            <a:cxnLst/>
            <a:rect l="l" t="t" r="r" b="b"/>
            <a:pathLst>
              <a:path w="6599154" h="6057548">
                <a:moveTo>
                  <a:pt x="0" y="0"/>
                </a:moveTo>
                <a:lnTo>
                  <a:pt x="6599154" y="0"/>
                </a:lnTo>
                <a:lnTo>
                  <a:pt x="6599154" y="6057548"/>
                </a:lnTo>
                <a:lnTo>
                  <a:pt x="0" y="605754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18844" r="-1884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1028700" y="1511120"/>
            <a:ext cx="8613923" cy="22847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560"/>
              </a:lnSpc>
            </a:pPr>
            <a:r>
              <a:rPr lang="en-US" sz="8000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Past Case Example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733550" y="4078245"/>
            <a:ext cx="7075333" cy="32219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99"/>
              </a:lnSpc>
            </a:pPr>
            <a:r>
              <a:rPr lang="en-US" sz="2999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3 Student Case:</a:t>
            </a:r>
          </a:p>
          <a:p>
            <a:pPr marL="647695" lvl="1" indent="-323848" algn="l">
              <a:lnSpc>
                <a:spcPts val="5099"/>
              </a:lnSpc>
              <a:buFont typeface="Arial"/>
              <a:buChar char="•"/>
            </a:pPr>
            <a:r>
              <a:rPr lang="en-US" sz="2999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Degrees of connection</a:t>
            </a:r>
          </a:p>
          <a:p>
            <a:pPr marL="647695" lvl="1" indent="-323848" algn="l">
              <a:lnSpc>
                <a:spcPts val="5099"/>
              </a:lnSpc>
              <a:buFont typeface="Arial"/>
              <a:buChar char="•"/>
            </a:pPr>
            <a:r>
              <a:rPr lang="en-US" sz="2999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Student interview </a:t>
            </a:r>
          </a:p>
          <a:p>
            <a:pPr marL="647695" lvl="1" indent="-323848" algn="l">
              <a:lnSpc>
                <a:spcPts val="5099"/>
              </a:lnSpc>
              <a:buFont typeface="Arial"/>
              <a:buChar char="•"/>
            </a:pPr>
            <a:r>
              <a:rPr lang="en-US" sz="2999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Opportunity to be curious, ask questions, and learn.</a:t>
            </a:r>
          </a:p>
        </p:txBody>
      </p:sp>
      <p:sp>
        <p:nvSpPr>
          <p:cNvPr id="9" name="AutoShape 6">
            <a:extLst>
              <a:ext uri="{FF2B5EF4-FFF2-40B4-BE49-F238E27FC236}">
                <a16:creationId xmlns:a16="http://schemas.microsoft.com/office/drawing/2014/main" id="{1AF4DF9C-7208-FDD7-7B7D-D967C0950D18}"/>
              </a:ext>
            </a:extLst>
          </p:cNvPr>
          <p:cNvSpPr/>
          <p:nvPr/>
        </p:nvSpPr>
        <p:spPr>
          <a:xfrm>
            <a:off x="-365274" y="1028700"/>
            <a:ext cx="14970422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oval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0" name="AutoShape 7">
            <a:extLst>
              <a:ext uri="{FF2B5EF4-FFF2-40B4-BE49-F238E27FC236}">
                <a16:creationId xmlns:a16="http://schemas.microsoft.com/office/drawing/2014/main" id="{29983511-866A-9611-8243-256B0385E4F1}"/>
              </a:ext>
            </a:extLst>
          </p:cNvPr>
          <p:cNvSpPr/>
          <p:nvPr/>
        </p:nvSpPr>
        <p:spPr>
          <a:xfrm flipH="1" flipV="1">
            <a:off x="3682852" y="9239250"/>
            <a:ext cx="14970422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oval" w="lg" len="lg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C131D">
                <a:alpha val="100000"/>
              </a:srgbClr>
            </a:gs>
            <a:gs pos="100000">
              <a:srgbClr val="0F2E4A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546986" y="5901931"/>
            <a:ext cx="6415955" cy="26193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694" lvl="1" indent="-323847" algn="l">
              <a:lnSpc>
                <a:spcPts val="4199"/>
              </a:lnSpc>
              <a:buFont typeface="Arial"/>
              <a:buChar char="•"/>
            </a:pPr>
            <a:r>
              <a:rPr lang="en-US" sz="2999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What is the sanction?</a:t>
            </a:r>
          </a:p>
          <a:p>
            <a:pPr marL="1295387" lvl="2" indent="-431796" algn="l">
              <a:lnSpc>
                <a:spcPts val="4199"/>
              </a:lnSpc>
              <a:buFont typeface="Arial"/>
              <a:buChar char="⚬"/>
            </a:pPr>
            <a:r>
              <a:rPr lang="en-US" sz="2999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Educational Opportunity</a:t>
            </a:r>
          </a:p>
          <a:p>
            <a:pPr marL="1295387" lvl="2" indent="-431796" algn="l">
              <a:lnSpc>
                <a:spcPts val="4199"/>
              </a:lnSpc>
              <a:buFont typeface="Arial"/>
              <a:buChar char="⚬"/>
            </a:pPr>
            <a:r>
              <a:rPr lang="en-US" sz="2999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Grade-Based</a:t>
            </a:r>
          </a:p>
          <a:p>
            <a:pPr marL="1295387" lvl="2" indent="-431796" algn="l">
              <a:lnSpc>
                <a:spcPts val="4199"/>
              </a:lnSpc>
              <a:buFont typeface="Arial"/>
              <a:buChar char="⚬"/>
            </a:pPr>
            <a:r>
              <a:rPr lang="en-US" sz="2999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XF</a:t>
            </a:r>
          </a:p>
          <a:p>
            <a:pPr marL="1295387" lvl="2" indent="-431796" algn="l">
              <a:lnSpc>
                <a:spcPts val="4199"/>
              </a:lnSpc>
              <a:buFont typeface="Arial"/>
              <a:buChar char="⚬"/>
            </a:pPr>
            <a:r>
              <a:rPr lang="en-US" sz="2999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Course Specific</a:t>
            </a:r>
          </a:p>
        </p:txBody>
      </p:sp>
      <p:sp>
        <p:nvSpPr>
          <p:cNvPr id="3" name="Freeform 3"/>
          <p:cNvSpPr/>
          <p:nvPr/>
        </p:nvSpPr>
        <p:spPr>
          <a:xfrm>
            <a:off x="14000279" y="7276061"/>
            <a:ext cx="5447285" cy="891374"/>
          </a:xfrm>
          <a:custGeom>
            <a:avLst/>
            <a:gdLst/>
            <a:ahLst/>
            <a:cxnLst/>
            <a:rect l="l" t="t" r="r" b="b"/>
            <a:pathLst>
              <a:path w="5447285" h="891374">
                <a:moveTo>
                  <a:pt x="0" y="0"/>
                </a:moveTo>
                <a:lnTo>
                  <a:pt x="5447285" y="0"/>
                </a:lnTo>
                <a:lnTo>
                  <a:pt x="5447285" y="891374"/>
                </a:lnTo>
                <a:lnTo>
                  <a:pt x="0" y="89137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3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-1359433" y="7491426"/>
            <a:ext cx="4442597" cy="945061"/>
          </a:xfrm>
          <a:custGeom>
            <a:avLst/>
            <a:gdLst/>
            <a:ahLst/>
            <a:cxnLst/>
            <a:rect l="l" t="t" r="r" b="b"/>
            <a:pathLst>
              <a:path w="4442597" h="945061">
                <a:moveTo>
                  <a:pt x="0" y="0"/>
                </a:moveTo>
                <a:lnTo>
                  <a:pt x="4442597" y="0"/>
                </a:lnTo>
                <a:lnTo>
                  <a:pt x="4442597" y="945061"/>
                </a:lnTo>
                <a:lnTo>
                  <a:pt x="0" y="94506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30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1028700" y="1423336"/>
            <a:ext cx="13868481" cy="11988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560"/>
              </a:lnSpc>
            </a:pPr>
            <a:r>
              <a:rPr lang="en-US" sz="8000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Decision Points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621292" y="3388193"/>
            <a:ext cx="6415955" cy="20955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694" lvl="1" indent="-323847" algn="l">
              <a:lnSpc>
                <a:spcPts val="4199"/>
              </a:lnSpc>
              <a:buFont typeface="Arial"/>
              <a:buChar char="•"/>
            </a:pPr>
            <a:r>
              <a:rPr lang="en-US" sz="2999" b="1" dirty="0">
                <a:solidFill>
                  <a:srgbClr val="A1CAEE"/>
                </a:solidFill>
                <a:latin typeface="Poppins Bold"/>
                <a:ea typeface="Poppins Bold"/>
                <a:cs typeface="Poppins Bold"/>
                <a:sym typeface="Poppins Bold"/>
              </a:rPr>
              <a:t>Did a violation occur - preliminary assessment ?</a:t>
            </a:r>
          </a:p>
          <a:p>
            <a:pPr marL="1295387" lvl="2" indent="-431796" algn="l">
              <a:lnSpc>
                <a:spcPts val="4199"/>
              </a:lnSpc>
              <a:buFont typeface="Arial"/>
              <a:buChar char="⚬"/>
            </a:pPr>
            <a:r>
              <a:rPr lang="en-US" sz="2999" b="1" dirty="0">
                <a:solidFill>
                  <a:srgbClr val="A1CAEE"/>
                </a:solidFill>
                <a:latin typeface="Poppins Bold"/>
                <a:ea typeface="Poppins Bold"/>
                <a:cs typeface="Poppins Bold"/>
                <a:sym typeface="Poppins Bold"/>
              </a:rPr>
              <a:t>Yes/No???</a:t>
            </a:r>
          </a:p>
          <a:p>
            <a:pPr marL="1295387" lvl="2" indent="-431796" algn="l">
              <a:lnSpc>
                <a:spcPts val="4199"/>
              </a:lnSpc>
              <a:buFont typeface="Arial"/>
              <a:buChar char="⚬"/>
            </a:pPr>
            <a:r>
              <a:rPr lang="en-US" sz="2999" b="1" dirty="0">
                <a:solidFill>
                  <a:srgbClr val="A1CAEE"/>
                </a:solidFill>
                <a:latin typeface="Poppins Bold"/>
                <a:ea typeface="Poppins Bold"/>
                <a:cs typeface="Poppins Bold"/>
                <a:sym typeface="Poppins Bold"/>
              </a:rPr>
              <a:t>Basic/Capital???</a:t>
            </a:r>
          </a:p>
        </p:txBody>
      </p:sp>
      <p:sp>
        <p:nvSpPr>
          <p:cNvPr id="9" name="AutoShape 6">
            <a:extLst>
              <a:ext uri="{FF2B5EF4-FFF2-40B4-BE49-F238E27FC236}">
                <a16:creationId xmlns:a16="http://schemas.microsoft.com/office/drawing/2014/main" id="{FB20D662-DDBD-FB46-90AF-FA954E3A90EF}"/>
              </a:ext>
            </a:extLst>
          </p:cNvPr>
          <p:cNvSpPr/>
          <p:nvPr/>
        </p:nvSpPr>
        <p:spPr>
          <a:xfrm>
            <a:off x="-365274" y="1028700"/>
            <a:ext cx="14970422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oval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0" name="AutoShape 7">
            <a:extLst>
              <a:ext uri="{FF2B5EF4-FFF2-40B4-BE49-F238E27FC236}">
                <a16:creationId xmlns:a16="http://schemas.microsoft.com/office/drawing/2014/main" id="{96F127A3-3284-9EB0-AEA5-06675B880793}"/>
              </a:ext>
            </a:extLst>
          </p:cNvPr>
          <p:cNvSpPr/>
          <p:nvPr/>
        </p:nvSpPr>
        <p:spPr>
          <a:xfrm flipH="1" flipV="1">
            <a:off x="3682852" y="9239250"/>
            <a:ext cx="14970422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oval" w="lg" len="lg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C131D">
                <a:alpha val="100000"/>
              </a:srgbClr>
            </a:gs>
            <a:gs pos="100000">
              <a:srgbClr val="0F2E4A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493176" y="7323261"/>
            <a:ext cx="4213570" cy="850375"/>
          </a:xfrm>
          <a:custGeom>
            <a:avLst/>
            <a:gdLst/>
            <a:ahLst/>
            <a:cxnLst/>
            <a:rect l="l" t="t" r="r" b="b"/>
            <a:pathLst>
              <a:path w="4213570" h="850375">
                <a:moveTo>
                  <a:pt x="0" y="0"/>
                </a:moveTo>
                <a:lnTo>
                  <a:pt x="4213570" y="0"/>
                </a:lnTo>
                <a:lnTo>
                  <a:pt x="4213570" y="850375"/>
                </a:lnTo>
                <a:lnTo>
                  <a:pt x="0" y="85037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-1335365" y="7637170"/>
            <a:ext cx="2823505" cy="1072932"/>
          </a:xfrm>
          <a:custGeom>
            <a:avLst/>
            <a:gdLst/>
            <a:ahLst/>
            <a:cxnLst/>
            <a:rect l="l" t="t" r="r" b="b"/>
            <a:pathLst>
              <a:path w="2823505" h="1072932">
                <a:moveTo>
                  <a:pt x="0" y="0"/>
                </a:moveTo>
                <a:lnTo>
                  <a:pt x="2823505" y="0"/>
                </a:lnTo>
                <a:lnTo>
                  <a:pt x="2823505" y="1072932"/>
                </a:lnTo>
                <a:lnTo>
                  <a:pt x="0" y="107293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3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0978518" y="3157675"/>
            <a:ext cx="5029317" cy="5029317"/>
          </a:xfrm>
          <a:custGeom>
            <a:avLst/>
            <a:gdLst/>
            <a:ahLst/>
            <a:cxnLst/>
            <a:rect l="l" t="t" r="r" b="b"/>
            <a:pathLst>
              <a:path w="5029317" h="5029317">
                <a:moveTo>
                  <a:pt x="0" y="0"/>
                </a:moveTo>
                <a:lnTo>
                  <a:pt x="5029317" y="0"/>
                </a:lnTo>
                <a:lnTo>
                  <a:pt x="5029317" y="5029317"/>
                </a:lnTo>
                <a:lnTo>
                  <a:pt x="0" y="502931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1028700" y="1511120"/>
            <a:ext cx="10845638" cy="11988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560"/>
              </a:lnSpc>
            </a:pPr>
            <a:r>
              <a:rPr lang="en-US" sz="8000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What would you do?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488140" y="2781300"/>
            <a:ext cx="7075333" cy="8896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695" lvl="1" indent="-323848" algn="l">
              <a:lnSpc>
                <a:spcPts val="3419"/>
              </a:lnSpc>
              <a:buFont typeface="Arial"/>
              <a:buChar char="•"/>
            </a:pPr>
            <a:r>
              <a:rPr lang="en-US" sz="2999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How do you determine the level of sanction?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068667" y="3830288"/>
            <a:ext cx="7075333" cy="17468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695" lvl="1" indent="-323848" algn="l">
              <a:lnSpc>
                <a:spcPts val="3419"/>
              </a:lnSpc>
              <a:buFont typeface="Arial"/>
              <a:buChar char="•"/>
            </a:pPr>
            <a:r>
              <a:rPr lang="en-US" sz="2999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Student submits assignment that does not cite sources, and content is clearly not “common knowledge.”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2068667" y="5766940"/>
            <a:ext cx="7075333" cy="17468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695" lvl="1" indent="-323848" algn="l">
              <a:lnSpc>
                <a:spcPts val="3419"/>
              </a:lnSpc>
              <a:buFont typeface="Arial"/>
              <a:buChar char="•"/>
            </a:pPr>
            <a:r>
              <a:rPr lang="en-US" sz="2999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Student is recorded on proctored exam talking with a person outside of the frame about how to cheat.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2068667" y="7675750"/>
            <a:ext cx="7075333" cy="13182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695" lvl="1" indent="-323848" algn="l">
              <a:lnSpc>
                <a:spcPts val="3419"/>
              </a:lnSpc>
              <a:buFont typeface="Arial"/>
              <a:buChar char="•"/>
            </a:pPr>
            <a:r>
              <a:rPr lang="en-US" sz="2999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Student denies cheating but cannot reproduce work or explain process.</a:t>
            </a:r>
          </a:p>
        </p:txBody>
      </p:sp>
      <p:sp>
        <p:nvSpPr>
          <p:cNvPr id="14" name="AutoShape 6">
            <a:extLst>
              <a:ext uri="{FF2B5EF4-FFF2-40B4-BE49-F238E27FC236}">
                <a16:creationId xmlns:a16="http://schemas.microsoft.com/office/drawing/2014/main" id="{0E7EE86B-FA8A-7407-9D54-9E9F57B58F21}"/>
              </a:ext>
            </a:extLst>
          </p:cNvPr>
          <p:cNvSpPr/>
          <p:nvPr/>
        </p:nvSpPr>
        <p:spPr>
          <a:xfrm>
            <a:off x="-365274" y="1028700"/>
            <a:ext cx="14970422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oval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5" name="AutoShape 7">
            <a:extLst>
              <a:ext uri="{FF2B5EF4-FFF2-40B4-BE49-F238E27FC236}">
                <a16:creationId xmlns:a16="http://schemas.microsoft.com/office/drawing/2014/main" id="{DD3F9F1E-265B-6F3A-3093-86585F2E1889}"/>
              </a:ext>
            </a:extLst>
          </p:cNvPr>
          <p:cNvSpPr/>
          <p:nvPr/>
        </p:nvSpPr>
        <p:spPr>
          <a:xfrm flipH="1" flipV="1">
            <a:off x="3682852" y="9239250"/>
            <a:ext cx="14970422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oval" w="lg" len="lg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C131D">
                <a:alpha val="100000"/>
              </a:srgbClr>
            </a:gs>
            <a:gs pos="100000">
              <a:srgbClr val="0F2E4A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398669" y="1790725"/>
            <a:ext cx="9490663" cy="11988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560"/>
              </a:lnSpc>
            </a:pPr>
            <a:r>
              <a:rPr lang="en-US" sz="8000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AIVR Form</a:t>
            </a:r>
          </a:p>
        </p:txBody>
      </p:sp>
      <p:sp>
        <p:nvSpPr>
          <p:cNvPr id="3" name="Freeform 3"/>
          <p:cNvSpPr/>
          <p:nvPr/>
        </p:nvSpPr>
        <p:spPr>
          <a:xfrm>
            <a:off x="13868474" y="2098232"/>
            <a:ext cx="5447285" cy="891374"/>
          </a:xfrm>
          <a:custGeom>
            <a:avLst/>
            <a:gdLst/>
            <a:ahLst/>
            <a:cxnLst/>
            <a:rect l="l" t="t" r="r" b="b"/>
            <a:pathLst>
              <a:path w="5447285" h="891374">
                <a:moveTo>
                  <a:pt x="0" y="0"/>
                </a:moveTo>
                <a:lnTo>
                  <a:pt x="5447285" y="0"/>
                </a:lnTo>
                <a:lnTo>
                  <a:pt x="5447285" y="891373"/>
                </a:lnTo>
                <a:lnTo>
                  <a:pt x="0" y="89137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flipH="1">
            <a:off x="-948251" y="2098232"/>
            <a:ext cx="5447285" cy="891374"/>
          </a:xfrm>
          <a:custGeom>
            <a:avLst/>
            <a:gdLst/>
            <a:ahLst/>
            <a:cxnLst/>
            <a:rect l="l" t="t" r="r" b="b"/>
            <a:pathLst>
              <a:path w="5447285" h="891374">
                <a:moveTo>
                  <a:pt x="5447285" y="0"/>
                </a:moveTo>
                <a:lnTo>
                  <a:pt x="0" y="0"/>
                </a:lnTo>
                <a:lnTo>
                  <a:pt x="0" y="891373"/>
                </a:lnTo>
                <a:lnTo>
                  <a:pt x="5447285" y="891373"/>
                </a:lnTo>
                <a:lnTo>
                  <a:pt x="5447285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5177729" y="2922930"/>
            <a:ext cx="7932542" cy="441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  <a:spcBef>
                <a:spcPct val="0"/>
              </a:spcBef>
            </a:pPr>
            <a:r>
              <a:rPr lang="en-US" sz="2499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Academic Integrity Violation Reporting Form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735637" y="4944440"/>
            <a:ext cx="14816725" cy="20955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694" lvl="1" indent="-323847" algn="l">
              <a:lnSpc>
                <a:spcPts val="4199"/>
              </a:lnSpc>
              <a:buFont typeface="Arial"/>
              <a:buChar char="•"/>
            </a:pPr>
            <a:r>
              <a:rPr lang="en-US" sz="2999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When a sanction affects a grade or course standing, procedure states AIVR needs to be completed.</a:t>
            </a:r>
          </a:p>
          <a:p>
            <a:pPr marL="647694" lvl="1" indent="-323847" algn="l">
              <a:lnSpc>
                <a:spcPts val="4199"/>
              </a:lnSpc>
              <a:spcBef>
                <a:spcPct val="0"/>
              </a:spcBef>
              <a:buFont typeface="Arial"/>
              <a:buChar char="•"/>
            </a:pPr>
            <a:r>
              <a:rPr lang="en-US" sz="2999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Good practice for third situation - Use the AIVR form to document the concern and document the conversation.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735637" y="3795712"/>
            <a:ext cx="14816725" cy="5238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99"/>
              </a:lnSpc>
              <a:spcBef>
                <a:spcPct val="0"/>
              </a:spcBef>
            </a:pPr>
            <a:r>
              <a:rPr lang="en-US" sz="2999" b="1" u="sng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  <a:hlinkClick r:id="rId4" tooltip="http://cm.maxient.com/reportingform.php?BartonCCC&amp;layout_id=60"/>
              </a:rPr>
              <a:t>AIVR Form </a:t>
            </a:r>
            <a:r>
              <a:rPr lang="en-US" sz="2999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- link</a:t>
            </a:r>
          </a:p>
        </p:txBody>
      </p:sp>
      <p:sp>
        <p:nvSpPr>
          <p:cNvPr id="10" name="AutoShape 6">
            <a:extLst>
              <a:ext uri="{FF2B5EF4-FFF2-40B4-BE49-F238E27FC236}">
                <a16:creationId xmlns:a16="http://schemas.microsoft.com/office/drawing/2014/main" id="{35BBA2B5-6775-0E74-881F-2E4EC68D3337}"/>
              </a:ext>
            </a:extLst>
          </p:cNvPr>
          <p:cNvSpPr/>
          <p:nvPr/>
        </p:nvSpPr>
        <p:spPr>
          <a:xfrm>
            <a:off x="-365274" y="1028700"/>
            <a:ext cx="14970422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oval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1" name="AutoShape 7">
            <a:extLst>
              <a:ext uri="{FF2B5EF4-FFF2-40B4-BE49-F238E27FC236}">
                <a16:creationId xmlns:a16="http://schemas.microsoft.com/office/drawing/2014/main" id="{5BD18CA5-06FB-2475-F427-8912F786975B}"/>
              </a:ext>
            </a:extLst>
          </p:cNvPr>
          <p:cNvSpPr/>
          <p:nvPr/>
        </p:nvSpPr>
        <p:spPr>
          <a:xfrm flipH="1" flipV="1">
            <a:off x="3682852" y="9239250"/>
            <a:ext cx="14970422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oval" w="lg" len="lg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981</Words>
  <Application>Microsoft Macintosh PowerPoint</Application>
  <PresentationFormat>Custom</PresentationFormat>
  <Paragraphs>154</Paragraphs>
  <Slides>19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Calibri</vt:lpstr>
      <vt:lpstr>Poppins Bold</vt:lpstr>
      <vt:lpstr>Poppins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Navigating Academic Integrity - CT Fall 2025</dc:title>
  <cp:lastModifiedBy>Miller, Leanne</cp:lastModifiedBy>
  <cp:revision>3</cp:revision>
  <dcterms:created xsi:type="dcterms:W3CDTF">2006-08-16T00:00:00Z</dcterms:created>
  <dcterms:modified xsi:type="dcterms:W3CDTF">2025-08-12T13:10:51Z</dcterms:modified>
  <dc:identifier>DAGrMdemsIs</dc:identifier>
</cp:coreProperties>
</file>