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74"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8288000" cy="10287000"/>
  <p:notesSz cx="6858000" cy="9144000"/>
  <p:embeddedFontLst>
    <p:embeddedFont>
      <p:font typeface="Myriad Pro" panose="020B0503030403020204" pitchFamily="34" charset="0"/>
      <p:regular r:id="rId22"/>
    </p:embeddedFont>
    <p:embeddedFont>
      <p:font typeface="Open Sans" panose="020B0606030504020204" pitchFamily="34" charset="0"/>
      <p:regular r:id="rId23"/>
      <p:bold r:id="rId24"/>
      <p:italic r:id="rId25"/>
      <p:boldItalic r:id="rId26"/>
    </p:embeddedFont>
    <p:embeddedFont>
      <p:font typeface="Open Sans Bold" panose="020B0806030504020204" pitchFamily="34" charset="0"/>
      <p:regular r:id="rId27"/>
      <p:bold r:id="rId28"/>
    </p:embeddedFont>
    <p:embeddedFont>
      <p:font typeface="Open Sauce Bold" pitchFamily="2" charset="77"/>
      <p:regular r:id="rId29"/>
      <p:bold r:id="rId30"/>
    </p:embeddedFont>
    <p:embeddedFont>
      <p:font typeface="Open Sauce Heavy" pitchFamily="2" charset="77"/>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22" autoAdjust="0"/>
    <p:restoredTop sz="94695" autoAdjust="0"/>
  </p:normalViewPr>
  <p:slideViewPr>
    <p:cSldViewPr>
      <p:cViewPr varScale="1">
        <p:scale>
          <a:sx n="110" d="100"/>
          <a:sy n="110" d="100"/>
        </p:scale>
        <p:origin x="184"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1419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hat.openai.com/chat"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0" y="34925"/>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0000"/>
              </a:srgbClr>
            </a:solidFill>
          </p:spPr>
          <p:txBody>
            <a:bodyPr/>
            <a:lstStyle/>
            <a:p>
              <a:endParaRPr lang="en-US" dirty="0"/>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8700" y="1028700"/>
            <a:ext cx="3405027" cy="906032"/>
          </a:xfrm>
          <a:custGeom>
            <a:avLst/>
            <a:gdLst/>
            <a:ahLst/>
            <a:cxnLst/>
            <a:rect l="l" t="t" r="r" b="b"/>
            <a:pathLst>
              <a:path w="3405027" h="906032">
                <a:moveTo>
                  <a:pt x="0" y="0"/>
                </a:moveTo>
                <a:lnTo>
                  <a:pt x="3405027" y="0"/>
                </a:lnTo>
                <a:lnTo>
                  <a:pt x="3405027" y="906032"/>
                </a:lnTo>
                <a:lnTo>
                  <a:pt x="0" y="906032"/>
                </a:lnTo>
                <a:lnTo>
                  <a:pt x="0" y="0"/>
                </a:lnTo>
                <a:close/>
              </a:path>
            </a:pathLst>
          </a:custGeom>
          <a:blipFill>
            <a:blip r:embed="rId4"/>
            <a:stretch>
              <a:fillRect l="-31130"/>
            </a:stretch>
          </a:blipFill>
        </p:spPr>
        <p:txBody>
          <a:bodyPr/>
          <a:lstStyle/>
          <a:p>
            <a:endParaRPr lang="en-US"/>
          </a:p>
        </p:txBody>
      </p:sp>
      <p:sp>
        <p:nvSpPr>
          <p:cNvPr id="7" name="TextBox 7"/>
          <p:cNvSpPr txBox="1"/>
          <p:nvPr/>
        </p:nvSpPr>
        <p:spPr>
          <a:xfrm>
            <a:off x="1028700" y="6030890"/>
            <a:ext cx="7011772" cy="514350"/>
          </a:xfrm>
          <a:prstGeom prst="rect">
            <a:avLst/>
          </a:prstGeom>
        </p:spPr>
        <p:txBody>
          <a:bodyPr lIns="0" tIns="0" rIns="0" bIns="0" rtlCol="0" anchor="t">
            <a:spAutoFit/>
          </a:bodyPr>
          <a:lstStyle/>
          <a:p>
            <a:pPr algn="l">
              <a:lnSpc>
                <a:spcPts val="4200"/>
              </a:lnSpc>
            </a:pPr>
            <a:r>
              <a:rPr lang="en-US" sz="3000" dirty="0">
                <a:solidFill>
                  <a:srgbClr val="FFFFFF"/>
                </a:solidFill>
                <a:latin typeface="Open Sans Bold"/>
                <a:ea typeface="Open Sans Bold"/>
                <a:cs typeface="Open Sans Bold"/>
                <a:sym typeface="Open Sans Bold"/>
              </a:rPr>
              <a:t>AI Statement - Panel Discussion</a:t>
            </a:r>
          </a:p>
        </p:txBody>
      </p:sp>
      <p:sp>
        <p:nvSpPr>
          <p:cNvPr id="8" name="TextBox 8"/>
          <p:cNvSpPr txBox="1"/>
          <p:nvPr/>
        </p:nvSpPr>
        <p:spPr>
          <a:xfrm>
            <a:off x="1028700" y="3543366"/>
            <a:ext cx="7359169" cy="1299245"/>
          </a:xfrm>
          <a:prstGeom prst="rect">
            <a:avLst/>
          </a:prstGeom>
        </p:spPr>
        <p:txBody>
          <a:bodyPr lIns="0" tIns="0" rIns="0" bIns="0" rtlCol="0" anchor="t">
            <a:spAutoFit/>
          </a:bodyPr>
          <a:lstStyle/>
          <a:p>
            <a:pPr algn="l">
              <a:lnSpc>
                <a:spcPts val="10174"/>
              </a:lnSpc>
            </a:pPr>
            <a:r>
              <a:rPr lang="en-US" sz="9003" dirty="0">
                <a:solidFill>
                  <a:srgbClr val="FFFFFF"/>
                </a:solidFill>
                <a:latin typeface="Open Sauce Bold"/>
                <a:ea typeface="Open Sauce Bold"/>
                <a:cs typeface="Open Sauce Bold"/>
                <a:sym typeface="Open Sauce Bold"/>
              </a:rPr>
              <a:t>Gen AI:</a:t>
            </a:r>
          </a:p>
        </p:txBody>
      </p:sp>
      <p:sp>
        <p:nvSpPr>
          <p:cNvPr id="9" name="TextBox 9"/>
          <p:cNvSpPr txBox="1"/>
          <p:nvPr/>
        </p:nvSpPr>
        <p:spPr>
          <a:xfrm>
            <a:off x="1028700" y="4838700"/>
            <a:ext cx="7011772" cy="679450"/>
          </a:xfrm>
          <a:prstGeom prst="rect">
            <a:avLst/>
          </a:prstGeom>
        </p:spPr>
        <p:txBody>
          <a:bodyPr lIns="0" tIns="0" rIns="0" bIns="0" rtlCol="0" anchor="t">
            <a:spAutoFit/>
          </a:bodyPr>
          <a:lstStyle/>
          <a:p>
            <a:pPr algn="l">
              <a:lnSpc>
                <a:spcPts val="5599"/>
              </a:lnSpc>
            </a:pPr>
            <a:r>
              <a:rPr lang="en-US" sz="3999">
                <a:solidFill>
                  <a:srgbClr val="FFFFFF"/>
                </a:solidFill>
                <a:latin typeface="Open Sans Bold"/>
                <a:ea typeface="Open Sans Bold"/>
                <a:cs typeface="Open Sans Bold"/>
                <a:sym typeface="Open Sans Bold"/>
              </a:rPr>
              <a:t>What does it mean to you?</a:t>
            </a:r>
          </a:p>
        </p:txBody>
      </p:sp>
      <p:sp>
        <p:nvSpPr>
          <p:cNvPr id="10" name="AutoShape 10"/>
          <p:cNvSpPr/>
          <p:nvPr/>
        </p:nvSpPr>
        <p:spPr>
          <a:xfrm>
            <a:off x="1028700" y="5802290"/>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TextBox 7">
            <a:extLst>
              <a:ext uri="{FF2B5EF4-FFF2-40B4-BE49-F238E27FC236}">
                <a16:creationId xmlns:a16="http://schemas.microsoft.com/office/drawing/2014/main" id="{81B3CC7F-9A6E-76E8-C344-95F749012868}"/>
              </a:ext>
            </a:extLst>
          </p:cNvPr>
          <p:cNvSpPr txBox="1"/>
          <p:nvPr/>
        </p:nvSpPr>
        <p:spPr>
          <a:xfrm>
            <a:off x="17963209" y="9715500"/>
            <a:ext cx="304800" cy="470193"/>
          </a:xfrm>
          <a:prstGeom prst="rect">
            <a:avLst/>
          </a:prstGeom>
        </p:spPr>
        <p:txBody>
          <a:bodyPr wrap="square" lIns="0" tIns="0" rIns="0" bIns="0" rtlCol="0" anchor="t">
            <a:spAutoFit/>
          </a:bodyPr>
          <a:lstStyle/>
          <a:p>
            <a:pPr algn="l">
              <a:lnSpc>
                <a:spcPts val="4200"/>
              </a:lnSpc>
            </a:pPr>
            <a:r>
              <a:rPr lang="en-US" sz="2000" dirty="0">
                <a:solidFill>
                  <a:srgbClr val="FFFFFF"/>
                </a:solidFill>
                <a:latin typeface="Open Sans Bold"/>
                <a:ea typeface="Open Sans Bold"/>
                <a:cs typeface="Open Sans Bold"/>
                <a:sym typeface="Open Sans Bold"/>
              </a:rPr>
              <a:t>L</a:t>
            </a:r>
          </a:p>
        </p:txBody>
      </p:sp>
      <p:sp>
        <p:nvSpPr>
          <p:cNvPr id="12" name="TextBox 7">
            <a:extLst>
              <a:ext uri="{FF2B5EF4-FFF2-40B4-BE49-F238E27FC236}">
                <a16:creationId xmlns:a16="http://schemas.microsoft.com/office/drawing/2014/main" id="{8D7C7E41-A9DE-EFF3-82A2-B3F3A980C44B}"/>
              </a:ext>
            </a:extLst>
          </p:cNvPr>
          <p:cNvSpPr txBox="1"/>
          <p:nvPr/>
        </p:nvSpPr>
        <p:spPr>
          <a:xfrm>
            <a:off x="1100816" y="7505700"/>
            <a:ext cx="8267700" cy="1008802"/>
          </a:xfrm>
          <a:prstGeom prst="rect">
            <a:avLst/>
          </a:prstGeom>
        </p:spPr>
        <p:txBody>
          <a:bodyPr wrap="square" lIns="0" tIns="0" rIns="0" bIns="0" rtlCol="0" anchor="t">
            <a:spAutoFit/>
          </a:bodyPr>
          <a:lstStyle/>
          <a:p>
            <a:pPr algn="l">
              <a:lnSpc>
                <a:spcPts val="4200"/>
              </a:lnSpc>
            </a:pPr>
            <a:r>
              <a:rPr lang="en-US" sz="2400" dirty="0">
                <a:solidFill>
                  <a:srgbClr val="FFFFFF"/>
                </a:solidFill>
                <a:latin typeface="Open Sans Bold"/>
                <a:ea typeface="Open Sans Bold"/>
                <a:cs typeface="Open Sans Bold"/>
                <a:sym typeface="Open Sans Bold"/>
              </a:rPr>
              <a:t>Panelists: </a:t>
            </a:r>
          </a:p>
          <a:p>
            <a:pPr algn="l">
              <a:lnSpc>
                <a:spcPts val="4200"/>
              </a:lnSpc>
            </a:pPr>
            <a:r>
              <a:rPr lang="en-US" sz="2000" dirty="0">
                <a:solidFill>
                  <a:srgbClr val="FFFFFF"/>
                </a:solidFill>
                <a:latin typeface="Open Sans Bold"/>
                <a:ea typeface="Open Sans Bold"/>
                <a:cs typeface="Open Sans Bold"/>
                <a:sym typeface="Open Sans Bold"/>
              </a:rPr>
              <a:t>Erika Jenkins-Moss, Stephanie Joiner, &amp; Lee Miller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1"/>
      <p:bldP spid="9" grpId="0"/>
      <p:bldP spid="10"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68" r="-8398"/>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4706"/>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319964" y="3736975"/>
            <a:ext cx="8181029" cy="2879725"/>
          </a:xfrm>
          <a:prstGeom prst="rect">
            <a:avLst/>
          </a:prstGeom>
        </p:spPr>
        <p:txBody>
          <a:bodyPr lIns="0" tIns="0" rIns="0" bIns="0" rtlCol="0" anchor="t">
            <a:spAutoFit/>
          </a:bodyPr>
          <a:lstStyle/>
          <a:p>
            <a:pPr algn="ctr">
              <a:lnSpc>
                <a:spcPts val="11299"/>
              </a:lnSpc>
            </a:pPr>
            <a:r>
              <a:rPr lang="en-US" sz="9999" dirty="0">
                <a:solidFill>
                  <a:srgbClr val="FFFFFF"/>
                </a:solidFill>
                <a:latin typeface="Open Sauce Heavy"/>
                <a:ea typeface="Open Sauce Heavy"/>
                <a:cs typeface="Open Sauce Heavy"/>
                <a:sym typeface="Open Sauce Heavy"/>
              </a:rPr>
              <a:t>Critical Thinking</a:t>
            </a:r>
          </a:p>
        </p:txBody>
      </p:sp>
      <p:sp>
        <p:nvSpPr>
          <p:cNvPr id="7" name="TextBox 7"/>
          <p:cNvSpPr txBox="1"/>
          <p:nvPr/>
        </p:nvSpPr>
        <p:spPr>
          <a:xfrm>
            <a:off x="1368792" y="2638018"/>
            <a:ext cx="7951172" cy="6286500"/>
          </a:xfrm>
          <a:prstGeom prst="rect">
            <a:avLst/>
          </a:prstGeom>
        </p:spPr>
        <p:txBody>
          <a:bodyPr lIns="0" tIns="0" rIns="0" bIns="0" rtlCol="0" anchor="t">
            <a:spAutoFit/>
          </a:bodyPr>
          <a:lstStyle/>
          <a:p>
            <a:pPr algn="l">
              <a:lnSpc>
                <a:spcPts val="6299"/>
              </a:lnSpc>
            </a:pPr>
            <a:r>
              <a:rPr lang="en-US" sz="4499" dirty="0">
                <a:solidFill>
                  <a:srgbClr val="FFFFFF"/>
                </a:solidFill>
                <a:latin typeface="Open Sans Bold"/>
                <a:ea typeface="Open Sans Bold"/>
                <a:cs typeface="Open Sans Bold"/>
                <a:sym typeface="Open Sans Bold"/>
              </a:rPr>
              <a:t>Generative Artificial Intelligence (Gen AI) may enhance or hinder outcomes. Gen AI should not supplant or subvert critical, creative, and collaborative thinking outcomes or competencies. </a:t>
            </a:r>
          </a:p>
        </p:txBody>
      </p:sp>
      <p:sp>
        <p:nvSpPr>
          <p:cNvPr id="8" name="TextBox 7">
            <a:extLst>
              <a:ext uri="{FF2B5EF4-FFF2-40B4-BE49-F238E27FC236}">
                <a16:creationId xmlns:a16="http://schemas.microsoft.com/office/drawing/2014/main" id="{E127D166-CC43-B9C0-C640-7B9CF2F613D5}"/>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80162" y="1095375"/>
            <a:ext cx="16927677" cy="1450975"/>
          </a:xfrm>
          <a:prstGeom prst="rect">
            <a:avLst/>
          </a:prstGeom>
        </p:spPr>
        <p:txBody>
          <a:bodyPr lIns="0" tIns="0" rIns="0" bIns="0" rtlCol="0" anchor="t">
            <a:spAutoFit/>
          </a:bodyPr>
          <a:lstStyle/>
          <a:p>
            <a:pPr algn="ctr">
              <a:lnSpc>
                <a:spcPts val="11299"/>
              </a:lnSpc>
            </a:pPr>
            <a:r>
              <a:rPr lang="en-US" sz="9999" dirty="0">
                <a:solidFill>
                  <a:srgbClr val="FFFFFF"/>
                </a:solidFill>
                <a:latin typeface="Open Sauce Heavy"/>
                <a:ea typeface="Open Sauce Heavy"/>
                <a:cs typeface="Open Sauce Heavy"/>
                <a:sym typeface="Open Sauce Heavy"/>
              </a:rPr>
              <a:t>Appropriate Use/Ethics</a:t>
            </a:r>
          </a:p>
        </p:txBody>
      </p:sp>
      <p:grpSp>
        <p:nvGrpSpPr>
          <p:cNvPr id="7" name="Group 7"/>
          <p:cNvGrpSpPr/>
          <p:nvPr/>
        </p:nvGrpSpPr>
        <p:grpSpPr>
          <a:xfrm>
            <a:off x="1525466" y="2756159"/>
            <a:ext cx="14763232" cy="6762232"/>
            <a:chOff x="0" y="0"/>
            <a:chExt cx="3888259" cy="1780999"/>
          </a:xfrm>
        </p:grpSpPr>
        <p:sp>
          <p:nvSpPr>
            <p:cNvPr id="8" name="Freeform 8"/>
            <p:cNvSpPr/>
            <p:nvPr/>
          </p:nvSpPr>
          <p:spPr>
            <a:xfrm>
              <a:off x="0" y="0"/>
              <a:ext cx="3888258" cy="1780999"/>
            </a:xfrm>
            <a:custGeom>
              <a:avLst/>
              <a:gdLst/>
              <a:ahLst/>
              <a:cxnLst/>
              <a:rect l="l" t="t" r="r" b="b"/>
              <a:pathLst>
                <a:path w="3888258" h="1780999">
                  <a:moveTo>
                    <a:pt x="0" y="0"/>
                  </a:moveTo>
                  <a:lnTo>
                    <a:pt x="3888258" y="0"/>
                  </a:lnTo>
                  <a:lnTo>
                    <a:pt x="3888258" y="1780999"/>
                  </a:lnTo>
                  <a:lnTo>
                    <a:pt x="0" y="1780999"/>
                  </a:lnTo>
                  <a:close/>
                </a:path>
              </a:pathLst>
            </a:custGeom>
            <a:solidFill>
              <a:srgbClr val="000000">
                <a:alpha val="49804"/>
              </a:srgbClr>
            </a:solidFill>
          </p:spPr>
          <p:txBody>
            <a:bodyPr/>
            <a:lstStyle/>
            <a:p>
              <a:endParaRPr lang="en-US"/>
            </a:p>
          </p:txBody>
        </p:sp>
        <p:sp>
          <p:nvSpPr>
            <p:cNvPr id="9" name="TextBox 9"/>
            <p:cNvSpPr txBox="1"/>
            <p:nvPr/>
          </p:nvSpPr>
          <p:spPr>
            <a:xfrm>
              <a:off x="0" y="-76200"/>
              <a:ext cx="3888259" cy="185719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708232" y="2940050"/>
            <a:ext cx="14871537" cy="6318250"/>
          </a:xfrm>
          <a:prstGeom prst="rect">
            <a:avLst/>
          </a:prstGeom>
        </p:spPr>
        <p:txBody>
          <a:bodyPr lIns="0" tIns="0" rIns="0" bIns="0" rtlCol="0" anchor="t">
            <a:spAutoFit/>
          </a:bodyPr>
          <a:lstStyle/>
          <a:p>
            <a:pPr algn="l">
              <a:lnSpc>
                <a:spcPts val="5599"/>
              </a:lnSpc>
            </a:pPr>
            <a:r>
              <a:rPr lang="en-US" sz="3999" dirty="0">
                <a:solidFill>
                  <a:srgbClr val="FFFFFF"/>
                </a:solidFill>
                <a:latin typeface="Open Sans Bold"/>
                <a:ea typeface="Open Sans Bold"/>
                <a:cs typeface="Open Sans Bold"/>
                <a:sym typeface="Open Sans Bold"/>
              </a:rPr>
              <a:t>College procedure #2470, Intellectual Property, outlines the college’s right to ensure student work authenticity, with consideration to student concerns regarding personal information, while protecting institutional rigor and maintaining integrity. Instructors cannot require students to submit FERPA protected information to generative AI software for the purposes of assignment completion. Due to student privacy concerns, faculty will not submit student work to generative AI software. </a:t>
            </a:r>
          </a:p>
        </p:txBody>
      </p:sp>
      <p:sp>
        <p:nvSpPr>
          <p:cNvPr id="11" name="TextBox 10">
            <a:extLst>
              <a:ext uri="{FF2B5EF4-FFF2-40B4-BE49-F238E27FC236}">
                <a16:creationId xmlns:a16="http://schemas.microsoft.com/office/drawing/2014/main" id="{3A508B56-6DF8-E2E9-5582-C6FBA05B10E1}"/>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319964" y="3736975"/>
            <a:ext cx="8181029" cy="2879725"/>
          </a:xfrm>
          <a:prstGeom prst="rect">
            <a:avLst/>
          </a:prstGeom>
        </p:spPr>
        <p:txBody>
          <a:bodyPr lIns="0" tIns="0" rIns="0" bIns="0" rtlCol="0" anchor="t">
            <a:spAutoFit/>
          </a:bodyPr>
          <a:lstStyle/>
          <a:p>
            <a:pPr algn="ctr">
              <a:lnSpc>
                <a:spcPts val="11299"/>
              </a:lnSpc>
            </a:pPr>
            <a:r>
              <a:rPr lang="en-US" sz="9999" dirty="0">
                <a:solidFill>
                  <a:srgbClr val="FFFFFF"/>
                </a:solidFill>
                <a:latin typeface="Open Sauce Heavy"/>
                <a:ea typeface="Open Sauce Heavy"/>
                <a:cs typeface="Open Sauce Heavy"/>
                <a:sym typeface="Open Sauce Heavy"/>
              </a:rPr>
              <a:t>AI</a:t>
            </a:r>
          </a:p>
          <a:p>
            <a:pPr algn="ctr">
              <a:lnSpc>
                <a:spcPts val="11299"/>
              </a:lnSpc>
            </a:pPr>
            <a:r>
              <a:rPr lang="en-US" sz="9999" dirty="0">
                <a:solidFill>
                  <a:srgbClr val="FFFFFF"/>
                </a:solidFill>
                <a:latin typeface="Open Sauce Heavy"/>
                <a:ea typeface="Open Sauce Heavy"/>
                <a:cs typeface="Open Sauce Heavy"/>
                <a:sym typeface="Open Sauce Heavy"/>
              </a:rPr>
              <a:t>Detection</a:t>
            </a:r>
          </a:p>
        </p:txBody>
      </p:sp>
      <p:sp>
        <p:nvSpPr>
          <p:cNvPr id="7" name="TextBox 7"/>
          <p:cNvSpPr txBox="1"/>
          <p:nvPr/>
        </p:nvSpPr>
        <p:spPr>
          <a:xfrm>
            <a:off x="1368792" y="3148012"/>
            <a:ext cx="7775208" cy="3914775"/>
          </a:xfrm>
          <a:prstGeom prst="rect">
            <a:avLst/>
          </a:prstGeom>
        </p:spPr>
        <p:txBody>
          <a:bodyPr lIns="0" tIns="0" rIns="0" bIns="0" rtlCol="0" anchor="t">
            <a:spAutoFit/>
          </a:bodyPr>
          <a:lstStyle/>
          <a:p>
            <a:pPr algn="l">
              <a:lnSpc>
                <a:spcPts val="6299"/>
              </a:lnSpc>
            </a:pPr>
            <a:r>
              <a:rPr lang="en-US" sz="4499" dirty="0">
                <a:solidFill>
                  <a:srgbClr val="FFFFFF"/>
                </a:solidFill>
                <a:latin typeface="Open Sans Bold"/>
                <a:ea typeface="Open Sans Bold"/>
                <a:cs typeface="Open Sans Bold"/>
                <a:sym typeface="Open Sans Bold"/>
              </a:rPr>
              <a:t>Turnitin Software is the approved institutional software for plagiarism and AI-generation detection.</a:t>
            </a:r>
          </a:p>
        </p:txBody>
      </p:sp>
      <p:sp>
        <p:nvSpPr>
          <p:cNvPr id="8" name="TextBox 7">
            <a:extLst>
              <a:ext uri="{FF2B5EF4-FFF2-40B4-BE49-F238E27FC236}">
                <a16:creationId xmlns:a16="http://schemas.microsoft.com/office/drawing/2014/main" id="{3B79988A-E932-3998-9316-955E03D4A81D}"/>
              </a:ext>
            </a:extLst>
          </p:cNvPr>
          <p:cNvSpPr txBox="1"/>
          <p:nvPr/>
        </p:nvSpPr>
        <p:spPr>
          <a:xfrm>
            <a:off x="17784348" y="9563100"/>
            <a:ext cx="527172"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68" r="-8398"/>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4706"/>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144000" y="3736975"/>
            <a:ext cx="8520451" cy="2879725"/>
          </a:xfrm>
          <a:prstGeom prst="rect">
            <a:avLst/>
          </a:prstGeom>
        </p:spPr>
        <p:txBody>
          <a:bodyPr lIns="0" tIns="0" rIns="0" bIns="0" rtlCol="0" anchor="t">
            <a:spAutoFit/>
          </a:bodyPr>
          <a:lstStyle/>
          <a:p>
            <a:pPr algn="ctr">
              <a:lnSpc>
                <a:spcPts val="11299"/>
              </a:lnSpc>
            </a:pPr>
            <a:r>
              <a:rPr lang="en-US" sz="9999" dirty="0">
                <a:solidFill>
                  <a:srgbClr val="FFFFFF"/>
                </a:solidFill>
                <a:latin typeface="Open Sauce Heavy"/>
                <a:ea typeface="Open Sauce Heavy"/>
                <a:cs typeface="Open Sauce Heavy"/>
                <a:sym typeface="Open Sauce Heavy"/>
              </a:rPr>
              <a:t>Faculty</a:t>
            </a:r>
          </a:p>
          <a:p>
            <a:pPr algn="ctr">
              <a:lnSpc>
                <a:spcPts val="11299"/>
              </a:lnSpc>
            </a:pPr>
            <a:r>
              <a:rPr lang="en-US" sz="9999" dirty="0">
                <a:solidFill>
                  <a:srgbClr val="FFFFFF"/>
                </a:solidFill>
                <a:latin typeface="Open Sauce Heavy"/>
                <a:ea typeface="Open Sauce Heavy"/>
                <a:cs typeface="Open Sauce Heavy"/>
                <a:sym typeface="Open Sauce Heavy"/>
              </a:rPr>
              <a:t>Investigation</a:t>
            </a:r>
          </a:p>
        </p:txBody>
      </p:sp>
      <p:sp>
        <p:nvSpPr>
          <p:cNvPr id="7" name="TextBox 7"/>
          <p:cNvSpPr txBox="1"/>
          <p:nvPr/>
        </p:nvSpPr>
        <p:spPr>
          <a:xfrm>
            <a:off x="1028700" y="2099856"/>
            <a:ext cx="7775208" cy="2333625"/>
          </a:xfrm>
          <a:prstGeom prst="rect">
            <a:avLst/>
          </a:prstGeom>
        </p:spPr>
        <p:txBody>
          <a:bodyPr lIns="0" tIns="0" rIns="0" bIns="0" rtlCol="0" anchor="t">
            <a:spAutoFit/>
          </a:bodyPr>
          <a:lstStyle/>
          <a:p>
            <a:pPr algn="l">
              <a:lnSpc>
                <a:spcPts val="6299"/>
              </a:lnSpc>
            </a:pPr>
            <a:r>
              <a:rPr lang="en-US" sz="4499" dirty="0">
                <a:solidFill>
                  <a:srgbClr val="FFFFFF"/>
                </a:solidFill>
                <a:latin typeface="Open Sans Bold"/>
                <a:ea typeface="Open Sans Bold"/>
                <a:cs typeface="Open Sans Bold"/>
                <a:sym typeface="Open Sans Bold"/>
              </a:rPr>
              <a:t>Turnitin is an initial point of investigation; faculty review is also required.</a:t>
            </a:r>
          </a:p>
        </p:txBody>
      </p:sp>
      <p:sp>
        <p:nvSpPr>
          <p:cNvPr id="8" name="TextBox 8"/>
          <p:cNvSpPr txBox="1"/>
          <p:nvPr/>
        </p:nvSpPr>
        <p:spPr>
          <a:xfrm>
            <a:off x="1028700" y="5385678"/>
            <a:ext cx="8115300" cy="3124200"/>
          </a:xfrm>
          <a:prstGeom prst="rect">
            <a:avLst/>
          </a:prstGeom>
        </p:spPr>
        <p:txBody>
          <a:bodyPr lIns="0" tIns="0" rIns="0" bIns="0" rtlCol="0" anchor="t">
            <a:spAutoFit/>
          </a:bodyPr>
          <a:lstStyle/>
          <a:p>
            <a:pPr algn="l">
              <a:lnSpc>
                <a:spcPts val="6299"/>
              </a:lnSpc>
            </a:pPr>
            <a:r>
              <a:rPr lang="en-US" sz="4499">
                <a:solidFill>
                  <a:srgbClr val="FFFFFF"/>
                </a:solidFill>
                <a:latin typeface="Open Sans Bold"/>
                <a:ea typeface="Open Sans Bold"/>
                <a:cs typeface="Open Sans Bold"/>
                <a:sym typeface="Open Sans Bold"/>
              </a:rPr>
              <a:t>As subject matter experts, instructors are empowered to use the preponderance of evidence standard.</a:t>
            </a:r>
          </a:p>
        </p:txBody>
      </p:sp>
      <p:sp>
        <p:nvSpPr>
          <p:cNvPr id="9" name="TextBox 8">
            <a:extLst>
              <a:ext uri="{FF2B5EF4-FFF2-40B4-BE49-F238E27FC236}">
                <a16:creationId xmlns:a16="http://schemas.microsoft.com/office/drawing/2014/main" id="{DF297C41-C35A-3F3D-D4F9-4FEEFDE087D1}"/>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99426" y="3874770"/>
            <a:ext cx="10165343" cy="2751454"/>
          </a:xfrm>
          <a:prstGeom prst="rect">
            <a:avLst/>
          </a:prstGeom>
        </p:spPr>
        <p:txBody>
          <a:bodyPr lIns="0" tIns="0" rIns="0" bIns="0" rtlCol="0" anchor="t">
            <a:spAutoFit/>
          </a:bodyPr>
          <a:lstStyle/>
          <a:p>
            <a:pPr algn="ctr">
              <a:lnSpc>
                <a:spcPts val="10734"/>
              </a:lnSpc>
            </a:pPr>
            <a:r>
              <a:rPr lang="en-US" sz="9499" dirty="0">
                <a:solidFill>
                  <a:srgbClr val="FFFFFF"/>
                </a:solidFill>
                <a:latin typeface="Open Sauce Heavy"/>
                <a:ea typeface="Open Sauce Heavy"/>
                <a:cs typeface="Open Sauce Heavy"/>
                <a:sym typeface="Open Sauce Heavy"/>
              </a:rPr>
              <a:t>Syllabus</a:t>
            </a:r>
          </a:p>
          <a:p>
            <a:pPr algn="ctr">
              <a:lnSpc>
                <a:spcPts val="10734"/>
              </a:lnSpc>
            </a:pPr>
            <a:r>
              <a:rPr lang="en-US" sz="9499" dirty="0">
                <a:solidFill>
                  <a:srgbClr val="FFFFFF"/>
                </a:solidFill>
                <a:latin typeface="Open Sauce Heavy"/>
                <a:ea typeface="Open Sauce Heavy"/>
                <a:cs typeface="Open Sauce Heavy"/>
                <a:sym typeface="Open Sauce Heavy"/>
              </a:rPr>
              <a:t>Communication</a:t>
            </a:r>
          </a:p>
        </p:txBody>
      </p:sp>
      <p:sp>
        <p:nvSpPr>
          <p:cNvPr id="7" name="TextBox 7"/>
          <p:cNvSpPr txBox="1"/>
          <p:nvPr/>
        </p:nvSpPr>
        <p:spPr>
          <a:xfrm>
            <a:off x="11273041" y="2831147"/>
            <a:ext cx="6541265" cy="4705350"/>
          </a:xfrm>
          <a:prstGeom prst="rect">
            <a:avLst/>
          </a:prstGeom>
        </p:spPr>
        <p:txBody>
          <a:bodyPr lIns="0" tIns="0" rIns="0" bIns="0" rtlCol="0" anchor="t">
            <a:spAutoFit/>
          </a:bodyPr>
          <a:lstStyle/>
          <a:p>
            <a:pPr algn="l">
              <a:lnSpc>
                <a:spcPts val="6299"/>
              </a:lnSpc>
            </a:pPr>
            <a:r>
              <a:rPr lang="en-US" sz="4499" dirty="0">
                <a:solidFill>
                  <a:srgbClr val="FFFFFF"/>
                </a:solidFill>
                <a:latin typeface="Open Sans Bold"/>
                <a:ea typeface="Open Sans Bold"/>
                <a:cs typeface="Open Sans Bold"/>
                <a:sym typeface="Open Sans Bold"/>
              </a:rPr>
              <a:t>Instructors will permit or prohibit generative AI within their course by selecting the appropriate syllabus statement.</a:t>
            </a:r>
          </a:p>
        </p:txBody>
      </p:sp>
      <p:sp>
        <p:nvSpPr>
          <p:cNvPr id="8" name="TextBox 7">
            <a:extLst>
              <a:ext uri="{FF2B5EF4-FFF2-40B4-BE49-F238E27FC236}">
                <a16:creationId xmlns:a16="http://schemas.microsoft.com/office/drawing/2014/main" id="{A550506E-A810-6AB4-89BC-31450E7840AE}"/>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319964" y="4451350"/>
            <a:ext cx="8181029" cy="1450975"/>
          </a:xfrm>
          <a:prstGeom prst="rect">
            <a:avLst/>
          </a:prstGeom>
        </p:spPr>
        <p:txBody>
          <a:bodyPr lIns="0" tIns="0" rIns="0" bIns="0" rtlCol="0" anchor="t">
            <a:spAutoFit/>
          </a:bodyPr>
          <a:lstStyle/>
          <a:p>
            <a:pPr algn="ctr">
              <a:lnSpc>
                <a:spcPts val="11299"/>
              </a:lnSpc>
            </a:pPr>
            <a:r>
              <a:rPr lang="en-US" sz="9999" dirty="0">
                <a:solidFill>
                  <a:srgbClr val="FFFFFF"/>
                </a:solidFill>
                <a:latin typeface="Open Sauce Heavy"/>
                <a:ea typeface="Open Sauce Heavy"/>
                <a:cs typeface="Open Sauce Heavy"/>
                <a:sym typeface="Open Sauce Heavy"/>
              </a:rPr>
              <a:t>Citation</a:t>
            </a:r>
          </a:p>
        </p:txBody>
      </p:sp>
      <p:sp>
        <p:nvSpPr>
          <p:cNvPr id="7" name="TextBox 7"/>
          <p:cNvSpPr txBox="1"/>
          <p:nvPr/>
        </p:nvSpPr>
        <p:spPr>
          <a:xfrm>
            <a:off x="1192828" y="952500"/>
            <a:ext cx="8951811" cy="5495925"/>
          </a:xfrm>
          <a:prstGeom prst="rect">
            <a:avLst/>
          </a:prstGeom>
        </p:spPr>
        <p:txBody>
          <a:bodyPr lIns="0" tIns="0" rIns="0" bIns="0" rtlCol="0" anchor="t">
            <a:spAutoFit/>
          </a:bodyPr>
          <a:lstStyle/>
          <a:p>
            <a:pPr algn="l">
              <a:lnSpc>
                <a:spcPts val="6299"/>
              </a:lnSpc>
            </a:pPr>
            <a:r>
              <a:rPr lang="en-US" sz="4499" dirty="0">
                <a:solidFill>
                  <a:srgbClr val="FFFFFF"/>
                </a:solidFill>
                <a:latin typeface="Open Sans Bold"/>
                <a:ea typeface="Open Sans Bold"/>
                <a:cs typeface="Open Sans Bold"/>
                <a:sym typeface="Open Sans Bold"/>
              </a:rPr>
              <a:t>Instructors must provide clear guidelines to students regarding the appropriate use of generative AI, limitations of use, and identify citations of generative AI if used for the completion of assignments.</a:t>
            </a:r>
          </a:p>
        </p:txBody>
      </p:sp>
      <p:sp>
        <p:nvSpPr>
          <p:cNvPr id="8" name="TextBox 8"/>
          <p:cNvSpPr txBox="1"/>
          <p:nvPr/>
        </p:nvSpPr>
        <p:spPr>
          <a:xfrm>
            <a:off x="1192828" y="6979514"/>
            <a:ext cx="8517323" cy="2333625"/>
          </a:xfrm>
          <a:prstGeom prst="rect">
            <a:avLst/>
          </a:prstGeom>
        </p:spPr>
        <p:txBody>
          <a:bodyPr lIns="0" tIns="0" rIns="0" bIns="0" rtlCol="0" anchor="t">
            <a:spAutoFit/>
          </a:bodyPr>
          <a:lstStyle/>
          <a:p>
            <a:pPr algn="l">
              <a:lnSpc>
                <a:spcPts val="6299"/>
              </a:lnSpc>
            </a:pPr>
            <a:r>
              <a:rPr lang="en-US" sz="4499">
                <a:solidFill>
                  <a:srgbClr val="FFFFFF"/>
                </a:solidFill>
                <a:latin typeface="Open Sans Bold"/>
                <a:ea typeface="Open Sans Bold"/>
                <a:cs typeface="Open Sans Bold"/>
                <a:sym typeface="Open Sans Bold"/>
              </a:rPr>
              <a:t>Instructor use of generative AI requires an appropriate citation. </a:t>
            </a:r>
          </a:p>
        </p:txBody>
      </p:sp>
      <p:sp>
        <p:nvSpPr>
          <p:cNvPr id="9" name="TextBox 8">
            <a:extLst>
              <a:ext uri="{FF2B5EF4-FFF2-40B4-BE49-F238E27FC236}">
                <a16:creationId xmlns:a16="http://schemas.microsoft.com/office/drawing/2014/main" id="{7D4456F9-6629-614D-7036-05D59A7B96A4}"/>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803" b="-4641"/>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74902"/>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083141" y="539477"/>
            <a:ext cx="14514565" cy="1035596"/>
          </a:xfrm>
          <a:prstGeom prst="rect">
            <a:avLst/>
          </a:prstGeom>
        </p:spPr>
        <p:txBody>
          <a:bodyPr lIns="0" tIns="0" rIns="0" bIns="0" rtlCol="0" anchor="t">
            <a:spAutoFit/>
          </a:bodyPr>
          <a:lstStyle/>
          <a:p>
            <a:pPr algn="ctr">
              <a:lnSpc>
                <a:spcPts val="8140"/>
              </a:lnSpc>
            </a:pPr>
            <a:r>
              <a:rPr lang="en-US" sz="7204" dirty="0">
                <a:solidFill>
                  <a:srgbClr val="FFFFFF"/>
                </a:solidFill>
                <a:latin typeface="Open Sauce Bold"/>
                <a:ea typeface="Open Sauce Bold"/>
                <a:cs typeface="Open Sauce Bold"/>
                <a:sym typeface="Open Sauce Bold"/>
              </a:rPr>
              <a:t>Citation Examples</a:t>
            </a:r>
          </a:p>
        </p:txBody>
      </p:sp>
      <p:sp>
        <p:nvSpPr>
          <p:cNvPr id="7" name="TextBox 7"/>
          <p:cNvSpPr txBox="1"/>
          <p:nvPr/>
        </p:nvSpPr>
        <p:spPr>
          <a:xfrm>
            <a:off x="1191240" y="1809750"/>
            <a:ext cx="16068060" cy="7448550"/>
          </a:xfrm>
          <a:prstGeom prst="rect">
            <a:avLst/>
          </a:prstGeom>
        </p:spPr>
        <p:txBody>
          <a:bodyPr lIns="0" tIns="0" rIns="0" bIns="0" rtlCol="0" anchor="t">
            <a:spAutoFit/>
          </a:bodyPr>
          <a:lstStyle/>
          <a:p>
            <a:pPr algn="ctr">
              <a:lnSpc>
                <a:spcPts val="4200"/>
              </a:lnSpc>
            </a:pPr>
            <a:r>
              <a:rPr lang="en-US" sz="3000" dirty="0">
                <a:solidFill>
                  <a:srgbClr val="FFFFFF"/>
                </a:solidFill>
                <a:latin typeface="Open Sans Bold"/>
                <a:ea typeface="Open Sans Bold"/>
                <a:cs typeface="Open Sans Bold"/>
                <a:sym typeface="Open Sans Bold"/>
              </a:rPr>
              <a:t>APA CITATION (MODIFIED IN INCLUDE PROMPT)</a:t>
            </a:r>
          </a:p>
          <a:p>
            <a:pPr algn="l">
              <a:lnSpc>
                <a:spcPts val="4200"/>
              </a:lnSpc>
            </a:pPr>
            <a:r>
              <a:rPr lang="en-US" sz="3000" dirty="0">
                <a:solidFill>
                  <a:srgbClr val="FFFFFF"/>
                </a:solidFill>
                <a:latin typeface="Open Sans Bold"/>
                <a:ea typeface="Open Sans Bold"/>
                <a:cs typeface="Open Sans Bold"/>
                <a:sym typeface="Open Sans Bold"/>
              </a:rPr>
              <a:t>OpenAI. (2023). Prompt language. ChatGPT (Mar 14 version) [Large language model].</a:t>
            </a:r>
          </a:p>
          <a:p>
            <a:pPr algn="l">
              <a:lnSpc>
                <a:spcPts val="4200"/>
              </a:lnSpc>
            </a:pPr>
            <a:r>
              <a:rPr lang="en-US" sz="3000" dirty="0">
                <a:solidFill>
                  <a:srgbClr val="FFFFFF"/>
                </a:solidFill>
                <a:latin typeface="Open Sans Bold"/>
                <a:ea typeface="Open Sans Bold"/>
                <a:cs typeface="Open Sans Bold"/>
                <a:sym typeface="Open Sans Bold"/>
              </a:rPr>
              <a:t>     </a:t>
            </a:r>
            <a:r>
              <a:rPr lang="en-US" sz="3000" u="sng" dirty="0">
                <a:solidFill>
                  <a:srgbClr val="0070C0"/>
                </a:solidFill>
                <a:latin typeface="Open Sans Bold"/>
                <a:ea typeface="Open Sans Bold"/>
                <a:cs typeface="Open Sans Bold"/>
                <a:sym typeface="Open Sans Bold"/>
                <a:hlinkClick r:id="rId3" tooltip="https://chat.openai.com/chat">
                  <a:extLst>
                    <a:ext uri="{A12FA001-AC4F-418D-AE19-62706E023703}">
                      <ahyp:hlinkClr xmlns:ahyp="http://schemas.microsoft.com/office/drawing/2018/hyperlinkcolor" val="tx"/>
                    </a:ext>
                  </a:extLst>
                </a:hlinkClick>
              </a:rPr>
              <a:t>https://chat.openai.com/chat</a:t>
            </a:r>
            <a:r>
              <a:rPr lang="en-US" sz="3000" dirty="0">
                <a:solidFill>
                  <a:srgbClr val="FFFFFF"/>
                </a:solidFill>
                <a:latin typeface="Open Sans"/>
                <a:ea typeface="Open Sans"/>
                <a:cs typeface="Open Sans"/>
                <a:sym typeface="Open Sans"/>
              </a:rPr>
              <a:t>.</a:t>
            </a:r>
          </a:p>
          <a:p>
            <a:pPr algn="l">
              <a:lnSpc>
                <a:spcPts val="4200"/>
              </a:lnSpc>
            </a:pPr>
            <a:endParaRPr lang="en-US" sz="3000" dirty="0">
              <a:solidFill>
                <a:srgbClr val="FFFFFF"/>
              </a:solidFill>
              <a:latin typeface="Open Sans"/>
              <a:ea typeface="Open Sans"/>
              <a:cs typeface="Open Sans"/>
              <a:sym typeface="Open Sans"/>
            </a:endParaRPr>
          </a:p>
          <a:p>
            <a:pPr algn="l">
              <a:lnSpc>
                <a:spcPts val="4200"/>
              </a:lnSpc>
            </a:pPr>
            <a:r>
              <a:rPr lang="en-US" sz="3000" dirty="0">
                <a:solidFill>
                  <a:srgbClr val="FFFFFF"/>
                </a:solidFill>
                <a:latin typeface="Open Sans Bold"/>
                <a:ea typeface="Open Sans Bold"/>
                <a:cs typeface="Open Sans Bold"/>
                <a:sym typeface="Open Sans Bold"/>
              </a:rPr>
              <a:t>Publisher. (Pub Year). Prompt Language. Generator Title (Date version) [type of  </a:t>
            </a:r>
          </a:p>
          <a:p>
            <a:pPr algn="l">
              <a:lnSpc>
                <a:spcPts val="4200"/>
              </a:lnSpc>
            </a:pPr>
            <a:r>
              <a:rPr lang="en-US" sz="3000" dirty="0">
                <a:solidFill>
                  <a:srgbClr val="FFFFFF"/>
                </a:solidFill>
                <a:latin typeface="Open Sans Bold"/>
                <a:ea typeface="Open Sans Bold"/>
                <a:cs typeface="Open Sans Bold"/>
                <a:sym typeface="Open Sans Bold"/>
              </a:rPr>
              <a:t>     generator]. </a:t>
            </a:r>
            <a:r>
              <a:rPr lang="en-US" sz="3000" dirty="0" err="1">
                <a:solidFill>
                  <a:srgbClr val="FFFFFF"/>
                </a:solidFill>
                <a:latin typeface="Open Sans Bold"/>
                <a:ea typeface="Open Sans Bold"/>
                <a:cs typeface="Open Sans Bold"/>
                <a:sym typeface="Open Sans Bold"/>
              </a:rPr>
              <a:t>url</a:t>
            </a:r>
            <a:r>
              <a:rPr lang="en-US" sz="3000" dirty="0">
                <a:solidFill>
                  <a:srgbClr val="FFFFFF"/>
                </a:solidFill>
                <a:latin typeface="Open Sans Bold"/>
                <a:ea typeface="Open Sans Bold"/>
                <a:cs typeface="Open Sans Bold"/>
                <a:sym typeface="Open Sans Bold"/>
              </a:rPr>
              <a:t>.</a:t>
            </a:r>
          </a:p>
          <a:p>
            <a:pPr algn="l">
              <a:lnSpc>
                <a:spcPts val="4200"/>
              </a:lnSpc>
            </a:pPr>
            <a:endParaRPr lang="en-US" sz="3000" dirty="0">
              <a:solidFill>
                <a:srgbClr val="FFFFFF"/>
              </a:solidFill>
              <a:latin typeface="Open Sans Bold"/>
              <a:ea typeface="Open Sans Bold"/>
              <a:cs typeface="Open Sans Bold"/>
              <a:sym typeface="Open Sans Bold"/>
            </a:endParaRPr>
          </a:p>
          <a:p>
            <a:pPr algn="ctr">
              <a:lnSpc>
                <a:spcPts val="4200"/>
              </a:lnSpc>
            </a:pPr>
            <a:r>
              <a:rPr lang="en-US" sz="3000" dirty="0">
                <a:solidFill>
                  <a:srgbClr val="FFFFFF"/>
                </a:solidFill>
                <a:latin typeface="Open Sans Bold"/>
                <a:ea typeface="Open Sans Bold"/>
                <a:cs typeface="Open Sans Bold"/>
                <a:sym typeface="Open Sans Bold"/>
              </a:rPr>
              <a:t>MLA CITATION</a:t>
            </a:r>
          </a:p>
          <a:p>
            <a:pPr algn="l">
              <a:lnSpc>
                <a:spcPts val="4200"/>
              </a:lnSpc>
            </a:pPr>
            <a:r>
              <a:rPr lang="en-US" sz="3000" dirty="0">
                <a:solidFill>
                  <a:srgbClr val="FFFFFF"/>
                </a:solidFill>
                <a:latin typeface="Open Sans Bold"/>
                <a:ea typeface="Open Sans Bold"/>
                <a:cs typeface="Open Sans Bold"/>
                <a:sym typeface="Open Sans Bold"/>
              </a:rPr>
              <a:t> “Describe the symbolism of the green light in the book The Great Gatsby by F. Scott</a:t>
            </a:r>
          </a:p>
          <a:p>
            <a:pPr algn="l">
              <a:lnSpc>
                <a:spcPts val="4200"/>
              </a:lnSpc>
            </a:pPr>
            <a:r>
              <a:rPr lang="en-US" sz="3000" dirty="0">
                <a:solidFill>
                  <a:srgbClr val="FFFFFF"/>
                </a:solidFill>
                <a:latin typeface="Open Sans Bold"/>
                <a:ea typeface="Open Sans Bold"/>
                <a:cs typeface="Open Sans Bold"/>
                <a:sym typeface="Open Sans Bold"/>
              </a:rPr>
              <a:t>     Fitzgerald” prompt. ChatGPT, 13 Feb. version, OpenAI, 8 Mar. 2023,</a:t>
            </a:r>
          </a:p>
          <a:p>
            <a:pPr algn="l">
              <a:lnSpc>
                <a:spcPts val="4200"/>
              </a:lnSpc>
            </a:pPr>
            <a:r>
              <a:rPr lang="en-US" sz="3000" dirty="0">
                <a:solidFill>
                  <a:srgbClr val="FFFFFF"/>
                </a:solidFill>
                <a:latin typeface="Open Sans Bold"/>
                <a:ea typeface="Open Sans Bold"/>
                <a:cs typeface="Open Sans Bold"/>
                <a:sym typeface="Open Sans Bold"/>
              </a:rPr>
              <a:t>     </a:t>
            </a:r>
            <a:r>
              <a:rPr lang="en-US" sz="3000" u="sng" dirty="0">
                <a:solidFill>
                  <a:srgbClr val="0070C0"/>
                </a:solidFill>
                <a:latin typeface="Open Sans Bold"/>
                <a:ea typeface="Open Sans Bold"/>
                <a:cs typeface="Open Sans Bold"/>
                <a:sym typeface="Open Sans Bold"/>
              </a:rPr>
              <a:t>https://</a:t>
            </a:r>
            <a:r>
              <a:rPr lang="en-US" sz="3000" u="sng" dirty="0" err="1">
                <a:solidFill>
                  <a:srgbClr val="0070C0"/>
                </a:solidFill>
                <a:latin typeface="Open Sans Bold"/>
                <a:ea typeface="Open Sans Bold"/>
                <a:cs typeface="Open Sans Bold"/>
                <a:sym typeface="Open Sans Bold"/>
              </a:rPr>
              <a:t>chat.openai.com</a:t>
            </a:r>
            <a:r>
              <a:rPr lang="en-US" sz="3000" u="sng" dirty="0">
                <a:solidFill>
                  <a:srgbClr val="0070C0"/>
                </a:solidFill>
                <a:latin typeface="Open Sans Bold"/>
                <a:ea typeface="Open Sans Bold"/>
                <a:cs typeface="Open Sans Bold"/>
                <a:sym typeface="Open Sans Bold"/>
              </a:rPr>
              <a:t>/chat</a:t>
            </a:r>
            <a:r>
              <a:rPr lang="en-US" sz="3000" dirty="0">
                <a:solidFill>
                  <a:srgbClr val="FFFFFF"/>
                </a:solidFill>
                <a:latin typeface="Open Sans Bold"/>
                <a:ea typeface="Open Sans Bold"/>
                <a:cs typeface="Open Sans Bold"/>
                <a:sym typeface="Open Sans Bold"/>
              </a:rPr>
              <a:t>.</a:t>
            </a:r>
          </a:p>
          <a:p>
            <a:pPr algn="l">
              <a:lnSpc>
                <a:spcPts val="4200"/>
              </a:lnSpc>
            </a:pPr>
            <a:endParaRPr lang="en-US" sz="3000" dirty="0">
              <a:solidFill>
                <a:srgbClr val="FFFFFF"/>
              </a:solidFill>
              <a:latin typeface="Open Sans Bold"/>
              <a:ea typeface="Open Sans Bold"/>
              <a:cs typeface="Open Sans Bold"/>
              <a:sym typeface="Open Sans Bold"/>
            </a:endParaRPr>
          </a:p>
          <a:p>
            <a:pPr algn="l">
              <a:lnSpc>
                <a:spcPts val="4200"/>
              </a:lnSpc>
            </a:pPr>
            <a:r>
              <a:rPr lang="en-US" sz="3000" dirty="0">
                <a:solidFill>
                  <a:srgbClr val="FFFFFF"/>
                </a:solidFill>
                <a:latin typeface="Open Sans Bold"/>
                <a:ea typeface="Open Sans Bold"/>
                <a:cs typeface="Open Sans Bold"/>
                <a:sym typeface="Open Sans Bold"/>
              </a:rPr>
              <a:t>“Prompt used” prompt. Artificial Intelligence Generator, date of version, Generator</a:t>
            </a:r>
          </a:p>
          <a:p>
            <a:pPr algn="l">
              <a:lnSpc>
                <a:spcPts val="4200"/>
              </a:lnSpc>
            </a:pPr>
            <a:r>
              <a:rPr lang="en-US" sz="3000" dirty="0">
                <a:solidFill>
                  <a:srgbClr val="FFFFFF"/>
                </a:solidFill>
                <a:latin typeface="Open Sans Bold"/>
                <a:ea typeface="Open Sans Bold"/>
                <a:cs typeface="Open Sans Bold"/>
                <a:sym typeface="Open Sans Bold"/>
              </a:rPr>
              <a:t>     Publisher, date of access, </a:t>
            </a:r>
            <a:r>
              <a:rPr lang="en-US" sz="3000" dirty="0" err="1">
                <a:solidFill>
                  <a:srgbClr val="FFFFFF"/>
                </a:solidFill>
                <a:latin typeface="Open Sans Bold"/>
                <a:ea typeface="Open Sans Bold"/>
                <a:cs typeface="Open Sans Bold"/>
                <a:sym typeface="Open Sans Bold"/>
              </a:rPr>
              <a:t>url</a:t>
            </a:r>
            <a:r>
              <a:rPr lang="en-US" sz="3000" dirty="0">
                <a:solidFill>
                  <a:srgbClr val="FFFFFF"/>
                </a:solidFill>
                <a:latin typeface="Open Sans Bold"/>
                <a:ea typeface="Open Sans Bold"/>
                <a:cs typeface="Open Sans Bold"/>
                <a:sym typeface="Open Sans Bold"/>
              </a:rPr>
              <a:t>.</a:t>
            </a:r>
          </a:p>
        </p:txBody>
      </p:sp>
      <p:sp>
        <p:nvSpPr>
          <p:cNvPr id="8" name="TextBox 7">
            <a:extLst>
              <a:ext uri="{FF2B5EF4-FFF2-40B4-BE49-F238E27FC236}">
                <a16:creationId xmlns:a16="http://schemas.microsoft.com/office/drawing/2014/main" id="{3089EC42-3C77-14AD-E56F-76C407EA6F0B}"/>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803" b="-4641"/>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143000"/>
            <a:ext cx="5762906" cy="1035596"/>
          </a:xfrm>
          <a:prstGeom prst="rect">
            <a:avLst/>
          </a:prstGeom>
        </p:spPr>
        <p:txBody>
          <a:bodyPr lIns="0" tIns="0" rIns="0" bIns="0" rtlCol="0" anchor="t">
            <a:spAutoFit/>
          </a:bodyPr>
          <a:lstStyle/>
          <a:p>
            <a:pPr algn="l">
              <a:lnSpc>
                <a:spcPts val="8140"/>
              </a:lnSpc>
            </a:pPr>
            <a:r>
              <a:rPr lang="en-US" sz="7204" dirty="0">
                <a:solidFill>
                  <a:srgbClr val="FFFFFF"/>
                </a:solidFill>
                <a:latin typeface="Open Sauce Bold"/>
                <a:ea typeface="Open Sauce Bold"/>
                <a:cs typeface="Open Sauce Bold"/>
                <a:sym typeface="Open Sauce Bold"/>
              </a:rPr>
              <a:t>Next Steps</a:t>
            </a:r>
          </a:p>
        </p:txBody>
      </p:sp>
      <p:sp>
        <p:nvSpPr>
          <p:cNvPr id="7" name="TextBox 7"/>
          <p:cNvSpPr txBox="1"/>
          <p:nvPr/>
        </p:nvSpPr>
        <p:spPr>
          <a:xfrm>
            <a:off x="1028700" y="3793317"/>
            <a:ext cx="15486941" cy="2089150"/>
          </a:xfrm>
          <a:prstGeom prst="rect">
            <a:avLst/>
          </a:prstGeom>
        </p:spPr>
        <p:txBody>
          <a:bodyPr lIns="0" tIns="0" rIns="0" bIns="0" rtlCol="0" anchor="t">
            <a:spAutoFit/>
          </a:bodyPr>
          <a:lstStyle/>
          <a:p>
            <a:pPr marL="863596" lvl="1" indent="-431798" algn="l">
              <a:lnSpc>
                <a:spcPts val="5599"/>
              </a:lnSpc>
              <a:buFont typeface="Arial"/>
              <a:buChar char="•"/>
            </a:pPr>
            <a:r>
              <a:rPr lang="en-US" sz="3999" dirty="0">
                <a:solidFill>
                  <a:srgbClr val="FFFFFF"/>
                </a:solidFill>
                <a:latin typeface="Open Sans Bold"/>
                <a:ea typeface="Open Sans Bold"/>
                <a:cs typeface="Open Sans Bold"/>
                <a:sym typeface="Open Sans Bold"/>
              </a:rPr>
              <a:t>Creation of Best Practices</a:t>
            </a:r>
          </a:p>
          <a:p>
            <a:pPr marL="863596" lvl="1" indent="-431798" algn="l">
              <a:lnSpc>
                <a:spcPts val="5599"/>
              </a:lnSpc>
              <a:buFont typeface="Arial"/>
              <a:buChar char="•"/>
            </a:pPr>
            <a:r>
              <a:rPr lang="en-US" sz="3999" dirty="0">
                <a:solidFill>
                  <a:srgbClr val="FFFFFF"/>
                </a:solidFill>
                <a:latin typeface="Open Sans Bold"/>
                <a:ea typeface="Open Sans Bold"/>
                <a:cs typeface="Open Sans Bold"/>
                <a:sym typeface="Open Sans Bold"/>
              </a:rPr>
              <a:t>Gen AI Syllabus Statements (Coming soon)</a:t>
            </a:r>
          </a:p>
          <a:p>
            <a:pPr marL="863596" lvl="1" indent="-431798" algn="l">
              <a:lnSpc>
                <a:spcPts val="5599"/>
              </a:lnSpc>
              <a:buFont typeface="Arial"/>
              <a:buChar char="•"/>
            </a:pPr>
            <a:r>
              <a:rPr lang="en-US" sz="3999" dirty="0">
                <a:solidFill>
                  <a:srgbClr val="FFFFFF"/>
                </a:solidFill>
                <a:latin typeface="Open Sans Bold"/>
                <a:ea typeface="Open Sans Bold"/>
                <a:cs typeface="Open Sans Bold"/>
                <a:sym typeface="Open Sans Bold"/>
              </a:rPr>
              <a:t>Continued Conversation and Professional Development</a:t>
            </a:r>
          </a:p>
        </p:txBody>
      </p:sp>
      <p:sp>
        <p:nvSpPr>
          <p:cNvPr id="8" name="TextBox 7">
            <a:extLst>
              <a:ext uri="{FF2B5EF4-FFF2-40B4-BE49-F238E27FC236}">
                <a16:creationId xmlns:a16="http://schemas.microsoft.com/office/drawing/2014/main" id="{62CC708A-015F-26E1-F072-FE9B2B35A89E}"/>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76955" y="4110037"/>
            <a:ext cx="6790181" cy="2171700"/>
          </a:xfrm>
          <a:prstGeom prst="rect">
            <a:avLst/>
          </a:prstGeom>
        </p:spPr>
        <p:txBody>
          <a:bodyPr lIns="0" tIns="0" rIns="0" bIns="0" rtlCol="0" anchor="t">
            <a:spAutoFit/>
          </a:bodyPr>
          <a:lstStyle/>
          <a:p>
            <a:pPr algn="ctr">
              <a:lnSpc>
                <a:spcPts val="16949"/>
              </a:lnSpc>
            </a:pPr>
            <a:r>
              <a:rPr lang="en-US" sz="15000" dirty="0">
                <a:solidFill>
                  <a:srgbClr val="FFFFFF"/>
                </a:solidFill>
                <a:latin typeface="Open Sauce Heavy"/>
                <a:ea typeface="Open Sauce Heavy"/>
                <a:cs typeface="Open Sauce Heavy"/>
                <a:sym typeface="Open Sauce Heavy"/>
              </a:rPr>
              <a:t>Q &amp; A</a:t>
            </a:r>
          </a:p>
        </p:txBody>
      </p:sp>
      <p:sp>
        <p:nvSpPr>
          <p:cNvPr id="7" name="TextBox 6">
            <a:extLst>
              <a:ext uri="{FF2B5EF4-FFF2-40B4-BE49-F238E27FC236}">
                <a16:creationId xmlns:a16="http://schemas.microsoft.com/office/drawing/2014/main" id="{1E2BA28F-C72C-6D60-1D17-5A15B2FC070D}"/>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9804"/>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778460" y="4110037"/>
            <a:ext cx="11296158" cy="2171700"/>
          </a:xfrm>
          <a:prstGeom prst="rect">
            <a:avLst/>
          </a:prstGeom>
        </p:spPr>
        <p:txBody>
          <a:bodyPr lIns="0" tIns="0" rIns="0" bIns="0" rtlCol="0" anchor="t">
            <a:spAutoFit/>
          </a:bodyPr>
          <a:lstStyle/>
          <a:p>
            <a:pPr algn="ctr">
              <a:lnSpc>
                <a:spcPts val="16949"/>
              </a:lnSpc>
            </a:pPr>
            <a:r>
              <a:rPr lang="en-US" sz="15000" dirty="0">
                <a:solidFill>
                  <a:srgbClr val="FFFFFF"/>
                </a:solidFill>
                <a:latin typeface="Open Sauce Heavy"/>
                <a:ea typeface="Open Sauce Heavy"/>
                <a:cs typeface="Open Sauce Heavy"/>
                <a:sym typeface="Open Sauce Heavy"/>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803" b="-4641"/>
            </a:stretch>
          </a:blipFill>
        </p:spPr>
        <p:txBody>
          <a:bodyPr/>
          <a:lstStyle/>
          <a:p>
            <a:endParaRPr lang="en-US"/>
          </a:p>
        </p:txBody>
      </p:sp>
      <p:grpSp>
        <p:nvGrpSpPr>
          <p:cNvPr id="3" name="Group 3"/>
          <p:cNvGrpSpPr/>
          <p:nvPr/>
        </p:nvGrpSpPr>
        <p:grpSpPr>
          <a:xfrm>
            <a:off x="3" y="-289322"/>
            <a:ext cx="18452891" cy="10576322"/>
            <a:chOff x="-43428" y="-76200"/>
            <a:chExt cx="4860021" cy="2785533"/>
          </a:xfrm>
          <a:effectLst>
            <a:outerShdw blurRad="50800" dist="50800" dir="5400000" algn="ctr" rotWithShape="0">
              <a:srgbClr val="000000">
                <a:alpha val="39994"/>
              </a:srgbClr>
            </a:outerShdw>
          </a:effectLst>
        </p:grpSpPr>
        <p:sp>
          <p:nvSpPr>
            <p:cNvPr id="4" name="Freeform 4"/>
            <p:cNvSpPr/>
            <p:nvPr/>
          </p:nvSpPr>
          <p:spPr>
            <a:xfrm>
              <a:off x="-43428"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9804"/>
              </a:srgbClr>
            </a:solidFill>
          </p:spPr>
          <p:txBody>
            <a:bodyPr/>
            <a:lstStyle/>
            <a:p>
              <a:endParaRPr lang="en-US" dirty="0"/>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143000"/>
            <a:ext cx="5762906" cy="1035596"/>
          </a:xfrm>
          <a:prstGeom prst="rect">
            <a:avLst/>
          </a:prstGeom>
        </p:spPr>
        <p:txBody>
          <a:bodyPr lIns="0" tIns="0" rIns="0" bIns="0" rtlCol="0" anchor="t">
            <a:spAutoFit/>
          </a:bodyPr>
          <a:lstStyle/>
          <a:p>
            <a:pPr algn="l">
              <a:lnSpc>
                <a:spcPts val="8140"/>
              </a:lnSpc>
            </a:pPr>
            <a:r>
              <a:rPr lang="en-US" sz="7204" dirty="0">
                <a:solidFill>
                  <a:srgbClr val="FFFFFF"/>
                </a:solidFill>
                <a:latin typeface="Open Sauce Heavy"/>
                <a:ea typeface="Open Sauce Heavy"/>
                <a:cs typeface="Open Sauce Heavy"/>
                <a:sym typeface="Open Sauce Heavy"/>
              </a:rPr>
              <a:t>Agenda</a:t>
            </a:r>
          </a:p>
        </p:txBody>
      </p:sp>
      <p:sp>
        <p:nvSpPr>
          <p:cNvPr id="7" name="TextBox 7"/>
          <p:cNvSpPr txBox="1"/>
          <p:nvPr/>
        </p:nvSpPr>
        <p:spPr>
          <a:xfrm>
            <a:off x="1028700" y="2392999"/>
            <a:ext cx="14856168" cy="6130926"/>
          </a:xfrm>
          <a:prstGeom prst="rect">
            <a:avLst/>
          </a:prstGeom>
        </p:spPr>
        <p:txBody>
          <a:bodyPr lIns="0" tIns="0" rIns="0" bIns="0" rtlCol="0" anchor="t">
            <a:spAutoFit/>
          </a:bodyPr>
          <a:lstStyle/>
          <a:p>
            <a:pPr marL="863596" lvl="1" indent="-431798" algn="l">
              <a:lnSpc>
                <a:spcPts val="6999"/>
              </a:lnSpc>
              <a:buFont typeface="Arial"/>
              <a:buChar char="•"/>
            </a:pPr>
            <a:r>
              <a:rPr lang="en-US" sz="3999" dirty="0">
                <a:solidFill>
                  <a:srgbClr val="FFFFFF"/>
                </a:solidFill>
                <a:latin typeface="Open Sans Bold"/>
                <a:ea typeface="Open Sans Bold"/>
                <a:cs typeface="Open Sans Bold"/>
                <a:sym typeface="Open Sans Bold"/>
              </a:rPr>
              <a:t>Outlining the Issue</a:t>
            </a:r>
          </a:p>
          <a:p>
            <a:pPr marL="863596" lvl="1" indent="-431798" algn="l">
              <a:lnSpc>
                <a:spcPts val="6999"/>
              </a:lnSpc>
              <a:buFont typeface="Arial"/>
              <a:buChar char="•"/>
            </a:pPr>
            <a:r>
              <a:rPr lang="en-US" sz="3999" dirty="0">
                <a:solidFill>
                  <a:srgbClr val="FFFFFF"/>
                </a:solidFill>
                <a:latin typeface="Open Sans Bold"/>
                <a:ea typeface="Open Sans Bold"/>
                <a:cs typeface="Open Sans Bold"/>
                <a:sym typeface="Open Sans Bold"/>
              </a:rPr>
              <a:t>AI Statement Development</a:t>
            </a:r>
          </a:p>
          <a:p>
            <a:pPr marL="863596" lvl="1" indent="-431798" algn="l">
              <a:lnSpc>
                <a:spcPts val="6999"/>
              </a:lnSpc>
              <a:buFont typeface="Arial"/>
              <a:buChar char="•"/>
            </a:pPr>
            <a:r>
              <a:rPr lang="en-US" sz="3999" dirty="0">
                <a:solidFill>
                  <a:srgbClr val="FFFFFF"/>
                </a:solidFill>
                <a:latin typeface="Open Sans Bold"/>
                <a:ea typeface="Open Sans Bold"/>
                <a:cs typeface="Open Sans Bold"/>
                <a:sym typeface="Open Sans Bold"/>
              </a:rPr>
              <a:t>Defining Terms</a:t>
            </a:r>
          </a:p>
          <a:p>
            <a:pPr marL="863596" lvl="1" indent="-431798" algn="l">
              <a:lnSpc>
                <a:spcPts val="6999"/>
              </a:lnSpc>
              <a:buFont typeface="Arial"/>
              <a:buChar char="•"/>
            </a:pPr>
            <a:r>
              <a:rPr lang="en-US" sz="3999" dirty="0">
                <a:solidFill>
                  <a:srgbClr val="FFFFFF"/>
                </a:solidFill>
                <a:latin typeface="Open Sans Bold"/>
                <a:ea typeface="Open Sans Bold"/>
                <a:cs typeface="Open Sans Bold"/>
                <a:sym typeface="Open Sans Bold"/>
              </a:rPr>
              <a:t>Instructional AI Statement</a:t>
            </a:r>
          </a:p>
          <a:p>
            <a:pPr marL="863596" lvl="1" indent="-431798" algn="l">
              <a:lnSpc>
                <a:spcPts val="6999"/>
              </a:lnSpc>
              <a:buFont typeface="Arial"/>
              <a:buChar char="•"/>
            </a:pPr>
            <a:r>
              <a:rPr lang="en-US" sz="3999" dirty="0">
                <a:solidFill>
                  <a:srgbClr val="FFFFFF"/>
                </a:solidFill>
                <a:latin typeface="Open Sans Bold"/>
                <a:ea typeface="Open Sans Bold"/>
                <a:cs typeface="Open Sans Bold"/>
                <a:sym typeface="Open Sans Bold"/>
              </a:rPr>
              <a:t>Standards</a:t>
            </a:r>
          </a:p>
          <a:p>
            <a:pPr marL="863596" lvl="1" indent="-431798" algn="l">
              <a:lnSpc>
                <a:spcPts val="6999"/>
              </a:lnSpc>
              <a:buFont typeface="Arial"/>
              <a:buChar char="•"/>
            </a:pPr>
            <a:r>
              <a:rPr lang="en-US" sz="3999" dirty="0">
                <a:solidFill>
                  <a:srgbClr val="FFFFFF"/>
                </a:solidFill>
                <a:latin typeface="Open Sans Bold"/>
                <a:ea typeface="Open Sans Bold"/>
                <a:cs typeface="Open Sans Bold"/>
                <a:sym typeface="Open Sans Bold"/>
              </a:rPr>
              <a:t>Next Steps</a:t>
            </a:r>
          </a:p>
          <a:p>
            <a:pPr marL="863596" lvl="1" indent="-431798" algn="l">
              <a:lnSpc>
                <a:spcPts val="6999"/>
              </a:lnSpc>
              <a:buFont typeface="Arial"/>
              <a:buChar char="•"/>
            </a:pPr>
            <a:r>
              <a:rPr lang="en-US" sz="3999" dirty="0">
                <a:solidFill>
                  <a:srgbClr val="FFFFFF"/>
                </a:solidFill>
                <a:latin typeface="Open Sans Bold"/>
                <a:ea typeface="Open Sans Bold"/>
                <a:cs typeface="Open Sans Bold"/>
                <a:sym typeface="Open Sans Bold"/>
              </a:rPr>
              <a:t>Q &amp; A</a:t>
            </a:r>
          </a:p>
        </p:txBody>
      </p:sp>
      <p:sp>
        <p:nvSpPr>
          <p:cNvPr id="12" name="TextBox 11">
            <a:extLst>
              <a:ext uri="{FF2B5EF4-FFF2-40B4-BE49-F238E27FC236}">
                <a16:creationId xmlns:a16="http://schemas.microsoft.com/office/drawing/2014/main" id="{AEC5B883-E33C-E27C-1BA7-FC9C3FB494E0}"/>
              </a:ext>
            </a:extLst>
          </p:cNvPr>
          <p:cNvSpPr txBox="1"/>
          <p:nvPr/>
        </p:nvSpPr>
        <p:spPr>
          <a:xfrm>
            <a:off x="17830798" y="9639300"/>
            <a:ext cx="304800"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252151" y="1028700"/>
            <a:ext cx="15600762" cy="10257501"/>
          </a:xfrm>
          <a:custGeom>
            <a:avLst/>
            <a:gdLst/>
            <a:ahLst/>
            <a:cxnLst/>
            <a:rect l="l" t="t" r="r" b="b"/>
            <a:pathLst>
              <a:path w="15600762" h="10257501">
                <a:moveTo>
                  <a:pt x="0" y="0"/>
                </a:moveTo>
                <a:lnTo>
                  <a:pt x="15600762" y="0"/>
                </a:lnTo>
                <a:lnTo>
                  <a:pt x="15600762" y="10257501"/>
                </a:lnTo>
                <a:lnTo>
                  <a:pt x="0" y="10257501"/>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4816593" cy="2709333"/>
          </a:xfrm>
          <a:effectLst>
            <a:outerShdw blurRad="50800" dist="50800" dir="5400000" algn="ctr" rotWithShape="0">
              <a:srgbClr val="000000">
                <a:alpha val="90000"/>
              </a:srgbClr>
            </a:outerShdw>
          </a:effectLst>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0000"/>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8041885" y="1085850"/>
            <a:ext cx="9217415" cy="1035596"/>
          </a:xfrm>
          <a:prstGeom prst="rect">
            <a:avLst/>
          </a:prstGeom>
        </p:spPr>
        <p:txBody>
          <a:bodyPr lIns="0" tIns="0" rIns="0" bIns="0" rtlCol="0" anchor="t">
            <a:spAutoFit/>
          </a:bodyPr>
          <a:lstStyle/>
          <a:p>
            <a:pPr algn="r">
              <a:lnSpc>
                <a:spcPts val="8140"/>
              </a:lnSpc>
            </a:pPr>
            <a:r>
              <a:rPr lang="en-US" sz="7204" dirty="0">
                <a:solidFill>
                  <a:srgbClr val="FFFFFF"/>
                </a:solidFill>
                <a:latin typeface="Open Sauce Heavy"/>
                <a:ea typeface="Open Sauce Heavy"/>
                <a:cs typeface="Open Sauce Heavy"/>
                <a:sym typeface="Open Sauce Heavy"/>
              </a:rPr>
              <a:t>Outlining the Issue</a:t>
            </a:r>
          </a:p>
        </p:txBody>
      </p:sp>
      <p:sp>
        <p:nvSpPr>
          <p:cNvPr id="7" name="TextBox 7"/>
          <p:cNvSpPr txBox="1"/>
          <p:nvPr/>
        </p:nvSpPr>
        <p:spPr>
          <a:xfrm>
            <a:off x="9874079" y="2495771"/>
            <a:ext cx="7385221" cy="1746249"/>
          </a:xfrm>
          <a:prstGeom prst="rect">
            <a:avLst/>
          </a:prstGeom>
        </p:spPr>
        <p:txBody>
          <a:bodyPr lIns="0" tIns="0" rIns="0" bIns="0" rtlCol="0" anchor="t">
            <a:spAutoFit/>
          </a:bodyPr>
          <a:lstStyle/>
          <a:p>
            <a:pPr algn="l">
              <a:lnSpc>
                <a:spcPts val="3500"/>
              </a:lnSpc>
            </a:pPr>
            <a:r>
              <a:rPr lang="en-US" sz="2500" dirty="0">
                <a:solidFill>
                  <a:srgbClr val="FFFFFF"/>
                </a:solidFill>
                <a:latin typeface="Open Sans Bold"/>
                <a:ea typeface="Open Sans Bold"/>
                <a:cs typeface="Open Sans Bold"/>
                <a:sym typeface="Open Sans Bold"/>
              </a:rPr>
              <a:t>March of 2022 Open AI launched ChatGPT. Since then, we have had a number of challenges and developments that effect higher education and instruction:</a:t>
            </a:r>
          </a:p>
        </p:txBody>
      </p:sp>
      <p:sp>
        <p:nvSpPr>
          <p:cNvPr id="8" name="TextBox 8"/>
          <p:cNvSpPr txBox="1"/>
          <p:nvPr/>
        </p:nvSpPr>
        <p:spPr>
          <a:xfrm>
            <a:off x="9982200" y="4613495"/>
            <a:ext cx="7277101" cy="4907818"/>
          </a:xfrm>
          <a:prstGeom prst="rect">
            <a:avLst/>
          </a:prstGeom>
        </p:spPr>
        <p:txBody>
          <a:bodyPr wrap="square" lIns="0" tIns="0" rIns="0" bIns="0" rtlCol="0" anchor="t">
            <a:spAutoFit/>
          </a:bodyPr>
          <a:lstStyle/>
          <a:p>
            <a:pPr marL="539754" lvl="1" indent="-269877" algn="l">
              <a:lnSpc>
                <a:spcPts val="3500"/>
              </a:lnSpc>
              <a:buFont typeface="Arial"/>
              <a:buChar char="•"/>
            </a:pPr>
            <a:r>
              <a:rPr lang="en-US" sz="2500" dirty="0">
                <a:solidFill>
                  <a:srgbClr val="FFFFFF"/>
                </a:solidFill>
                <a:latin typeface="Open Sans Bold"/>
                <a:ea typeface="Open Sans Bold"/>
                <a:cs typeface="Open Sans Bold"/>
                <a:sym typeface="Open Sans Bold"/>
              </a:rPr>
              <a:t>Generative AI and academic integrity</a:t>
            </a:r>
          </a:p>
          <a:p>
            <a:pPr marL="539754" lvl="1" indent="-269877" algn="l">
              <a:lnSpc>
                <a:spcPts val="3500"/>
              </a:lnSpc>
              <a:buFont typeface="Arial"/>
              <a:buChar char="•"/>
            </a:pPr>
            <a:r>
              <a:rPr lang="en-US" sz="2500" dirty="0">
                <a:solidFill>
                  <a:srgbClr val="FFFFFF"/>
                </a:solidFill>
                <a:latin typeface="Open Sans Bold"/>
                <a:ea typeface="Open Sans Bold"/>
                <a:cs typeface="Open Sans Bold"/>
                <a:sym typeface="Open Sans Bold"/>
              </a:rPr>
              <a:t>Use and limits of AI detectors</a:t>
            </a:r>
          </a:p>
          <a:p>
            <a:pPr marL="539754" lvl="1" indent="-269877" algn="l">
              <a:lnSpc>
                <a:spcPts val="3500"/>
              </a:lnSpc>
              <a:buFont typeface="Arial"/>
              <a:buChar char="•"/>
            </a:pPr>
            <a:r>
              <a:rPr lang="en-US" sz="2500" dirty="0">
                <a:solidFill>
                  <a:srgbClr val="FFFFFF"/>
                </a:solidFill>
                <a:latin typeface="Open Sans Bold"/>
                <a:ea typeface="Open Sans Bold"/>
                <a:cs typeface="Open Sans Bold"/>
                <a:sym typeface="Open Sans Bold"/>
              </a:rPr>
              <a:t>Opportunities for instructional and learning support with Generative AI</a:t>
            </a:r>
          </a:p>
          <a:p>
            <a:pPr marL="539754" lvl="1" indent="-269877" algn="l">
              <a:lnSpc>
                <a:spcPts val="3500"/>
              </a:lnSpc>
              <a:buFont typeface="Arial"/>
              <a:buChar char="•"/>
            </a:pPr>
            <a:r>
              <a:rPr lang="en-US" sz="2500" dirty="0">
                <a:solidFill>
                  <a:srgbClr val="FFFFFF"/>
                </a:solidFill>
                <a:latin typeface="Open Sans Bold"/>
                <a:ea typeface="Open Sans Bold"/>
                <a:cs typeface="Open Sans Bold"/>
                <a:sym typeface="Open Sans Bold"/>
              </a:rPr>
              <a:t>AI literacy both with employees and students</a:t>
            </a:r>
          </a:p>
          <a:p>
            <a:pPr marL="539754" lvl="1" indent="-269877" algn="l">
              <a:lnSpc>
                <a:spcPts val="3500"/>
              </a:lnSpc>
              <a:buFont typeface="Arial"/>
              <a:buChar char="•"/>
            </a:pPr>
            <a:r>
              <a:rPr lang="en-US" sz="2500" dirty="0">
                <a:solidFill>
                  <a:srgbClr val="FFFFFF"/>
                </a:solidFill>
                <a:latin typeface="Open Sans Bold"/>
                <a:ea typeface="Open Sans Bold"/>
                <a:cs typeface="Open Sans Bold"/>
                <a:sym typeface="Open Sans Bold"/>
              </a:rPr>
              <a:t>Rapid change of AI development, new software, and updates in institutional provided software</a:t>
            </a:r>
          </a:p>
          <a:p>
            <a:pPr marL="539754" lvl="1" indent="-269877" algn="l">
              <a:lnSpc>
                <a:spcPts val="3500"/>
              </a:lnSpc>
              <a:buFont typeface="Arial"/>
              <a:buChar char="•"/>
            </a:pPr>
            <a:r>
              <a:rPr lang="en-US" sz="2500" dirty="0">
                <a:solidFill>
                  <a:srgbClr val="FFFFFF"/>
                </a:solidFill>
                <a:latin typeface="Open Sans Bold"/>
                <a:ea typeface="Open Sans Bold"/>
                <a:cs typeface="Open Sans Bold"/>
                <a:sym typeface="Open Sans Bold"/>
              </a:rPr>
              <a:t>AY2024 – 167 total academic integrity violations – 125 of those referenced AI use</a:t>
            </a:r>
          </a:p>
        </p:txBody>
      </p:sp>
      <p:sp>
        <p:nvSpPr>
          <p:cNvPr id="10" name="TextBox 9">
            <a:extLst>
              <a:ext uri="{FF2B5EF4-FFF2-40B4-BE49-F238E27FC236}">
                <a16:creationId xmlns:a16="http://schemas.microsoft.com/office/drawing/2014/main" id="{E9D48401-962B-D865-244D-7F77C5D4F58A}"/>
              </a:ext>
            </a:extLst>
          </p:cNvPr>
          <p:cNvSpPr txBox="1"/>
          <p:nvPr/>
        </p:nvSpPr>
        <p:spPr>
          <a:xfrm>
            <a:off x="17784576" y="9563100"/>
            <a:ext cx="467194"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56" t="-50321" r="-13456"/>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0000"/>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813305" y="927740"/>
            <a:ext cx="10661390" cy="2064296"/>
          </a:xfrm>
          <a:prstGeom prst="rect">
            <a:avLst/>
          </a:prstGeom>
        </p:spPr>
        <p:txBody>
          <a:bodyPr lIns="0" tIns="0" rIns="0" bIns="0" rtlCol="0" anchor="t">
            <a:spAutoFit/>
          </a:bodyPr>
          <a:lstStyle/>
          <a:p>
            <a:pPr algn="ctr">
              <a:lnSpc>
                <a:spcPts val="8140"/>
              </a:lnSpc>
            </a:pPr>
            <a:r>
              <a:rPr lang="en-US" sz="7204" dirty="0">
                <a:solidFill>
                  <a:srgbClr val="FFFFFF"/>
                </a:solidFill>
                <a:latin typeface="Open Sauce Heavy"/>
                <a:ea typeface="Open Sauce Heavy"/>
                <a:cs typeface="Open Sauce Heavy"/>
                <a:sym typeface="Open Sauce Heavy"/>
              </a:rPr>
              <a:t>AI Statement:</a:t>
            </a:r>
          </a:p>
          <a:p>
            <a:pPr algn="ctr">
              <a:lnSpc>
                <a:spcPts val="8140"/>
              </a:lnSpc>
            </a:pPr>
            <a:r>
              <a:rPr lang="en-US" sz="7204" dirty="0">
                <a:solidFill>
                  <a:srgbClr val="FFFFFF"/>
                </a:solidFill>
                <a:latin typeface="Open Sauce Heavy"/>
                <a:ea typeface="Open Sauce Heavy"/>
                <a:cs typeface="Open Sauce Heavy"/>
                <a:sym typeface="Open Sauce Heavy"/>
              </a:rPr>
              <a:t>Sub-Team Members</a:t>
            </a:r>
          </a:p>
        </p:txBody>
      </p:sp>
      <p:grpSp>
        <p:nvGrpSpPr>
          <p:cNvPr id="7" name="Group 7"/>
          <p:cNvGrpSpPr/>
          <p:nvPr/>
        </p:nvGrpSpPr>
        <p:grpSpPr>
          <a:xfrm>
            <a:off x="1748592" y="3232150"/>
            <a:ext cx="15311105" cy="4127500"/>
            <a:chOff x="0" y="0"/>
            <a:chExt cx="20414806" cy="5503334"/>
          </a:xfrm>
        </p:grpSpPr>
        <p:sp>
          <p:nvSpPr>
            <p:cNvPr id="8" name="TextBox 8"/>
            <p:cNvSpPr txBox="1"/>
            <p:nvPr/>
          </p:nvSpPr>
          <p:spPr>
            <a:xfrm>
              <a:off x="0" y="-76200"/>
              <a:ext cx="20414806" cy="5579534"/>
            </a:xfrm>
            <a:prstGeom prst="rect">
              <a:avLst/>
            </a:prstGeom>
          </p:spPr>
          <p:txBody>
            <a:bodyPr lIns="0" tIns="0" rIns="0" bIns="0" rtlCol="0" anchor="t">
              <a:spAutoFit/>
            </a:bodyPr>
            <a:lstStyle/>
            <a:p>
              <a:pPr algn="l">
                <a:lnSpc>
                  <a:spcPts val="5599"/>
                </a:lnSpc>
              </a:pPr>
              <a:r>
                <a:rPr lang="en-US" sz="3999" dirty="0">
                  <a:solidFill>
                    <a:srgbClr val="FFFFFF"/>
                  </a:solidFill>
                  <a:latin typeface="Open Sans Bold"/>
                  <a:ea typeface="Open Sans Bold"/>
                  <a:cs typeface="Open Sans Bold"/>
                  <a:sym typeface="Open Sans Bold"/>
                </a:rPr>
                <a:t>Academic Integrity Council Sub-team formed - 10 members - </a:t>
              </a:r>
            </a:p>
            <a:p>
              <a:pPr marL="863596" lvl="1" indent="-431798" algn="l">
                <a:lnSpc>
                  <a:spcPts val="5599"/>
                </a:lnSpc>
                <a:buFont typeface="Arial"/>
                <a:buChar char="•"/>
              </a:pPr>
              <a:r>
                <a:rPr lang="en-US" sz="3999" dirty="0">
                  <a:solidFill>
                    <a:srgbClr val="A1CAEE"/>
                  </a:solidFill>
                  <a:latin typeface="Open Sans Bold"/>
                  <a:ea typeface="Open Sans Bold"/>
                  <a:cs typeface="Open Sans Bold"/>
                  <a:sym typeface="Open Sans Bold"/>
                </a:rPr>
                <a:t>Paulia Bailey</a:t>
              </a:r>
            </a:p>
            <a:p>
              <a:pPr marL="863596" lvl="1" indent="-431798" algn="l">
                <a:lnSpc>
                  <a:spcPts val="5599"/>
                </a:lnSpc>
                <a:buFont typeface="Arial"/>
                <a:buChar char="•"/>
              </a:pPr>
              <a:r>
                <a:rPr lang="en-US" sz="3999" dirty="0">
                  <a:solidFill>
                    <a:srgbClr val="FFFFFF"/>
                  </a:solidFill>
                  <a:latin typeface="Open Sans Bold"/>
                  <a:ea typeface="Open Sans Bold"/>
                  <a:cs typeface="Open Sans Bold"/>
                  <a:sym typeface="Open Sans Bold"/>
                </a:rPr>
                <a:t>Jenn Bernatis</a:t>
              </a:r>
            </a:p>
            <a:p>
              <a:pPr marL="863596" lvl="1" indent="-431798" algn="l">
                <a:lnSpc>
                  <a:spcPts val="5599"/>
                </a:lnSpc>
                <a:buFont typeface="Arial"/>
                <a:buChar char="•"/>
              </a:pPr>
              <a:r>
                <a:rPr lang="en-US" sz="3999" dirty="0">
                  <a:solidFill>
                    <a:srgbClr val="A1CAEE"/>
                  </a:solidFill>
                  <a:latin typeface="Open Sans Bold"/>
                  <a:ea typeface="Open Sans Bold"/>
                  <a:cs typeface="Open Sans Bold"/>
                  <a:sym typeface="Open Sans Bold"/>
                </a:rPr>
                <a:t>Deanna Heier</a:t>
              </a:r>
            </a:p>
            <a:p>
              <a:pPr marL="863596" lvl="1" indent="-431798" algn="l">
                <a:lnSpc>
                  <a:spcPts val="5599"/>
                </a:lnSpc>
                <a:buFont typeface="Arial"/>
                <a:buChar char="•"/>
              </a:pPr>
              <a:r>
                <a:rPr lang="en-US" sz="3999" dirty="0">
                  <a:solidFill>
                    <a:srgbClr val="FFFFFF"/>
                  </a:solidFill>
                  <a:latin typeface="Open Sans Bold"/>
                  <a:ea typeface="Open Sans Bold"/>
                  <a:cs typeface="Open Sans Bold"/>
                  <a:sym typeface="Open Sans Bold"/>
                </a:rPr>
                <a:t>Darren Ivey</a:t>
              </a:r>
            </a:p>
            <a:p>
              <a:pPr marL="863596" lvl="1" indent="-431798" algn="l">
                <a:lnSpc>
                  <a:spcPts val="5599"/>
                </a:lnSpc>
                <a:buFont typeface="Arial"/>
                <a:buChar char="•"/>
              </a:pPr>
              <a:r>
                <a:rPr lang="en-US" sz="3999" dirty="0">
                  <a:solidFill>
                    <a:srgbClr val="FFFFFF"/>
                  </a:solidFill>
                  <a:latin typeface="Open Sans Bold"/>
                  <a:ea typeface="Open Sans Bold"/>
                  <a:cs typeface="Open Sans Bold"/>
                  <a:sym typeface="Open Sans Bold"/>
                </a:rPr>
                <a:t>Erika Jenkins-Moss</a:t>
              </a:r>
            </a:p>
          </p:txBody>
        </p:sp>
        <p:sp>
          <p:nvSpPr>
            <p:cNvPr id="9" name="TextBox 9"/>
            <p:cNvSpPr txBox="1"/>
            <p:nvPr/>
          </p:nvSpPr>
          <p:spPr>
            <a:xfrm>
              <a:off x="9860543" y="863600"/>
              <a:ext cx="7608263" cy="4639734"/>
            </a:xfrm>
            <a:prstGeom prst="rect">
              <a:avLst/>
            </a:prstGeom>
          </p:spPr>
          <p:txBody>
            <a:bodyPr lIns="0" tIns="0" rIns="0" bIns="0" rtlCol="0" anchor="t">
              <a:spAutoFit/>
            </a:bodyPr>
            <a:lstStyle/>
            <a:p>
              <a:pPr marL="863596" lvl="1" indent="-431798" algn="l">
                <a:lnSpc>
                  <a:spcPts val="5599"/>
                </a:lnSpc>
                <a:buFont typeface="Arial"/>
                <a:buChar char="•"/>
              </a:pPr>
              <a:r>
                <a:rPr lang="en-US" sz="3999">
                  <a:solidFill>
                    <a:srgbClr val="FFFFFF"/>
                  </a:solidFill>
                  <a:latin typeface="Open Sans Bold"/>
                  <a:ea typeface="Open Sans Bold"/>
                  <a:cs typeface="Open Sans Bold"/>
                  <a:sym typeface="Open Sans Bold"/>
                </a:rPr>
                <a:t>Stephanie Joiner</a:t>
              </a:r>
            </a:p>
            <a:p>
              <a:pPr marL="863596" lvl="1" indent="-431798" algn="l">
                <a:lnSpc>
                  <a:spcPts val="5599"/>
                </a:lnSpc>
                <a:buFont typeface="Arial"/>
                <a:buChar char="•"/>
              </a:pPr>
              <a:r>
                <a:rPr lang="en-US" sz="3999">
                  <a:solidFill>
                    <a:srgbClr val="FFFFFF"/>
                  </a:solidFill>
                  <a:latin typeface="Open Sans Bold"/>
                  <a:ea typeface="Open Sans Bold"/>
                  <a:cs typeface="Open Sans Bold"/>
                  <a:sym typeface="Open Sans Bold"/>
                </a:rPr>
                <a:t>Karly Little</a:t>
              </a:r>
            </a:p>
            <a:p>
              <a:pPr marL="863596" lvl="1" indent="-431798" algn="l">
                <a:lnSpc>
                  <a:spcPts val="5599"/>
                </a:lnSpc>
                <a:buFont typeface="Arial"/>
                <a:buChar char="•"/>
              </a:pPr>
              <a:r>
                <a:rPr lang="en-US" sz="3999">
                  <a:solidFill>
                    <a:srgbClr val="FFFFFF"/>
                  </a:solidFill>
                  <a:latin typeface="Open Sans Bold"/>
                  <a:ea typeface="Open Sans Bold"/>
                  <a:cs typeface="Open Sans Bold"/>
                  <a:sym typeface="Open Sans Bold"/>
                </a:rPr>
                <a:t>Lee Miller</a:t>
              </a:r>
            </a:p>
            <a:p>
              <a:pPr marL="863596" lvl="1" indent="-431798" algn="l">
                <a:lnSpc>
                  <a:spcPts val="5599"/>
                </a:lnSpc>
                <a:buFont typeface="Arial"/>
                <a:buChar char="•"/>
              </a:pPr>
              <a:r>
                <a:rPr lang="en-US" sz="3999">
                  <a:solidFill>
                    <a:srgbClr val="A1CAEE"/>
                  </a:solidFill>
                  <a:latin typeface="Open Sans Bold"/>
                  <a:ea typeface="Open Sans Bold"/>
                  <a:cs typeface="Open Sans Bold"/>
                  <a:sym typeface="Open Sans Bold"/>
                </a:rPr>
                <a:t>Andrea Thompson</a:t>
              </a:r>
            </a:p>
            <a:p>
              <a:pPr marL="863596" lvl="1" indent="-431798" algn="l">
                <a:lnSpc>
                  <a:spcPts val="5599"/>
                </a:lnSpc>
                <a:buFont typeface="Arial"/>
                <a:buChar char="•"/>
              </a:pPr>
              <a:r>
                <a:rPr lang="en-US" sz="3999">
                  <a:solidFill>
                    <a:srgbClr val="FFFFFF"/>
                  </a:solidFill>
                  <a:latin typeface="Open Sans Bold"/>
                  <a:ea typeface="Open Sans Bold"/>
                  <a:cs typeface="Open Sans Bold"/>
                  <a:sym typeface="Open Sans Bold"/>
                </a:rPr>
                <a:t>Josh Winkler</a:t>
              </a:r>
            </a:p>
          </p:txBody>
        </p:sp>
      </p:grpSp>
      <p:sp>
        <p:nvSpPr>
          <p:cNvPr id="11" name="TextBox 10">
            <a:extLst>
              <a:ext uri="{FF2B5EF4-FFF2-40B4-BE49-F238E27FC236}">
                <a16:creationId xmlns:a16="http://schemas.microsoft.com/office/drawing/2014/main" id="{38746EBB-C27B-7852-B4AB-77CA00A64937}"/>
              </a:ext>
            </a:extLst>
          </p:cNvPr>
          <p:cNvSpPr txBox="1"/>
          <p:nvPr/>
        </p:nvSpPr>
        <p:spPr>
          <a:xfrm>
            <a:off x="17780829" y="9639300"/>
            <a:ext cx="381000"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456" t="-50321" r="-13456"/>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0000"/>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813305" y="927740"/>
            <a:ext cx="10661390" cy="2064296"/>
          </a:xfrm>
          <a:prstGeom prst="rect">
            <a:avLst/>
          </a:prstGeom>
        </p:spPr>
        <p:txBody>
          <a:bodyPr lIns="0" tIns="0" rIns="0" bIns="0" rtlCol="0" anchor="t">
            <a:spAutoFit/>
          </a:bodyPr>
          <a:lstStyle/>
          <a:p>
            <a:pPr algn="ctr">
              <a:lnSpc>
                <a:spcPts val="8140"/>
              </a:lnSpc>
            </a:pPr>
            <a:r>
              <a:rPr lang="en-US" sz="7204" dirty="0">
                <a:solidFill>
                  <a:srgbClr val="FFFFFF"/>
                </a:solidFill>
                <a:latin typeface="Open Sauce Heavy"/>
                <a:ea typeface="Open Sauce Heavy"/>
                <a:cs typeface="Open Sauce Heavy"/>
                <a:sym typeface="Open Sauce Heavy"/>
              </a:rPr>
              <a:t>AI Statement: Development Process</a:t>
            </a:r>
          </a:p>
        </p:txBody>
      </p:sp>
      <p:sp>
        <p:nvSpPr>
          <p:cNvPr id="7" name="TextBox 7"/>
          <p:cNvSpPr txBox="1"/>
          <p:nvPr/>
        </p:nvSpPr>
        <p:spPr>
          <a:xfrm>
            <a:off x="1207834" y="2934886"/>
            <a:ext cx="15872332" cy="6427978"/>
          </a:xfrm>
          <a:prstGeom prst="rect">
            <a:avLst/>
          </a:prstGeom>
        </p:spPr>
        <p:txBody>
          <a:bodyPr lIns="0" tIns="0" rIns="0" bIns="0" rtlCol="0" anchor="t">
            <a:spAutoFit/>
          </a:bodyPr>
          <a:lstStyle/>
          <a:p>
            <a:pPr algn="l">
              <a:lnSpc>
                <a:spcPts val="4200"/>
              </a:lnSpc>
            </a:pPr>
            <a:r>
              <a:rPr lang="en-US" sz="3000" dirty="0">
                <a:solidFill>
                  <a:srgbClr val="FFFFFF"/>
                </a:solidFill>
                <a:latin typeface="Open Sans Bold"/>
                <a:ea typeface="Open Sans Bold"/>
                <a:cs typeface="Open Sans Bold"/>
                <a:sym typeface="Open Sans Bold"/>
              </a:rPr>
              <a:t>Notes: </a:t>
            </a:r>
          </a:p>
          <a:p>
            <a:pPr marL="647702" lvl="1" indent="-323851" algn="l">
              <a:lnSpc>
                <a:spcPts val="4200"/>
              </a:lnSpc>
              <a:buFont typeface="Arial"/>
              <a:buChar char="•"/>
            </a:pPr>
            <a:r>
              <a:rPr lang="en-US" sz="3000" dirty="0">
                <a:solidFill>
                  <a:srgbClr val="FFFFFF"/>
                </a:solidFill>
                <a:latin typeface="Open Sans Bold"/>
                <a:ea typeface="Open Sans Bold"/>
                <a:cs typeface="Open Sans Bold"/>
                <a:sym typeface="Open Sans Bold"/>
              </a:rPr>
              <a:t>New - Opinions - Needs - Context</a:t>
            </a:r>
          </a:p>
          <a:p>
            <a:pPr algn="l">
              <a:lnSpc>
                <a:spcPts val="4200"/>
              </a:lnSpc>
            </a:pPr>
            <a:endParaRPr lang="en-US" sz="3000" dirty="0">
              <a:solidFill>
                <a:srgbClr val="FFFFFF"/>
              </a:solidFill>
              <a:latin typeface="Open Sans Bold"/>
              <a:ea typeface="Open Sans Bold"/>
              <a:cs typeface="Open Sans Bold"/>
              <a:sym typeface="Open Sans Bold"/>
            </a:endParaRPr>
          </a:p>
          <a:p>
            <a:pPr algn="l">
              <a:lnSpc>
                <a:spcPts val="4200"/>
              </a:lnSpc>
            </a:pPr>
            <a:r>
              <a:rPr lang="en-US" sz="3000" dirty="0">
                <a:solidFill>
                  <a:srgbClr val="FFFFFF"/>
                </a:solidFill>
                <a:latin typeface="Open Sans Bold"/>
                <a:ea typeface="Open Sans Bold"/>
                <a:cs typeface="Open Sans Bold"/>
                <a:sym typeface="Open Sans Bold"/>
              </a:rPr>
              <a:t>Process:</a:t>
            </a:r>
          </a:p>
          <a:p>
            <a:pPr marL="647702" lvl="1" indent="-323851" algn="l">
              <a:lnSpc>
                <a:spcPts val="4200"/>
              </a:lnSpc>
              <a:buFont typeface="Arial"/>
              <a:buChar char="•"/>
            </a:pPr>
            <a:r>
              <a:rPr lang="en-US" sz="3000" dirty="0">
                <a:solidFill>
                  <a:srgbClr val="FFFFFF"/>
                </a:solidFill>
                <a:latin typeface="Open Sans Bold"/>
                <a:ea typeface="Open Sans Bold"/>
                <a:cs typeface="Open Sans Bold"/>
                <a:sym typeface="Open Sans Bold"/>
              </a:rPr>
              <a:t>Three sub-groups – </a:t>
            </a:r>
          </a:p>
          <a:p>
            <a:pPr marL="1104902" lvl="2" indent="-323851">
              <a:lnSpc>
                <a:spcPts val="4200"/>
              </a:lnSpc>
              <a:buFont typeface="Arial"/>
              <a:buChar char="•"/>
            </a:pPr>
            <a:r>
              <a:rPr lang="en-US" sz="3000" dirty="0">
                <a:solidFill>
                  <a:srgbClr val="FFFFFF"/>
                </a:solidFill>
                <a:latin typeface="Open Sans Bold"/>
                <a:ea typeface="Open Sans Bold"/>
                <a:cs typeface="Open Sans Bold"/>
                <a:sym typeface="Open Sans Bold"/>
              </a:rPr>
              <a:t>Low-AI / Mid-AI / High-AI</a:t>
            </a:r>
          </a:p>
          <a:p>
            <a:pPr marL="1562102" lvl="3" indent="-323851">
              <a:lnSpc>
                <a:spcPts val="4200"/>
              </a:lnSpc>
              <a:buFont typeface="Arial"/>
              <a:buChar char="•"/>
            </a:pPr>
            <a:r>
              <a:rPr lang="en-US" sz="3000" dirty="0">
                <a:solidFill>
                  <a:srgbClr val="FFFFFF"/>
                </a:solidFill>
                <a:latin typeface="Open Sans Bold"/>
                <a:ea typeface="Open Sans Bold"/>
                <a:cs typeface="Open Sans Bold"/>
                <a:sym typeface="Open Sans Bold"/>
              </a:rPr>
              <a:t>3-4 members per sub-groups</a:t>
            </a:r>
          </a:p>
          <a:p>
            <a:pPr marL="647702" lvl="1" indent="-323851" algn="l">
              <a:lnSpc>
                <a:spcPts val="4200"/>
              </a:lnSpc>
              <a:buFont typeface="Arial"/>
              <a:buChar char="•"/>
            </a:pPr>
            <a:r>
              <a:rPr lang="en-US" sz="3000" dirty="0">
                <a:solidFill>
                  <a:srgbClr val="FFFFFF"/>
                </a:solidFill>
                <a:latin typeface="Open Sans Bold"/>
                <a:ea typeface="Open Sans Bold"/>
                <a:cs typeface="Open Sans Bold"/>
                <a:sym typeface="Open Sans Bold"/>
              </a:rPr>
              <a:t>Goals for process development – </a:t>
            </a:r>
          </a:p>
          <a:p>
            <a:pPr marL="1104902" lvl="2" indent="-323851">
              <a:lnSpc>
                <a:spcPts val="4200"/>
              </a:lnSpc>
              <a:buFont typeface="Arial"/>
              <a:buChar char="•"/>
            </a:pPr>
            <a:r>
              <a:rPr lang="en-US" sz="3000" dirty="0">
                <a:solidFill>
                  <a:srgbClr val="FFFFFF"/>
                </a:solidFill>
                <a:latin typeface="Open Sans Bold"/>
                <a:ea typeface="Open Sans Bold"/>
                <a:cs typeface="Open Sans Bold"/>
                <a:sym typeface="Open Sans Bold"/>
              </a:rPr>
              <a:t>Articulate stance </a:t>
            </a:r>
          </a:p>
          <a:p>
            <a:pPr marL="1104902" lvl="2" indent="-323851">
              <a:lnSpc>
                <a:spcPts val="4200"/>
              </a:lnSpc>
              <a:buFont typeface="Arial"/>
              <a:buChar char="•"/>
            </a:pPr>
            <a:r>
              <a:rPr lang="en-US" sz="3000" dirty="0">
                <a:solidFill>
                  <a:srgbClr val="FFFFFF"/>
                </a:solidFill>
                <a:latin typeface="Open Sans Bold"/>
                <a:ea typeface="Open Sans Bold"/>
                <a:cs typeface="Open Sans Bold"/>
                <a:sym typeface="Open Sans Bold"/>
              </a:rPr>
              <a:t>Feel heard </a:t>
            </a:r>
          </a:p>
          <a:p>
            <a:pPr marL="1104902" lvl="2" indent="-323851">
              <a:lnSpc>
                <a:spcPts val="4200"/>
              </a:lnSpc>
              <a:buFont typeface="Arial"/>
              <a:buChar char="•"/>
            </a:pPr>
            <a:r>
              <a:rPr lang="en-US" sz="3000" dirty="0">
                <a:solidFill>
                  <a:srgbClr val="FFFFFF"/>
                </a:solidFill>
                <a:latin typeface="Open Sans Bold"/>
                <a:ea typeface="Open Sans Bold"/>
                <a:cs typeface="Open Sans Bold"/>
                <a:sym typeface="Open Sans Bold"/>
              </a:rPr>
              <a:t>Time to reflect</a:t>
            </a:r>
          </a:p>
          <a:p>
            <a:pPr marL="647702" lvl="1" indent="-323851" algn="l">
              <a:lnSpc>
                <a:spcPts val="4200"/>
              </a:lnSpc>
              <a:buFont typeface="Arial"/>
              <a:buChar char="•"/>
            </a:pPr>
            <a:r>
              <a:rPr lang="en-US" sz="3000" dirty="0">
                <a:solidFill>
                  <a:srgbClr val="FFFFFF"/>
                </a:solidFill>
                <a:latin typeface="Open Sans Bold"/>
                <a:ea typeface="Open Sans Bold"/>
                <a:cs typeface="Open Sans Bold"/>
                <a:sym typeface="Open Sans Bold"/>
              </a:rPr>
              <a:t>Sub-groups assignments</a:t>
            </a:r>
          </a:p>
        </p:txBody>
      </p:sp>
      <p:sp>
        <p:nvSpPr>
          <p:cNvPr id="9" name="TextBox 8">
            <a:extLst>
              <a:ext uri="{FF2B5EF4-FFF2-40B4-BE49-F238E27FC236}">
                <a16:creationId xmlns:a16="http://schemas.microsoft.com/office/drawing/2014/main" id="{316AF8B1-EF8F-A120-E5C2-91D1C3632D77}"/>
              </a:ext>
            </a:extLst>
          </p:cNvPr>
          <p:cNvSpPr txBox="1"/>
          <p:nvPr/>
        </p:nvSpPr>
        <p:spPr>
          <a:xfrm>
            <a:off x="17830798" y="9572075"/>
            <a:ext cx="304800"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L</a:t>
            </a:r>
          </a:p>
        </p:txBody>
      </p:sp>
    </p:spTree>
    <p:extLst>
      <p:ext uri="{BB962C8B-B14F-4D97-AF65-F5344CB8AC3E}">
        <p14:creationId xmlns:p14="http://schemas.microsoft.com/office/powerpoint/2010/main" val="39332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456" t="-50321" r="-13456"/>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0000"/>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813305" y="927740"/>
            <a:ext cx="10661390" cy="2064296"/>
          </a:xfrm>
          <a:prstGeom prst="rect">
            <a:avLst/>
          </a:prstGeom>
        </p:spPr>
        <p:txBody>
          <a:bodyPr lIns="0" tIns="0" rIns="0" bIns="0" rtlCol="0" anchor="t">
            <a:spAutoFit/>
          </a:bodyPr>
          <a:lstStyle/>
          <a:p>
            <a:pPr algn="ctr">
              <a:lnSpc>
                <a:spcPts val="8140"/>
              </a:lnSpc>
            </a:pPr>
            <a:r>
              <a:rPr lang="en-US" sz="7204" dirty="0">
                <a:solidFill>
                  <a:srgbClr val="FFFFFF"/>
                </a:solidFill>
                <a:latin typeface="Open Sauce Heavy"/>
                <a:ea typeface="Open Sauce Heavy"/>
                <a:cs typeface="Open Sauce Heavy"/>
                <a:sym typeface="Open Sauce Heavy"/>
              </a:rPr>
              <a:t>AI Statement: Development Process</a:t>
            </a:r>
          </a:p>
        </p:txBody>
      </p:sp>
      <p:sp>
        <p:nvSpPr>
          <p:cNvPr id="7" name="TextBox 7"/>
          <p:cNvSpPr txBox="1"/>
          <p:nvPr/>
        </p:nvSpPr>
        <p:spPr>
          <a:xfrm>
            <a:off x="1207834" y="2934886"/>
            <a:ext cx="15872332" cy="5735481"/>
          </a:xfrm>
          <a:prstGeom prst="rect">
            <a:avLst/>
          </a:prstGeom>
        </p:spPr>
        <p:txBody>
          <a:bodyPr lIns="0" tIns="0" rIns="0" bIns="0" rtlCol="0" anchor="t">
            <a:spAutoFit/>
          </a:bodyPr>
          <a:lstStyle/>
          <a:p>
            <a:pPr algn="l">
              <a:lnSpc>
                <a:spcPts val="4200"/>
              </a:lnSpc>
              <a:spcBef>
                <a:spcPts val="600"/>
              </a:spcBef>
              <a:spcAft>
                <a:spcPts val="600"/>
              </a:spcAft>
            </a:pPr>
            <a:r>
              <a:rPr lang="en-US" sz="3000" dirty="0">
                <a:solidFill>
                  <a:srgbClr val="FFFFFF"/>
                </a:solidFill>
                <a:latin typeface="Open Sans Bold"/>
                <a:ea typeface="Open Sans Bold"/>
                <a:cs typeface="Open Sans Bold"/>
                <a:sym typeface="Open Sans Bold"/>
              </a:rPr>
              <a:t>Process:</a:t>
            </a:r>
          </a:p>
          <a:p>
            <a:pPr marL="647702" lvl="1" indent="-323851" algn="l">
              <a:lnSpc>
                <a:spcPts val="4200"/>
              </a:lnSpc>
              <a:spcBef>
                <a:spcPts val="600"/>
              </a:spcBef>
              <a:spcAft>
                <a:spcPts val="600"/>
              </a:spcAft>
              <a:buFont typeface="Arial"/>
              <a:buChar char="•"/>
            </a:pPr>
            <a:r>
              <a:rPr lang="en-US" sz="3000" dirty="0">
                <a:solidFill>
                  <a:srgbClr val="FFFFFF"/>
                </a:solidFill>
                <a:latin typeface="Open Sans Bold"/>
                <a:ea typeface="Open Sans Bold"/>
                <a:cs typeface="Open Sans Bold"/>
                <a:sym typeface="Open Sans Bold"/>
              </a:rPr>
              <a:t>Sub-groups – iterative process with sub-team and sub-group work</a:t>
            </a:r>
          </a:p>
          <a:p>
            <a:pPr marL="1428750" lvl="2" indent="-514350">
              <a:lnSpc>
                <a:spcPts val="4200"/>
              </a:lnSpc>
              <a:spcBef>
                <a:spcPts val="600"/>
              </a:spcBef>
              <a:spcAft>
                <a:spcPts val="600"/>
              </a:spcAft>
              <a:buFont typeface="+mj-lt"/>
              <a:buAutoNum type="arabicPeriod"/>
            </a:pPr>
            <a:r>
              <a:rPr lang="en-US" sz="3000" dirty="0">
                <a:solidFill>
                  <a:srgbClr val="FFFFFF"/>
                </a:solidFill>
                <a:latin typeface="Open Sans Bold"/>
                <a:ea typeface="Open Sans Bold"/>
                <a:cs typeface="Open Sans Bold"/>
                <a:sym typeface="Open Sans Bold"/>
              </a:rPr>
              <a:t>Articulate interests, concerns and best practices from your perspective</a:t>
            </a:r>
          </a:p>
          <a:p>
            <a:pPr lvl="2">
              <a:lnSpc>
                <a:spcPts val="4200"/>
              </a:lnSpc>
              <a:spcBef>
                <a:spcPts val="600"/>
              </a:spcBef>
              <a:spcAft>
                <a:spcPts val="600"/>
              </a:spcAft>
            </a:pPr>
            <a:r>
              <a:rPr lang="en-US" sz="3000" dirty="0">
                <a:solidFill>
                  <a:srgbClr val="FFFFFF"/>
                </a:solidFill>
                <a:latin typeface="Open Sans Bold"/>
                <a:ea typeface="Open Sans Bold"/>
                <a:cs typeface="Open Sans Bold"/>
                <a:sym typeface="Open Sans Bold"/>
              </a:rPr>
              <a:t>2. With narrowed scope on T &amp; L - identify themes seen in all three perspectives</a:t>
            </a:r>
          </a:p>
          <a:p>
            <a:pPr marL="1752603" lvl="3" indent="-431801">
              <a:lnSpc>
                <a:spcPts val="4200"/>
              </a:lnSpc>
              <a:spcBef>
                <a:spcPts val="600"/>
              </a:spcBef>
              <a:spcAft>
                <a:spcPts val="600"/>
              </a:spcAft>
              <a:buFont typeface="Arial"/>
              <a:buChar char="⚬"/>
            </a:pPr>
            <a:r>
              <a:rPr lang="en-US" sz="3000" dirty="0">
                <a:solidFill>
                  <a:srgbClr val="FFFFFF"/>
                </a:solidFill>
                <a:latin typeface="Open Sans Bold"/>
                <a:ea typeface="Open Sans Bold"/>
                <a:cs typeface="Open Sans Bold"/>
                <a:sym typeface="Open Sans Bold"/>
              </a:rPr>
              <a:t>AI faculty survey was also used in the support of identifying these themes</a:t>
            </a:r>
          </a:p>
          <a:p>
            <a:pPr lvl="2">
              <a:lnSpc>
                <a:spcPts val="4200"/>
              </a:lnSpc>
              <a:spcBef>
                <a:spcPts val="600"/>
              </a:spcBef>
              <a:spcAft>
                <a:spcPts val="600"/>
              </a:spcAft>
            </a:pPr>
            <a:r>
              <a:rPr lang="en-US" sz="3000" dirty="0">
                <a:solidFill>
                  <a:srgbClr val="FFFFFF"/>
                </a:solidFill>
                <a:latin typeface="Open Sans Bold"/>
                <a:ea typeface="Open Sans Bold"/>
                <a:cs typeface="Open Sans Bold"/>
                <a:sym typeface="Open Sans Bold"/>
              </a:rPr>
              <a:t>3. Identified themes - encompassing all perspectives and providing boundaries</a:t>
            </a:r>
          </a:p>
          <a:p>
            <a:pPr lvl="2">
              <a:lnSpc>
                <a:spcPts val="4200"/>
              </a:lnSpc>
              <a:spcBef>
                <a:spcPts val="600"/>
              </a:spcBef>
              <a:spcAft>
                <a:spcPts val="600"/>
              </a:spcAft>
            </a:pPr>
            <a:r>
              <a:rPr lang="en-US" sz="3000" dirty="0">
                <a:solidFill>
                  <a:srgbClr val="FFFFFF"/>
                </a:solidFill>
                <a:latin typeface="Open Sans Bold"/>
                <a:ea typeface="Open Sans Bold"/>
                <a:cs typeface="Open Sans Bold"/>
                <a:sym typeface="Open Sans Bold"/>
              </a:rPr>
              <a:t>4. Instructional AI Statement - drafted Introduction to Standards for clarity and context to complete the AI Statement</a:t>
            </a:r>
          </a:p>
        </p:txBody>
      </p:sp>
      <p:sp>
        <p:nvSpPr>
          <p:cNvPr id="9" name="TextBox 8">
            <a:extLst>
              <a:ext uri="{FF2B5EF4-FFF2-40B4-BE49-F238E27FC236}">
                <a16:creationId xmlns:a16="http://schemas.microsoft.com/office/drawing/2014/main" id="{316AF8B1-EF8F-A120-E5C2-91D1C3632D77}"/>
              </a:ext>
            </a:extLst>
          </p:cNvPr>
          <p:cNvSpPr txBox="1"/>
          <p:nvPr/>
        </p:nvSpPr>
        <p:spPr>
          <a:xfrm>
            <a:off x="17830798" y="9572075"/>
            <a:ext cx="304800"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0000"/>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051247" y="1085850"/>
            <a:ext cx="8185507" cy="1035596"/>
          </a:xfrm>
          <a:prstGeom prst="rect">
            <a:avLst/>
          </a:prstGeom>
        </p:spPr>
        <p:txBody>
          <a:bodyPr lIns="0" tIns="0" rIns="0" bIns="0" rtlCol="0" anchor="t">
            <a:spAutoFit/>
          </a:bodyPr>
          <a:lstStyle/>
          <a:p>
            <a:pPr algn="ctr">
              <a:lnSpc>
                <a:spcPts val="8140"/>
              </a:lnSpc>
            </a:pPr>
            <a:r>
              <a:rPr lang="en-US" sz="7204" dirty="0">
                <a:solidFill>
                  <a:srgbClr val="FFFFFF"/>
                </a:solidFill>
                <a:latin typeface="Open Sauce Heavy"/>
                <a:ea typeface="Open Sauce Heavy"/>
                <a:cs typeface="Open Sauce Heavy"/>
                <a:sym typeface="Open Sauce Heavy"/>
              </a:rPr>
              <a:t>Defining Terms</a:t>
            </a:r>
          </a:p>
        </p:txBody>
      </p:sp>
      <p:sp>
        <p:nvSpPr>
          <p:cNvPr id="7" name="TextBox 7"/>
          <p:cNvSpPr txBox="1"/>
          <p:nvPr/>
        </p:nvSpPr>
        <p:spPr>
          <a:xfrm>
            <a:off x="1028700" y="3803650"/>
            <a:ext cx="5233847" cy="2622549"/>
          </a:xfrm>
          <a:prstGeom prst="rect">
            <a:avLst/>
          </a:prstGeom>
        </p:spPr>
        <p:txBody>
          <a:bodyPr lIns="0" tIns="0" rIns="0" bIns="0" rtlCol="0" anchor="t">
            <a:spAutoFit/>
          </a:bodyPr>
          <a:lstStyle/>
          <a:p>
            <a:pPr algn="l">
              <a:lnSpc>
                <a:spcPts val="3500"/>
              </a:lnSpc>
            </a:pPr>
            <a:r>
              <a:rPr lang="en-US" sz="2500" dirty="0">
                <a:solidFill>
                  <a:srgbClr val="FFFFFF"/>
                </a:solidFill>
                <a:latin typeface="Open Sans Bold"/>
                <a:ea typeface="Open Sans Bold"/>
                <a:cs typeface="Open Sans Bold"/>
                <a:sym typeface="Open Sans Bold"/>
              </a:rPr>
              <a:t>Artificial Intelligence (AI): “Computer systems designed to perform tasks associated with human intelligence, such as pattern recognition or decision making.”</a:t>
            </a:r>
          </a:p>
        </p:txBody>
      </p:sp>
      <p:sp>
        <p:nvSpPr>
          <p:cNvPr id="8" name="TextBox 8"/>
          <p:cNvSpPr txBox="1"/>
          <p:nvPr/>
        </p:nvSpPr>
        <p:spPr>
          <a:xfrm>
            <a:off x="12025453" y="3497218"/>
            <a:ext cx="5233847" cy="3936999"/>
          </a:xfrm>
          <a:prstGeom prst="rect">
            <a:avLst/>
          </a:prstGeom>
        </p:spPr>
        <p:txBody>
          <a:bodyPr lIns="0" tIns="0" rIns="0" bIns="0" rtlCol="0" anchor="t">
            <a:spAutoFit/>
          </a:bodyPr>
          <a:lstStyle/>
          <a:p>
            <a:pPr algn="l">
              <a:lnSpc>
                <a:spcPts val="3500"/>
              </a:lnSpc>
            </a:pPr>
            <a:r>
              <a:rPr lang="en-US" sz="2500" dirty="0">
                <a:solidFill>
                  <a:srgbClr val="FFFFFF"/>
                </a:solidFill>
                <a:latin typeface="Open Sans Bold"/>
                <a:ea typeface="Open Sans Bold"/>
                <a:cs typeface="Open Sans Bold"/>
                <a:sym typeface="Open Sans Bold"/>
              </a:rPr>
              <a:t>Generative Artificial Intelligence (GAI) - </a:t>
            </a:r>
            <a:r>
              <a:rPr lang="en-US" sz="2500" dirty="0" err="1">
                <a:solidFill>
                  <a:srgbClr val="FFFFFF"/>
                </a:solidFill>
                <a:latin typeface="Open Sans Bold"/>
                <a:ea typeface="Open Sans Bold"/>
                <a:cs typeface="Open Sans Bold"/>
                <a:sym typeface="Open Sans Bold"/>
              </a:rPr>
              <a:t>GenAI</a:t>
            </a:r>
            <a:r>
              <a:rPr lang="en-US" sz="2500" dirty="0">
                <a:solidFill>
                  <a:srgbClr val="FFFFFF"/>
                </a:solidFill>
                <a:latin typeface="Open Sans Bold"/>
                <a:ea typeface="Open Sans Bold"/>
                <a:cs typeface="Open Sans Bold"/>
                <a:sym typeface="Open Sans Bold"/>
              </a:rPr>
              <a:t>: “A subfield of Artificial Intelligence, referring to models capable of generating content (such as language, images, or music). The output of GAI [</a:t>
            </a:r>
            <a:r>
              <a:rPr lang="en-US" sz="2500" dirty="0" err="1">
                <a:solidFill>
                  <a:srgbClr val="FFFFFF"/>
                </a:solidFill>
                <a:latin typeface="Open Sans Bold"/>
                <a:ea typeface="Open Sans Bold"/>
                <a:cs typeface="Open Sans Bold"/>
                <a:sym typeface="Open Sans Bold"/>
              </a:rPr>
              <a:t>GenAI</a:t>
            </a:r>
            <a:r>
              <a:rPr lang="en-US" sz="2500" dirty="0">
                <a:solidFill>
                  <a:srgbClr val="FFFFFF"/>
                </a:solidFill>
                <a:latin typeface="Open Sans Bold"/>
                <a:ea typeface="Open Sans Bold"/>
                <a:cs typeface="Open Sans Bold"/>
                <a:sym typeface="Open Sans Bold"/>
              </a:rPr>
              <a:t>] models is based on patterns learned from extensive training datasets. </a:t>
            </a:r>
          </a:p>
        </p:txBody>
      </p:sp>
      <p:sp>
        <p:nvSpPr>
          <p:cNvPr id="9" name="TextBox 9"/>
          <p:cNvSpPr txBox="1"/>
          <p:nvPr/>
        </p:nvSpPr>
        <p:spPr>
          <a:xfrm>
            <a:off x="3645623" y="8762364"/>
            <a:ext cx="11617970" cy="495936"/>
          </a:xfrm>
          <a:prstGeom prst="rect">
            <a:avLst/>
          </a:prstGeom>
        </p:spPr>
        <p:txBody>
          <a:bodyPr lIns="0" tIns="0" rIns="0" bIns="0" rtlCol="0" anchor="t">
            <a:spAutoFit/>
          </a:bodyPr>
          <a:lstStyle/>
          <a:p>
            <a:pPr algn="ctr">
              <a:lnSpc>
                <a:spcPts val="3639"/>
              </a:lnSpc>
              <a:spcBef>
                <a:spcPct val="0"/>
              </a:spcBef>
            </a:pPr>
            <a:r>
              <a:rPr lang="en-US" sz="2599" dirty="0">
                <a:solidFill>
                  <a:srgbClr val="FFFFFF"/>
                </a:solidFill>
                <a:latin typeface="Myriad Pro"/>
                <a:ea typeface="Myriad Pro"/>
                <a:cs typeface="Myriad Pro"/>
                <a:sym typeface="Myriad Pro"/>
              </a:rPr>
              <a:t>AI Pedagogy Project – </a:t>
            </a:r>
            <a:r>
              <a:rPr lang="en-US" sz="2599" dirty="0" err="1">
                <a:solidFill>
                  <a:srgbClr val="FFFFFF"/>
                </a:solidFill>
                <a:latin typeface="Myriad Pro"/>
                <a:ea typeface="Myriad Pro"/>
                <a:cs typeface="Myriad Pro"/>
                <a:sym typeface="Myriad Pro"/>
              </a:rPr>
              <a:t>MetaLAB</a:t>
            </a:r>
            <a:r>
              <a:rPr lang="en-US" sz="2599" dirty="0">
                <a:solidFill>
                  <a:srgbClr val="FFFFFF"/>
                </a:solidFill>
                <a:latin typeface="Myriad Pro"/>
                <a:ea typeface="Myriad Pro"/>
                <a:cs typeface="Myriad Pro"/>
                <a:sym typeface="Myriad Pro"/>
              </a:rPr>
              <a:t> (at) Harvard - https://</a:t>
            </a:r>
            <a:r>
              <a:rPr lang="en-US" sz="2599" dirty="0" err="1">
                <a:solidFill>
                  <a:srgbClr val="FFFFFF"/>
                </a:solidFill>
                <a:latin typeface="Myriad Pro"/>
                <a:ea typeface="Myriad Pro"/>
                <a:cs typeface="Myriad Pro"/>
                <a:sym typeface="Myriad Pro"/>
              </a:rPr>
              <a:t>aipedagogy.org</a:t>
            </a:r>
            <a:r>
              <a:rPr lang="en-US" sz="2599" dirty="0">
                <a:solidFill>
                  <a:srgbClr val="FFFFFF"/>
                </a:solidFill>
                <a:latin typeface="Myriad Pro"/>
                <a:ea typeface="Myriad Pro"/>
                <a:cs typeface="Myriad Pro"/>
                <a:sym typeface="Myriad Pro"/>
              </a:rPr>
              <a:t>/guide/starter/  </a:t>
            </a:r>
          </a:p>
        </p:txBody>
      </p:sp>
      <p:sp>
        <p:nvSpPr>
          <p:cNvPr id="11" name="TextBox 10">
            <a:extLst>
              <a:ext uri="{FF2B5EF4-FFF2-40B4-BE49-F238E27FC236}">
                <a16:creationId xmlns:a16="http://schemas.microsoft.com/office/drawing/2014/main" id="{82E2F716-FEBA-BAF6-CB8E-F957C602E25B}"/>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74902"/>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085850"/>
            <a:ext cx="7198854" cy="2064296"/>
          </a:xfrm>
          <a:prstGeom prst="rect">
            <a:avLst/>
          </a:prstGeom>
        </p:spPr>
        <p:txBody>
          <a:bodyPr lIns="0" tIns="0" rIns="0" bIns="0" rtlCol="0" anchor="t">
            <a:spAutoFit/>
          </a:bodyPr>
          <a:lstStyle/>
          <a:p>
            <a:pPr algn="l">
              <a:lnSpc>
                <a:spcPts val="8140"/>
              </a:lnSpc>
            </a:pPr>
            <a:r>
              <a:rPr lang="en-US" sz="7204" dirty="0">
                <a:solidFill>
                  <a:srgbClr val="FFFFFF"/>
                </a:solidFill>
                <a:latin typeface="Open Sauce Heavy"/>
                <a:ea typeface="Open Sauce Heavy"/>
                <a:cs typeface="Open Sauce Heavy"/>
                <a:sym typeface="Open Sauce Heavy"/>
              </a:rPr>
              <a:t>Instructional AI Statement</a:t>
            </a:r>
          </a:p>
        </p:txBody>
      </p:sp>
      <p:sp>
        <p:nvSpPr>
          <p:cNvPr id="7" name="TextBox 7"/>
          <p:cNvSpPr txBox="1"/>
          <p:nvPr/>
        </p:nvSpPr>
        <p:spPr>
          <a:xfrm>
            <a:off x="1028700" y="4006851"/>
            <a:ext cx="16230600" cy="5251449"/>
          </a:xfrm>
          <a:prstGeom prst="rect">
            <a:avLst/>
          </a:prstGeom>
        </p:spPr>
        <p:txBody>
          <a:bodyPr lIns="0" tIns="0" rIns="0" bIns="0" rtlCol="0" anchor="t">
            <a:spAutoFit/>
          </a:bodyPr>
          <a:lstStyle/>
          <a:p>
            <a:pPr algn="l">
              <a:lnSpc>
                <a:spcPts val="3500"/>
              </a:lnSpc>
            </a:pPr>
            <a:r>
              <a:rPr lang="en-US" sz="2500" dirty="0">
                <a:solidFill>
                  <a:srgbClr val="FFFFFF"/>
                </a:solidFill>
                <a:latin typeface="Open Sans Bold"/>
                <a:ea typeface="Open Sans Bold"/>
                <a:cs typeface="Open Sans Bold"/>
                <a:sym typeface="Open Sans Bold"/>
              </a:rPr>
              <a:t>The mission of Barton Community College is to offer “exceptional and affordable learning opportunities supporting student, community, and employee needs.” Therefore, the institution prioritizes achieving outcomes and competencies for student learning and recognizes the impact of generative artificial intelligence (Gen AI) on higher education and job preparation. </a:t>
            </a:r>
          </a:p>
          <a:p>
            <a:pPr algn="l">
              <a:lnSpc>
                <a:spcPts val="3500"/>
              </a:lnSpc>
            </a:pPr>
            <a:endParaRPr lang="en-US" sz="2500" dirty="0">
              <a:solidFill>
                <a:srgbClr val="FFFFFF"/>
              </a:solidFill>
              <a:latin typeface="Open Sans Bold"/>
              <a:ea typeface="Open Sans Bold"/>
              <a:cs typeface="Open Sans Bold"/>
              <a:sym typeface="Open Sans Bold"/>
            </a:endParaRPr>
          </a:p>
          <a:p>
            <a:pPr algn="l">
              <a:lnSpc>
                <a:spcPts val="3500"/>
              </a:lnSpc>
            </a:pPr>
            <a:r>
              <a:rPr lang="en-US" sz="2500" dirty="0">
                <a:solidFill>
                  <a:srgbClr val="FFFFFF"/>
                </a:solidFill>
                <a:latin typeface="Open Sans Bold"/>
                <a:ea typeface="Open Sans Bold"/>
                <a:cs typeface="Open Sans Bold"/>
                <a:sym typeface="Open Sans Bold"/>
              </a:rPr>
              <a:t>The institution embraces academic freedom, the development of essential skills, and the opportunity for experiential course design. Student and instructor use of generative AI remains at the discretion of the course instructor.</a:t>
            </a:r>
          </a:p>
          <a:p>
            <a:pPr algn="l">
              <a:lnSpc>
                <a:spcPts val="3500"/>
              </a:lnSpc>
            </a:pPr>
            <a:endParaRPr lang="en-US" sz="2500" dirty="0">
              <a:solidFill>
                <a:srgbClr val="FFFFFF"/>
              </a:solidFill>
              <a:latin typeface="Open Sans Bold"/>
              <a:ea typeface="Open Sans Bold"/>
              <a:cs typeface="Open Sans Bold"/>
              <a:sym typeface="Open Sans Bold"/>
            </a:endParaRPr>
          </a:p>
          <a:p>
            <a:pPr algn="l">
              <a:lnSpc>
                <a:spcPts val="3500"/>
              </a:lnSpc>
            </a:pPr>
            <a:r>
              <a:rPr lang="en-US" sz="2500" dirty="0">
                <a:solidFill>
                  <a:srgbClr val="FFFFFF"/>
                </a:solidFill>
                <a:latin typeface="Open Sans Bold"/>
                <a:ea typeface="Open Sans Bold"/>
                <a:cs typeface="Open Sans Bold"/>
                <a:sym typeface="Open Sans Bold"/>
              </a:rPr>
              <a:t>Instructors will research and assess the applicability of AI in the support of their course competencies and outcomes. The following Instructional AI Standards articulate recommendations and tenets for the ethical, positive, and safe use of generative AI tools by both students and employees.</a:t>
            </a:r>
          </a:p>
        </p:txBody>
      </p:sp>
      <p:sp>
        <p:nvSpPr>
          <p:cNvPr id="8" name="TextBox 7">
            <a:extLst>
              <a:ext uri="{FF2B5EF4-FFF2-40B4-BE49-F238E27FC236}">
                <a16:creationId xmlns:a16="http://schemas.microsoft.com/office/drawing/2014/main" id="{3A4FD354-D69F-532B-0482-1654E5368228}"/>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n-US"/>
            </a:p>
          </p:txBody>
        </p:sp>
        <p:sp>
          <p:nvSpPr>
            <p:cNvPr id="5" name="TextBox 5"/>
            <p:cNvSpPr txBox="1"/>
            <p:nvPr/>
          </p:nvSpPr>
          <p:spPr>
            <a:xfrm>
              <a:off x="0" y="-76200"/>
              <a:ext cx="4816593" cy="27855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496914" y="1095375"/>
            <a:ext cx="6831217" cy="1451007"/>
          </a:xfrm>
          <a:prstGeom prst="rect">
            <a:avLst/>
          </a:prstGeom>
        </p:spPr>
        <p:txBody>
          <a:bodyPr lIns="0" tIns="0" rIns="0" bIns="0" rtlCol="0" anchor="t">
            <a:spAutoFit/>
          </a:bodyPr>
          <a:lstStyle/>
          <a:p>
            <a:pPr algn="l">
              <a:lnSpc>
                <a:spcPts val="11304"/>
              </a:lnSpc>
            </a:pPr>
            <a:r>
              <a:rPr lang="en-US" sz="10003" dirty="0">
                <a:solidFill>
                  <a:srgbClr val="FFFFFF"/>
                </a:solidFill>
                <a:latin typeface="Open Sauce Heavy"/>
                <a:ea typeface="Open Sauce Heavy"/>
                <a:cs typeface="Open Sauce Heavy"/>
                <a:sym typeface="Open Sauce Heavy"/>
              </a:rPr>
              <a:t>Standards </a:t>
            </a:r>
          </a:p>
        </p:txBody>
      </p:sp>
      <p:sp>
        <p:nvSpPr>
          <p:cNvPr id="7" name="TextBox 7"/>
          <p:cNvSpPr txBox="1"/>
          <p:nvPr/>
        </p:nvSpPr>
        <p:spPr>
          <a:xfrm>
            <a:off x="1028700" y="2518012"/>
            <a:ext cx="10936429" cy="5857877"/>
          </a:xfrm>
          <a:prstGeom prst="rect">
            <a:avLst/>
          </a:prstGeom>
        </p:spPr>
        <p:txBody>
          <a:bodyPr lIns="0" tIns="0" rIns="0" bIns="0" rtlCol="0" anchor="t">
            <a:spAutoFit/>
          </a:bodyPr>
          <a:lstStyle/>
          <a:p>
            <a:pPr marL="971544" lvl="1" indent="-485772" algn="l">
              <a:lnSpc>
                <a:spcPts val="7874"/>
              </a:lnSpc>
              <a:buFont typeface="Arial"/>
              <a:buChar char="•"/>
            </a:pPr>
            <a:r>
              <a:rPr lang="en-US" sz="4499" dirty="0">
                <a:solidFill>
                  <a:srgbClr val="FFFFFF"/>
                </a:solidFill>
                <a:latin typeface="Open Sans Bold"/>
                <a:ea typeface="Open Sans Bold"/>
                <a:cs typeface="Open Sans Bold"/>
                <a:sym typeface="Open Sans Bold"/>
              </a:rPr>
              <a:t>Critical Thinking</a:t>
            </a:r>
          </a:p>
          <a:p>
            <a:pPr marL="971544" lvl="1" indent="-485772" algn="l">
              <a:lnSpc>
                <a:spcPts val="7874"/>
              </a:lnSpc>
              <a:buFont typeface="Arial"/>
              <a:buChar char="•"/>
            </a:pPr>
            <a:r>
              <a:rPr lang="en-US" sz="4499" dirty="0">
                <a:solidFill>
                  <a:srgbClr val="FFFFFF"/>
                </a:solidFill>
                <a:latin typeface="Open Sans Bold"/>
                <a:ea typeface="Open Sans Bold"/>
                <a:cs typeface="Open Sans Bold"/>
                <a:sym typeface="Open Sans Bold"/>
              </a:rPr>
              <a:t>Appropriate Use/Ethics</a:t>
            </a:r>
          </a:p>
          <a:p>
            <a:pPr marL="971544" lvl="1" indent="-485772" algn="l">
              <a:lnSpc>
                <a:spcPts val="7874"/>
              </a:lnSpc>
              <a:buFont typeface="Arial"/>
              <a:buChar char="•"/>
            </a:pPr>
            <a:r>
              <a:rPr lang="en-US" sz="4499" dirty="0">
                <a:solidFill>
                  <a:srgbClr val="FFFFFF"/>
                </a:solidFill>
                <a:latin typeface="Open Sans Bold"/>
                <a:ea typeface="Open Sans Bold"/>
                <a:cs typeface="Open Sans Bold"/>
                <a:sym typeface="Open Sans Bold"/>
              </a:rPr>
              <a:t>AI Detection</a:t>
            </a:r>
          </a:p>
          <a:p>
            <a:pPr marL="971544" lvl="1" indent="-485772" algn="l">
              <a:lnSpc>
                <a:spcPts val="7874"/>
              </a:lnSpc>
              <a:buFont typeface="Arial"/>
              <a:buChar char="•"/>
            </a:pPr>
            <a:r>
              <a:rPr lang="en-US" sz="4499" dirty="0">
                <a:solidFill>
                  <a:srgbClr val="FFFFFF"/>
                </a:solidFill>
                <a:latin typeface="Open Sans Bold"/>
                <a:ea typeface="Open Sans Bold"/>
                <a:cs typeface="Open Sans Bold"/>
                <a:sym typeface="Open Sans Bold"/>
              </a:rPr>
              <a:t>Faculty Investigation</a:t>
            </a:r>
          </a:p>
          <a:p>
            <a:pPr marL="971544" lvl="1" indent="-485772" algn="l">
              <a:lnSpc>
                <a:spcPts val="7874"/>
              </a:lnSpc>
              <a:buFont typeface="Arial"/>
              <a:buChar char="•"/>
            </a:pPr>
            <a:r>
              <a:rPr lang="en-US" sz="4499" dirty="0">
                <a:solidFill>
                  <a:srgbClr val="FFFFFF"/>
                </a:solidFill>
                <a:latin typeface="Open Sans Bold"/>
                <a:ea typeface="Open Sans Bold"/>
                <a:cs typeface="Open Sans Bold"/>
                <a:sym typeface="Open Sans Bold"/>
              </a:rPr>
              <a:t>Syllabus Communication</a:t>
            </a:r>
          </a:p>
          <a:p>
            <a:pPr marL="971544" lvl="1" indent="-485772" algn="l">
              <a:lnSpc>
                <a:spcPts val="7874"/>
              </a:lnSpc>
              <a:buFont typeface="Arial"/>
              <a:buChar char="•"/>
            </a:pPr>
            <a:r>
              <a:rPr lang="en-US" sz="4499" dirty="0">
                <a:solidFill>
                  <a:srgbClr val="FFFFFF"/>
                </a:solidFill>
                <a:latin typeface="Open Sans Bold"/>
                <a:ea typeface="Open Sans Bold"/>
                <a:cs typeface="Open Sans Bold"/>
                <a:sym typeface="Open Sans Bold"/>
              </a:rPr>
              <a:t>Citation</a:t>
            </a:r>
          </a:p>
        </p:txBody>
      </p:sp>
      <p:sp>
        <p:nvSpPr>
          <p:cNvPr id="8" name="TextBox 7">
            <a:extLst>
              <a:ext uri="{FF2B5EF4-FFF2-40B4-BE49-F238E27FC236}">
                <a16:creationId xmlns:a16="http://schemas.microsoft.com/office/drawing/2014/main" id="{E37BAC67-3AF8-4397-2D32-EBF97B648CF3}"/>
              </a:ext>
            </a:extLst>
          </p:cNvPr>
          <p:cNvSpPr txBox="1"/>
          <p:nvPr/>
        </p:nvSpPr>
        <p:spPr>
          <a:xfrm>
            <a:off x="17808311" y="9563100"/>
            <a:ext cx="479247" cy="555921"/>
          </a:xfrm>
          <a:prstGeom prst="rect">
            <a:avLst/>
          </a:prstGeom>
          <a:noFill/>
        </p:spPr>
        <p:txBody>
          <a:bodyPr wrap="square">
            <a:spAutoFit/>
          </a:bodyPr>
          <a:lstStyle/>
          <a:p>
            <a:pPr algn="l">
              <a:lnSpc>
                <a:spcPts val="4200"/>
              </a:lnSpc>
            </a:pPr>
            <a:r>
              <a:rPr lang="en-US" sz="1800" dirty="0">
                <a:solidFill>
                  <a:srgbClr val="FFFFFF"/>
                </a:solidFill>
                <a:latin typeface="Open Sans Bold"/>
                <a:ea typeface="Open Sans Bold"/>
                <a:cs typeface="Open Sans Bold"/>
                <a:sym typeface="Open Sans Bold"/>
              </a:rPr>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TotalTime>
  <Words>959</Words>
  <Application>Microsoft Macintosh PowerPoint</Application>
  <PresentationFormat>Custom</PresentationFormat>
  <Paragraphs>142</Paragraphs>
  <Slides>19</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Open Sans Bold</vt:lpstr>
      <vt:lpstr>Open Sauce Bold</vt:lpstr>
      <vt:lpstr>Arial</vt:lpstr>
      <vt:lpstr>Myriad Pro</vt:lpstr>
      <vt:lpstr>Open Sans</vt:lpstr>
      <vt:lpstr>Open Sauce Heavy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Cougar Tales Panel Presentation - 8-13-24</dc:title>
  <cp:lastModifiedBy>Miller, Leanne</cp:lastModifiedBy>
  <cp:revision>8</cp:revision>
  <dcterms:created xsi:type="dcterms:W3CDTF">2006-08-16T00:00:00Z</dcterms:created>
  <dcterms:modified xsi:type="dcterms:W3CDTF">2024-08-13T15:34:37Z</dcterms:modified>
  <dc:identifier>DAGMizGK5Jc</dc:identifier>
</cp:coreProperties>
</file>