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0" r:id="rId1"/>
  </p:sldMasterIdLst>
  <p:notesMasterIdLst>
    <p:notesMasterId r:id="rId22"/>
  </p:notesMasterIdLst>
  <p:handoutMasterIdLst>
    <p:handoutMasterId r:id="rId23"/>
  </p:handoutMasterIdLst>
  <p:sldIdLst>
    <p:sldId id="256" r:id="rId2"/>
    <p:sldId id="261" r:id="rId3"/>
    <p:sldId id="257" r:id="rId4"/>
    <p:sldId id="258" r:id="rId5"/>
    <p:sldId id="264" r:id="rId6"/>
    <p:sldId id="265" r:id="rId7"/>
    <p:sldId id="266" r:id="rId8"/>
    <p:sldId id="259" r:id="rId9"/>
    <p:sldId id="271" r:id="rId10"/>
    <p:sldId id="268" r:id="rId11"/>
    <p:sldId id="275" r:id="rId12"/>
    <p:sldId id="276" r:id="rId13"/>
    <p:sldId id="277" r:id="rId14"/>
    <p:sldId id="272" r:id="rId15"/>
    <p:sldId id="274" r:id="rId16"/>
    <p:sldId id="269" r:id="rId17"/>
    <p:sldId id="273" r:id="rId18"/>
    <p:sldId id="270" r:id="rId19"/>
    <p:sldId id="267" r:id="rId20"/>
    <p:sldId id="260" r:id="rId21"/>
  </p:sldIdLst>
  <p:sldSz cx="12192000" cy="685800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AD8C8BD-AECC-BD4B-8D8B-0B80831D69DC}">
          <p14:sldIdLst>
            <p14:sldId id="256"/>
            <p14:sldId id="261"/>
            <p14:sldId id="257"/>
            <p14:sldId id="258"/>
            <p14:sldId id="264"/>
            <p14:sldId id="265"/>
            <p14:sldId id="266"/>
            <p14:sldId id="259"/>
            <p14:sldId id="271"/>
            <p14:sldId id="268"/>
            <p14:sldId id="275"/>
            <p14:sldId id="276"/>
            <p14:sldId id="277"/>
            <p14:sldId id="272"/>
            <p14:sldId id="274"/>
            <p14:sldId id="269"/>
            <p14:sldId id="273"/>
            <p14:sldId id="270"/>
            <p14:sldId id="267"/>
            <p14:sldId id="26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150"/>
    <p:restoredTop sz="94619"/>
  </p:normalViewPr>
  <p:slideViewPr>
    <p:cSldViewPr snapToGrid="0" snapToObjects="1">
      <p:cViewPr varScale="1">
        <p:scale>
          <a:sx n="148" d="100"/>
          <a:sy n="148" d="100"/>
        </p:scale>
        <p:origin x="1384" y="20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124" d="100"/>
          <a:sy n="124" d="100"/>
        </p:scale>
        <p:origin x="5040" y="16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E836775-1473-BE48-91E6-7C7E1652F4D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0905D3-1DC7-6140-B83F-1A3DDF19EB4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3B7289-FE57-6A42-B6A4-A85D2B080222}" type="datetimeFigureOut">
              <a:rPr lang="en-US" smtClean="0"/>
              <a:t>7/21/20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60F951-A029-E245-BFD8-17A01570681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295147-707D-0E4C-832D-539A23CB42E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091532-0B11-8B4E-A87D-84CA15ADC2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3441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A1D29C-BD2A-5A42-9281-5BDD4020E603}" type="datetimeFigureOut">
              <a:rPr lang="en-US" smtClean="0"/>
              <a:t>7/21/20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77260B-6D00-A04E-9B26-B3B1F7880A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61590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77260B-6D00-A04E-9B26-B3B1F7880A5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44902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77260B-6D00-A04E-9B26-B3B1F7880A5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59841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77260B-6D00-A04E-9B26-B3B1F7880A55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82666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77260B-6D00-A04E-9B26-B3B1F7880A55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518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5000"/>
              </a:lnSpc>
              <a:defRPr sz="7200" b="1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smtClean="0"/>
              <a:t>7/21/20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 b="1"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8344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smtClean="0"/>
              <a:t>7/21/20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1707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smtClean="0"/>
              <a:t>7/21/20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6619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smtClean="0"/>
              <a:t>7/21/20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8990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5000"/>
              </a:lnSpc>
              <a:defRPr sz="7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smtClean="0"/>
              <a:t>7/21/20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3913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smtClean="0"/>
              <a:t>7/21/20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97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smtClean="0"/>
              <a:t>7/21/20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0341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smtClean="0"/>
              <a:t>7/21/20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72561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smtClean="0"/>
              <a:t>7/21/20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65477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smtClean="0"/>
              <a:t>7/21/20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51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smtClean="0"/>
              <a:t>7/21/20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68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smtClean="0"/>
              <a:t>7/21/20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n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987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cap="none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concourse@bartonccc.edu" TargetMode="External"/><Relationship Id="rId2" Type="http://schemas.openxmlformats.org/officeDocument/2006/relationships/hyperlink" Target="https://internal.bartonccc.edu/faculty/licc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en.unesco.org/themes/building-knowledge-societies/oer/recommendation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3.wdp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hyperlink" Target="Substantive%20Interaction%20Draft%20Communication" TargetMode="Externa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hdphoto" Target="../media/hdphoto2.wdp"/><Relationship Id="rId7" Type="http://schemas.openxmlformats.org/officeDocument/2006/relationships/image" Target="cid:image002.png@01D65AD0.E41F6B10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tiff"/><Relationship Id="rId5" Type="http://schemas.microsoft.com/office/2007/relationships/hdphoto" Target="../media/hdphoto1.wdp"/><Relationship Id="rId10" Type="http://schemas.openxmlformats.org/officeDocument/2006/relationships/hyperlink" Target="ADA%20Course%20Compliance%20Process" TargetMode="External"/><Relationship Id="rId4" Type="http://schemas.openxmlformats.org/officeDocument/2006/relationships/image" Target="../media/image3.png"/><Relationship Id="rId9" Type="http://schemas.openxmlformats.org/officeDocument/2006/relationships/image" Target="cid:image003.png@01D65AD0.E41F6B10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community.canvaslms.com/docs/DOC-17764-canvas-release-new-rich-content-editor-2020-01-18" TargetMode="External"/><Relationship Id="rId3" Type="http://schemas.microsoft.com/office/2007/relationships/hdphoto" Target="../media/hdphoto2.wdp"/><Relationship Id="rId7" Type="http://schemas.openxmlformats.org/officeDocument/2006/relationships/image" Target="cid:image001.png@01D65AD0.E41F6B10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hyperlink" Target="https://community.canvaslms.com/docs/DOC-8683-canvas-release-microsoft-office-365-lti-2016-12-10" TargetMode="External"/><Relationship Id="rId5" Type="http://schemas.microsoft.com/office/2007/relationships/hdphoto" Target="../media/hdphoto1.wdp"/><Relationship Id="rId10" Type="http://schemas.openxmlformats.org/officeDocument/2006/relationships/hyperlink" Target="https://community.canvaslms.com/docs/DOC-26304-how-do-i-create-an-assessment-using-new-quizzes" TargetMode="External"/><Relationship Id="rId4" Type="http://schemas.openxmlformats.org/officeDocument/2006/relationships/image" Target="../media/image3.png"/><Relationship Id="rId9" Type="http://schemas.openxmlformats.org/officeDocument/2006/relationships/hyperlink" Target="https://community.canvaslms.com/docs/DOC-26231-how-do-i-use-masterypaths-in-course-modules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68C84B8E-16E8-4E54-B4AC-84CE51595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349587-7936-E643-A934-D09A6F0BB3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1560" y="1110054"/>
            <a:ext cx="6558608" cy="4580300"/>
          </a:xfrm>
        </p:spPr>
        <p:txBody>
          <a:bodyPr vert="horz" lIns="91440" tIns="45720" rIns="91440" bIns="45720" rtlCol="0">
            <a:normAutofit/>
          </a:bodyPr>
          <a:lstStyle/>
          <a:p>
            <a:pPr algn="r"/>
            <a:r>
              <a:rPr lang="en-US" sz="5500" cap="all" dirty="0"/>
              <a:t>Welcome to the </a:t>
            </a:r>
            <a:br>
              <a:rPr lang="en-US" sz="5500" cap="all" dirty="0"/>
            </a:br>
            <a:r>
              <a:rPr lang="en-US" sz="5500" cap="all" dirty="0"/>
              <a:t>Fall 2020 BARTonline </a:t>
            </a:r>
            <a:br>
              <a:rPr lang="en-US" sz="5500" cap="all" dirty="0"/>
            </a:br>
            <a:r>
              <a:rPr lang="en-US" sz="5500" cap="all" dirty="0"/>
              <a:t>Division Meeting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CE9EEEA-5DB7-4DC7-AF9F-74D1C19B7E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928117"/>
            <a:ext cx="10351008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F199147-B958-49C0-9BE2-65BDD892F2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85470" y="1110053"/>
            <a:ext cx="3386371" cy="4580301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38B372-487D-0743-B74E-490DC88EF3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85470" y="1110053"/>
            <a:ext cx="3386371" cy="448173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buSzPct val="125000"/>
            </a:pPr>
            <a:r>
              <a:rPr lang="en-US" sz="1800" dirty="0">
                <a:solidFill>
                  <a:srgbClr val="000000"/>
                </a:solidFill>
              </a:rPr>
              <a:t>Wednesday, July 22</a:t>
            </a:r>
            <a:r>
              <a:rPr lang="en-US" sz="1800" baseline="30000" dirty="0">
                <a:solidFill>
                  <a:srgbClr val="000000"/>
                </a:solidFill>
              </a:rPr>
              <a:t>nd</a:t>
            </a:r>
            <a:r>
              <a:rPr lang="en-US" sz="1800" dirty="0">
                <a:solidFill>
                  <a:srgbClr val="000000"/>
                </a:solidFill>
              </a:rPr>
              <a:t>     from 7-8 am</a:t>
            </a:r>
          </a:p>
          <a:p>
            <a:pPr algn="ctr">
              <a:buSzPct val="125000"/>
            </a:pPr>
            <a:r>
              <a:rPr lang="en-US" sz="1800" b="1" dirty="0">
                <a:solidFill>
                  <a:srgbClr val="000000"/>
                </a:solidFill>
              </a:rPr>
              <a:t>and</a:t>
            </a:r>
          </a:p>
          <a:p>
            <a:pPr algn="ctr">
              <a:buSzPct val="125000"/>
            </a:pPr>
            <a:r>
              <a:rPr lang="en-US" sz="1800" dirty="0">
                <a:solidFill>
                  <a:srgbClr val="000000"/>
                </a:solidFill>
              </a:rPr>
              <a:t>Thursday, July 23</a:t>
            </a:r>
            <a:r>
              <a:rPr lang="en-US" sz="1800" baseline="30000" dirty="0">
                <a:solidFill>
                  <a:srgbClr val="000000"/>
                </a:solidFill>
              </a:rPr>
              <a:t>rd</a:t>
            </a:r>
            <a:r>
              <a:rPr lang="en-US" sz="1800" dirty="0">
                <a:solidFill>
                  <a:srgbClr val="000000"/>
                </a:solidFill>
              </a:rPr>
              <a:t>            from 7-8 pm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F70505D-EC2C-4D1A-86DE-2583778074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5780565"/>
            <a:ext cx="10351008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DF20BDF-18D7-4E94-9BA1-9CEB40470C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6920" y="5257800"/>
            <a:ext cx="1080904" cy="1080902"/>
            <a:chOff x="9646920" y="5257800"/>
            <a:chExt cx="1080904" cy="1080902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98F42242-4089-4E5D-95C3-C113C73DA9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46920" y="5257800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796F87F1-ABB5-42FB-86BD-EED111CD33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55011" y="5365890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152538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C65ECD-58E2-3A46-8DDA-9CDCDE7B85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232083"/>
            <a:ext cx="10058400" cy="1323957"/>
          </a:xfrm>
        </p:spPr>
        <p:txBody>
          <a:bodyPr>
            <a:normAutofit/>
          </a:bodyPr>
          <a:lstStyle/>
          <a:p>
            <a:r>
              <a:rPr lang="en-US" sz="4400" dirty="0"/>
              <a:t>Concourse – Easy &amp; Intuitive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76EC932-515A-CE43-8C3B-1906A4575D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5694" y="1477663"/>
            <a:ext cx="8684686" cy="4817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5216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C65ECD-58E2-3A46-8DDA-9CDCDE7B85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232083"/>
            <a:ext cx="10058400" cy="1323957"/>
          </a:xfrm>
        </p:spPr>
        <p:txBody>
          <a:bodyPr>
            <a:normAutofit/>
          </a:bodyPr>
          <a:lstStyle/>
          <a:p>
            <a:r>
              <a:rPr lang="en-US" sz="4400" dirty="0"/>
              <a:t>New Features	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2F1E25-921F-B34B-BF67-A2974BEBF7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9756" y="1481413"/>
            <a:ext cx="3192773" cy="467305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8328081-8669-EA41-81DB-C6B838C756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0648" y="1874854"/>
            <a:ext cx="4262306" cy="2531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5893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C65ECD-58E2-3A46-8DDA-9CDCDE7B85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232083"/>
            <a:ext cx="10058400" cy="1323957"/>
          </a:xfrm>
        </p:spPr>
        <p:txBody>
          <a:bodyPr>
            <a:normAutofit/>
          </a:bodyPr>
          <a:lstStyle/>
          <a:p>
            <a:r>
              <a:rPr lang="en-US" sz="4400" dirty="0"/>
              <a:t>Changes - Coming Soon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1960507-9727-F848-A70D-4EF345B4AA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404" y="1302729"/>
            <a:ext cx="10129457" cy="4796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3708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C65ECD-58E2-3A46-8DDA-9CDCDE7B85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D1AA79-CD12-914E-BB5B-25698974BE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853989"/>
            <a:ext cx="10058400" cy="4050792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Online training available at </a:t>
            </a:r>
            <a:r>
              <a:rPr lang="en-US" sz="2800" dirty="0">
                <a:hlinkClick r:id="rId2"/>
              </a:rPr>
              <a:t>https://internal.bartonccc.edu/faculty/licc</a:t>
            </a:r>
            <a:endParaRPr lang="en-US" sz="2800" dirty="0"/>
          </a:p>
          <a:p>
            <a:pPr lvl="1"/>
            <a:r>
              <a:rPr lang="en-US" sz="2800" dirty="0"/>
              <a:t>Training Handout</a:t>
            </a:r>
          </a:p>
          <a:p>
            <a:pPr lvl="1"/>
            <a:r>
              <a:rPr lang="en-US" sz="2800" dirty="0"/>
              <a:t>Watch recorded zoom session</a:t>
            </a:r>
          </a:p>
          <a:p>
            <a:pPr lvl="1"/>
            <a:r>
              <a:rPr lang="en-US" sz="2800" dirty="0"/>
              <a:t>Watch short video clips on concourse topics</a:t>
            </a:r>
          </a:p>
          <a:p>
            <a:r>
              <a:rPr lang="en-US" sz="2800" dirty="0"/>
              <a:t>Contact </a:t>
            </a:r>
            <a:r>
              <a:rPr lang="en-US" sz="2800" dirty="0">
                <a:hlinkClick r:id="rId3"/>
              </a:rPr>
              <a:t>concourse@bartonccc.edu</a:t>
            </a:r>
            <a:r>
              <a:rPr lang="en-US" sz="2800" dirty="0"/>
              <a:t> for assistance</a:t>
            </a:r>
          </a:p>
          <a:p>
            <a:r>
              <a:rPr lang="en-US" sz="2800" dirty="0"/>
              <a:t>Upcoming training</a:t>
            </a:r>
          </a:p>
          <a:p>
            <a:pPr lvl="2"/>
            <a:r>
              <a:rPr lang="en-US" sz="2400" dirty="0"/>
              <a:t>August 4</a:t>
            </a:r>
            <a:r>
              <a:rPr lang="en-US" sz="2400" baseline="30000" dirty="0"/>
              <a:t>th</a:t>
            </a:r>
            <a:r>
              <a:rPr lang="en-US" sz="2400" dirty="0"/>
              <a:t> at 7pm</a:t>
            </a:r>
          </a:p>
          <a:p>
            <a:pPr lvl="2"/>
            <a:r>
              <a:rPr lang="en-US" sz="2400" dirty="0"/>
              <a:t>August 6</a:t>
            </a:r>
            <a:r>
              <a:rPr lang="en-US" sz="2400" baseline="30000" dirty="0"/>
              <a:t>th</a:t>
            </a:r>
            <a:r>
              <a:rPr lang="en-US" sz="2400" dirty="0"/>
              <a:t> at 2:30 &amp; 6:30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5518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A3D0CE2-91FF-49B3-A5D8-181E900D75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8AEBD96-C315-4F53-9D9E-0E20E993E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8916AAA-66F6-4DFA-88ED-7E27CF6B8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137D43F-BAD6-47F1-AA65-AEEA38A2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D512C9B2-6B22-4211-A940-FCD7C2CD0B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85F7DB84-CDE7-46F8-90DD-9D048A7D52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C3D25154-9EF7-4C33-9AAC-7B3BE089FE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AD7B3A-AB13-924D-A765-A6AE4AEAA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861" y="457042"/>
            <a:ext cx="9966960" cy="286794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8000" cap="all" dirty="0">
                <a:blipFill dpi="0" rotWithShape="1">
                  <a:blip r:embed="rId4"/>
                  <a:srcRect/>
                  <a:tile tx="6350" ty="-127000" sx="65000" sy="64000" flip="none" algn="tl"/>
                </a:blipFill>
              </a:rPr>
              <a:t>OER Update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604E8C0-C927-4C06-A96A-BF3323BA76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72000"/>
            <a:ext cx="12192000" cy="2295831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192BAE-F9B2-4242-97AC-835E5F0B07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0861" y="5041735"/>
            <a:ext cx="8165660" cy="106984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800" dirty="0">
                <a:solidFill>
                  <a:srgbClr val="000000"/>
                </a:solidFill>
              </a:rPr>
              <a:t>OER vs Barton OER Initiative              (Clarifying Opportunities)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DCECFD5-4C30-4892-9FF0-540E17955A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245590" y="5111496"/>
            <a:ext cx="1080904" cy="1080902"/>
            <a:chOff x="10245590" y="5111496"/>
            <a:chExt cx="1080904" cy="1080902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95C67F70-EAFE-425C-8422-591620A96D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5590" y="5111496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D47FA16B-C217-4D91-84EA-5B0846BDDA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53681" y="5219586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353342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C65ECD-58E2-3A46-8DDA-9CDCDE7B85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What is OER?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D1AA79-CD12-914E-BB5B-25698974BE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b="1" dirty="0"/>
              <a:t>“Open Educational Resources </a:t>
            </a:r>
            <a:r>
              <a:rPr lang="en-US" sz="2400" dirty="0"/>
              <a:t>are </a:t>
            </a:r>
            <a:r>
              <a:rPr lang="en-US" sz="2400" b="1" dirty="0"/>
              <a:t>teaching, learning, and research resources that reside in the creative commons and/or public domain </a:t>
            </a:r>
            <a:r>
              <a:rPr lang="en-US" sz="2400" dirty="0"/>
              <a:t>or have been released under an intellectual property license that permits their use and repurposing by others. OER may include full courses, course materials, modules, text-books, streaming videos, tests…</a:t>
            </a:r>
            <a:r>
              <a:rPr lang="en-US" sz="2400" b="1" dirty="0"/>
              <a:t>used to support access to knowledge</a:t>
            </a:r>
            <a:r>
              <a:rPr lang="en-US" sz="2400" dirty="0"/>
              <a:t>.” </a:t>
            </a:r>
          </a:p>
          <a:p>
            <a:r>
              <a:rPr lang="en-US" sz="2400" dirty="0"/>
              <a:t>Based around the 5Rs – </a:t>
            </a:r>
          </a:p>
          <a:p>
            <a:pPr lvl="1"/>
            <a:r>
              <a:rPr lang="en-US" sz="2400" dirty="0"/>
              <a:t>Retain, Remix, Reuse, Revise, and Redistribute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/>
              <a:t>"OER Defined" by Larry Kramer, William &amp; Flora Hewlett Foundation / A derivative from the original work 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72143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8B53D-70DB-BD44-8ACD-7EE6B4C3D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Updated OER Definition - UNESCO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7F664E-4EE2-1D4E-A977-2A16EE79F6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“Open Educational Resources (OER) are teaching, learning and research materials in any medium – digital or otherwise – that reside in the public domain or have been released under an open license that permits no-cost access, use, adaptation and redistribution by others with no or limited restrictions.”</a:t>
            </a:r>
          </a:p>
          <a:p>
            <a:r>
              <a:rPr lang="en-US" sz="2400" dirty="0"/>
              <a:t>“</a:t>
            </a:r>
            <a:r>
              <a:rPr lang="en-US" sz="2400" u="sng" dirty="0"/>
              <a:t>OER form part of ‘Open Solutions</a:t>
            </a:r>
            <a:r>
              <a:rPr lang="en-US" sz="2400" dirty="0"/>
              <a:t>’, alongside Free and Open Source software (FOSS), Open Access (OA), Open Data (OD) and crowdsourcing platforms.”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1800" dirty="0"/>
              <a:t>United Nations Educational, Scientific, and Cultural Organization – Nov 2019 – </a:t>
            </a:r>
            <a:r>
              <a:rPr lang="en-US" sz="1800" dirty="0">
                <a:hlinkClick r:id="rId2"/>
              </a:rPr>
              <a:t>https://en.unesco.org/themes/building-knowledge-societies/oer/recommendation</a:t>
            </a:r>
            <a:endParaRPr lang="en-US" sz="18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38724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8B53D-70DB-BD44-8ACD-7EE6B4C3D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Barton OER Initiative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7F664E-4EE2-1D4E-A977-2A16EE79F6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2400" dirty="0"/>
              <a:t>Terms</a:t>
            </a:r>
          </a:p>
          <a:p>
            <a:pPr lvl="1"/>
            <a:r>
              <a:rPr lang="en-US" sz="2400" dirty="0"/>
              <a:t>No-Cost – no cost to the student </a:t>
            </a:r>
          </a:p>
          <a:p>
            <a:pPr lvl="1"/>
            <a:r>
              <a:rPr lang="en-US" sz="2400" dirty="0"/>
              <a:t>Low-Cost – below $50 student cost</a:t>
            </a:r>
          </a:p>
          <a:p>
            <a:r>
              <a:rPr lang="en-US" sz="2400" dirty="0"/>
              <a:t>Use of OER is one option to achieve the goal of transitioning to OER. By using these terms we open opportunity for faculty chose appropriate and diversify resources.</a:t>
            </a:r>
          </a:p>
          <a:p>
            <a:r>
              <a:rPr lang="en-US" sz="2400" dirty="0"/>
              <a:t>Resource options:</a:t>
            </a:r>
          </a:p>
          <a:p>
            <a:pPr lvl="1"/>
            <a:r>
              <a:rPr lang="en-US" sz="2400" dirty="0"/>
              <a:t>OER (Creative Commons including BY, SA, NC, &amp; ND); Public Domain; Open Solutions (Open Data, Open Source, Open Access, etc.); Library Resources; Access to content with permissions; Educational Purpose content; “Free” content; low-cost resources; and Fair Use. 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49789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8">
            <a:extLst>
              <a:ext uri="{FF2B5EF4-FFF2-40B4-BE49-F238E27FC236}">
                <a16:creationId xmlns:a16="http://schemas.microsoft.com/office/drawing/2014/main" id="{F4084ECD-F750-834E-A3A8-BB30CDF35B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65034" y="61551"/>
            <a:ext cx="9061932" cy="6796449"/>
          </a:xfrm>
        </p:spPr>
      </p:pic>
      <p:pic>
        <p:nvPicPr>
          <p:cNvPr id="6" name="Content Placeholder 8">
            <a:extLst>
              <a:ext uri="{FF2B5EF4-FFF2-40B4-BE49-F238E27FC236}">
                <a16:creationId xmlns:a16="http://schemas.microsoft.com/office/drawing/2014/main" id="{7C21B236-7D26-B54C-BCB2-09634DDF5913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1671517" y="159724"/>
            <a:ext cx="8848966" cy="6636725"/>
          </a:xfrm>
        </p:spPr>
      </p:pic>
    </p:spTree>
    <p:extLst>
      <p:ext uri="{BB962C8B-B14F-4D97-AF65-F5344CB8AC3E}">
        <p14:creationId xmlns:p14="http://schemas.microsoft.com/office/powerpoint/2010/main" val="21966854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A3D0CE2-91FF-49B3-A5D8-181E900D75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8AEBD96-C315-4F53-9D9E-0E20E993E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8916AAA-66F6-4DFA-88ED-7E27CF6B8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137D43F-BAD6-47F1-AA65-AEEA38A2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D512C9B2-6B22-4211-A940-FCD7C2CD0B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85F7DB84-CDE7-46F8-90DD-9D048A7D52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C3D25154-9EF7-4C33-9AAC-7B3BE089FE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AD7B3A-AB13-924D-A765-A6AE4AEAA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861" y="457042"/>
            <a:ext cx="9966960" cy="2867942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en-US" sz="8000" cap="all" dirty="0">
                <a:blipFill dpi="0" rotWithShape="1">
                  <a:blip r:embed="rId4"/>
                  <a:srcRect/>
                  <a:tile tx="6350" ty="-127000" sx="65000" sy="64000" flip="none" algn="tl"/>
                </a:blipFill>
              </a:rPr>
              <a:t>Academic integrity campaign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604E8C0-C927-4C06-A96A-BF3323BA76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72000"/>
            <a:ext cx="12192000" cy="2295831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192BAE-F9B2-4242-97AC-835E5F0B07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0861" y="5041735"/>
            <a:ext cx="8165660" cy="106984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800" dirty="0">
                <a:solidFill>
                  <a:srgbClr val="000000"/>
                </a:solidFill>
              </a:rPr>
              <a:t>More information coming soon!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DCECFD5-4C30-4892-9FF0-540E17955A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245590" y="5111496"/>
            <a:ext cx="1080904" cy="1080902"/>
            <a:chOff x="10245590" y="5111496"/>
            <a:chExt cx="1080904" cy="1080902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95C67F70-EAFE-425C-8422-591620A96D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5590" y="5111496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D47FA16B-C217-4D91-84EA-5B0846BDDA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53681" y="5219586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656817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118BA95-03E7-41B7-B442-0AF8C0A7FF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3048" y="0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799C3D5-7D55-4046-808C-F290F456D6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61035" y="1679569"/>
            <a:ext cx="3498864" cy="3498858"/>
            <a:chOff x="1061035" y="1679569"/>
            <a:chExt cx="3498864" cy="3498858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059D8741-EAD6-41B1-A882-70D70FC358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61035" y="1679569"/>
              <a:ext cx="3498864" cy="3498858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aturation sat="400000"/>
                        </a14:imgEffect>
                        <a14:imgEffect>
                          <a14:brightnessContrast bright="-40000" contrast="40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45444F36-3103-4D11-A25F-C054D4606D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46134" y="1864667"/>
              <a:ext cx="3128666" cy="312866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38D5928-E461-564A-9744-47847D107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0145" y="2376862"/>
            <a:ext cx="2640646" cy="2104273"/>
          </a:xfrm>
          <a:noFill/>
        </p:spPr>
        <p:txBody>
          <a:bodyPr>
            <a:normAutofit/>
          </a:bodyPr>
          <a:lstStyle/>
          <a:p>
            <a:pPr algn="ctr"/>
            <a:r>
              <a:rPr lang="en-US" sz="3000" dirty="0">
                <a:solidFill>
                  <a:srgbClr val="FFFFFF"/>
                </a:solidFill>
              </a:rPr>
              <a:t>Introductions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D9B3EAD-A2B3-42C4-927C-3455E3E69E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502277" y="3388659"/>
            <a:ext cx="3657600" cy="80683"/>
          </a:xfrm>
          <a:prstGeom prst="rect">
            <a:avLst/>
          </a:prstGeom>
          <a:blipFill dpi="0" rotWithShape="1">
            <a:blip r:embed="rId5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BF8EEC-78BB-3C4D-8FF3-1731E3DC44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81089" y="725394"/>
            <a:ext cx="5142658" cy="5407212"/>
          </a:xfrm>
        </p:spPr>
        <p:txBody>
          <a:bodyPr anchor="ctr">
            <a:normAutofit/>
          </a:bodyPr>
          <a:lstStyle/>
          <a:p>
            <a:pPr lvl="1"/>
            <a:r>
              <a:rPr lang="en-US" sz="2800" dirty="0">
                <a:solidFill>
                  <a:srgbClr val="000000"/>
                </a:solidFill>
              </a:rPr>
              <a:t>Hosts</a:t>
            </a:r>
          </a:p>
          <a:p>
            <a:pPr lvl="2">
              <a:buSzPct val="55000"/>
              <a:buFont typeface="Wingdings" pitchFamily="2" charset="2"/>
              <a:buChar char="v"/>
            </a:pPr>
            <a:r>
              <a:rPr lang="en-US" sz="2000" i="1" dirty="0">
                <a:solidFill>
                  <a:srgbClr val="000000"/>
                </a:solidFill>
              </a:rPr>
              <a:t>Erin Eggers</a:t>
            </a:r>
          </a:p>
          <a:p>
            <a:pPr lvl="2">
              <a:buSzPct val="55000"/>
              <a:buFont typeface="Wingdings" pitchFamily="2" charset="2"/>
              <a:buChar char="v"/>
            </a:pPr>
            <a:r>
              <a:rPr lang="en-US" sz="2000" i="1" dirty="0">
                <a:solidFill>
                  <a:srgbClr val="000000"/>
                </a:solidFill>
              </a:rPr>
              <a:t>Claudia Mather          </a:t>
            </a:r>
          </a:p>
          <a:p>
            <a:pPr lvl="1"/>
            <a:r>
              <a:rPr lang="en-US" sz="2800" dirty="0">
                <a:solidFill>
                  <a:srgbClr val="000000"/>
                </a:solidFill>
              </a:rPr>
              <a:t>Joining Us</a:t>
            </a:r>
          </a:p>
          <a:p>
            <a:pPr lvl="2">
              <a:buSzPct val="55000"/>
              <a:buFont typeface="Wingdings" pitchFamily="2" charset="2"/>
              <a:buChar char="v"/>
            </a:pPr>
            <a:r>
              <a:rPr lang="en-US" sz="2000" i="1" dirty="0">
                <a:solidFill>
                  <a:srgbClr val="000000"/>
                </a:solidFill>
              </a:rPr>
              <a:t>Elaine Simmons            </a:t>
            </a:r>
          </a:p>
          <a:p>
            <a:pPr lvl="2">
              <a:buSzPct val="55000"/>
              <a:buFont typeface="Wingdings" pitchFamily="2" charset="2"/>
              <a:buChar char="v"/>
            </a:pPr>
            <a:r>
              <a:rPr lang="en-US" sz="2000" i="1" dirty="0">
                <a:solidFill>
                  <a:srgbClr val="000000"/>
                </a:solidFill>
              </a:rPr>
              <a:t>Kathy Kottas                  </a:t>
            </a:r>
          </a:p>
          <a:p>
            <a:pPr lvl="2">
              <a:buSzPct val="55000"/>
              <a:buFont typeface="Wingdings" pitchFamily="2" charset="2"/>
              <a:buChar char="v"/>
            </a:pPr>
            <a:r>
              <a:rPr lang="en-US" sz="2000" i="1" dirty="0">
                <a:solidFill>
                  <a:srgbClr val="000000"/>
                </a:solidFill>
              </a:rPr>
              <a:t>Brian Howe                      </a:t>
            </a:r>
          </a:p>
          <a:p>
            <a:pPr lvl="2">
              <a:buSzPct val="55000"/>
              <a:buFont typeface="Wingdings" pitchFamily="2" charset="2"/>
              <a:buChar char="v"/>
            </a:pPr>
            <a:r>
              <a:rPr lang="en-US" sz="2000" i="1" dirty="0">
                <a:solidFill>
                  <a:srgbClr val="000000"/>
                </a:solidFill>
              </a:rPr>
              <a:t>Kurt Teal</a:t>
            </a:r>
          </a:p>
          <a:p>
            <a:pPr lvl="1"/>
            <a:r>
              <a:rPr lang="en-US" sz="2800" dirty="0">
                <a:solidFill>
                  <a:srgbClr val="000000"/>
                </a:solidFill>
              </a:rPr>
              <a:t>Special Guests</a:t>
            </a:r>
          </a:p>
          <a:p>
            <a:pPr lvl="2">
              <a:buSzPct val="55000"/>
              <a:buFont typeface="Wingdings" pitchFamily="2" charset="2"/>
              <a:buChar char="v"/>
            </a:pPr>
            <a:r>
              <a:rPr lang="en-US" sz="2000" i="1" dirty="0">
                <a:solidFill>
                  <a:srgbClr val="000000"/>
                </a:solidFill>
              </a:rPr>
              <a:t>Ange Davied                   </a:t>
            </a:r>
          </a:p>
          <a:p>
            <a:pPr lvl="2">
              <a:buSzPct val="55000"/>
              <a:buFont typeface="Wingdings" pitchFamily="2" charset="2"/>
              <a:buChar char="v"/>
            </a:pPr>
            <a:r>
              <a:rPr lang="en-US" sz="2000" i="1" dirty="0">
                <a:solidFill>
                  <a:srgbClr val="000000"/>
                </a:solidFill>
              </a:rPr>
              <a:t>Lee Miller                   </a:t>
            </a:r>
          </a:p>
          <a:p>
            <a:pPr lvl="2">
              <a:buSzPct val="55000"/>
              <a:buFont typeface="Wingdings" pitchFamily="2" charset="2"/>
              <a:buChar char="v"/>
            </a:pPr>
            <a:r>
              <a:rPr lang="en-US" sz="2000" i="1" dirty="0">
                <a:solidFill>
                  <a:srgbClr val="000000"/>
                </a:solidFill>
              </a:rPr>
              <a:t>Todd Mobray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94279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9A3D0CE2-91FF-49B3-A5D8-181E900D75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58AEBD96-C315-4F53-9D9E-0E20E993E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78916AAA-66F6-4DFA-88ED-7E27CF6B8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A137D43F-BAD6-47F1-AA65-AEEA38A2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D512C9B2-6B22-4211-A940-FCD7C2CD0B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85F7DB84-CDE7-46F8-90DD-9D048A7D52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 useBgFill="1">
        <p:nvSpPr>
          <p:cNvPr id="47" name="Rectangle 46">
            <a:extLst>
              <a:ext uri="{FF2B5EF4-FFF2-40B4-BE49-F238E27FC236}">
                <a16:creationId xmlns:a16="http://schemas.microsoft.com/office/drawing/2014/main" id="{68C84B8E-16E8-4E54-B4AC-84CE51595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03CC4D-C770-C743-983F-49D9E5981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560" y="1110054"/>
            <a:ext cx="6558608" cy="45803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0000"/>
              </a:lnSpc>
            </a:pPr>
            <a:r>
              <a:rPr lang="en-US" sz="8800" cap="all" dirty="0">
                <a:blipFill dpi="0" rotWithShape="1">
                  <a:blip r:embed="rId4"/>
                  <a:srcRect/>
                  <a:tile tx="6350" ty="-127000" sx="65000" sy="64000" flip="none" algn="tl"/>
                </a:blipFill>
              </a:rPr>
              <a:t>Q &amp; A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ECE9EEEA-5DB7-4DC7-AF9F-74D1C19B7E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928117"/>
            <a:ext cx="10351008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DF199147-B958-49C0-9BE2-65BDD892F2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85470" y="1110053"/>
            <a:ext cx="3386371" cy="4580301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EF70505D-EC2C-4D1A-86DE-2583778074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5780565"/>
            <a:ext cx="10351008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2DF20BDF-18D7-4E94-9BA1-9CEB40470C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6920" y="5257800"/>
            <a:ext cx="1080904" cy="1080902"/>
            <a:chOff x="9646920" y="5257800"/>
            <a:chExt cx="1080904" cy="1080902"/>
          </a:xfrm>
        </p:grpSpPr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98F42242-4089-4E5D-95C3-C113C73DA9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46920" y="5257800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796F87F1-ABB5-42FB-86BD-EED111CD33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55011" y="5365890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3BE5C2CF-379C-3B4D-9F29-3F963B564B79}"/>
              </a:ext>
            </a:extLst>
          </p:cNvPr>
          <p:cNvSpPr/>
          <p:nvPr/>
        </p:nvSpPr>
        <p:spPr>
          <a:xfrm>
            <a:off x="7895781" y="2448808"/>
            <a:ext cx="3385696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SzPct val="125000"/>
            </a:pPr>
            <a:r>
              <a:rPr lang="en-US" dirty="0">
                <a:solidFill>
                  <a:srgbClr val="000000"/>
                </a:solidFill>
              </a:rPr>
              <a:t>A copy of the presentation will be available under the Distance Education tab on The Center website.</a:t>
            </a:r>
          </a:p>
          <a:p>
            <a:pPr algn="ctr">
              <a:buSzPct val="125000"/>
            </a:pPr>
            <a:endParaRPr lang="en-US" dirty="0">
              <a:solidFill>
                <a:srgbClr val="000000"/>
              </a:solidFill>
            </a:endParaRPr>
          </a:p>
          <a:p>
            <a:pPr algn="ctr">
              <a:buSzPct val="125000"/>
            </a:pPr>
            <a:r>
              <a:rPr lang="en-US" sz="1600" dirty="0">
                <a:solidFill>
                  <a:srgbClr val="000000"/>
                </a:solidFill>
              </a:rPr>
              <a:t>internal.bartonccc.edu/center</a:t>
            </a:r>
          </a:p>
          <a:p>
            <a:pPr algn="ctr">
              <a:buSzPct val="125000"/>
            </a:pPr>
            <a:endParaRPr lang="en-US" dirty="0">
              <a:solidFill>
                <a:srgbClr val="000000"/>
              </a:solidFill>
            </a:endParaRPr>
          </a:p>
          <a:p>
            <a:pPr algn="ctr">
              <a:buSzPct val="125000"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367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118BA95-03E7-41B7-B442-0AF8C0A7FF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3048" y="0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799C3D5-7D55-4046-808C-F290F456D6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61035" y="1679569"/>
            <a:ext cx="3498864" cy="3498858"/>
            <a:chOff x="1061035" y="1679569"/>
            <a:chExt cx="3498864" cy="3498858"/>
          </a:xfrm>
        </p:grpSpPr>
        <p:sp>
          <p:nvSpPr>
            <p:cNvPr id="15" name="Oval 10">
              <a:extLst>
                <a:ext uri="{FF2B5EF4-FFF2-40B4-BE49-F238E27FC236}">
                  <a16:creationId xmlns:a16="http://schemas.microsoft.com/office/drawing/2014/main" id="{059D8741-EAD6-41B1-A882-70D70FC358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61035" y="1679569"/>
              <a:ext cx="3498864" cy="3498858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400000"/>
                        </a14:imgEffect>
                        <a14:imgEffect>
                          <a14:brightnessContrast bright="-40000" contrast="40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6" name="Oval 11">
              <a:extLst>
                <a:ext uri="{FF2B5EF4-FFF2-40B4-BE49-F238E27FC236}">
                  <a16:creationId xmlns:a16="http://schemas.microsoft.com/office/drawing/2014/main" id="{45444F36-3103-4D11-A25F-C054D4606D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46134" y="1864667"/>
              <a:ext cx="3128666" cy="312866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A09A1B7-4355-454C-A8F7-6C0FC54BE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0145" y="2376862"/>
            <a:ext cx="2640646" cy="2104273"/>
          </a:xfrm>
          <a:noFill/>
        </p:spPr>
        <p:txBody>
          <a:bodyPr>
            <a:normAutofit/>
          </a:bodyPr>
          <a:lstStyle/>
          <a:p>
            <a:pPr algn="ctr"/>
            <a:r>
              <a:rPr lang="en-US" sz="3000" dirty="0">
                <a:solidFill>
                  <a:srgbClr val="FFFFFF"/>
                </a:solidFill>
              </a:rPr>
              <a:t>Meeting Agenda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D9B3EAD-A2B3-42C4-927C-3455E3E69E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502277" y="3388659"/>
            <a:ext cx="3657600" cy="80683"/>
          </a:xfrm>
          <a:prstGeom prst="rect">
            <a:avLst/>
          </a:prstGeom>
          <a:blipFill dpi="0" rotWithShape="1">
            <a:blip r:embed="rId4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3949DF5A-3DDD-CB4F-AE5F-E576D67B01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81089" y="725394"/>
            <a:ext cx="5142658" cy="5407212"/>
          </a:xfrm>
        </p:spPr>
        <p:txBody>
          <a:bodyPr anchor="ctr">
            <a:normAutofit/>
          </a:bodyPr>
          <a:lstStyle/>
          <a:p>
            <a:r>
              <a:rPr lang="en-US" sz="2800" b="1" dirty="0"/>
              <a:t>BARTonline Updates</a:t>
            </a:r>
          </a:p>
          <a:p>
            <a:r>
              <a:rPr lang="en-US" sz="2800" b="1" dirty="0"/>
              <a:t>College-Wide Initiatives</a:t>
            </a:r>
          </a:p>
          <a:p>
            <a:r>
              <a:rPr lang="en-US" sz="2800" b="1" dirty="0"/>
              <a:t>Q &amp; A</a:t>
            </a:r>
          </a:p>
        </p:txBody>
      </p:sp>
    </p:spTree>
    <p:extLst>
      <p:ext uri="{BB962C8B-B14F-4D97-AF65-F5344CB8AC3E}">
        <p14:creationId xmlns:p14="http://schemas.microsoft.com/office/powerpoint/2010/main" val="15405068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3C06EAFD-0C69-4B3B-BEA7-E7E11DDF9C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4066C89-42FB-4624-9AFE-3A31B36491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4" y="0"/>
            <a:ext cx="4648169" cy="6858000"/>
          </a:xfrm>
          <a:prstGeom prst="rect">
            <a:avLst/>
          </a:prstGeom>
          <a:blipFill dpi="0" rotWithShape="1"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400000"/>
                      </a14:imgEffect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/>
            <a:tile tx="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defTabSz="914400"/>
            <a:endParaRPr lang="en-US" sz="2000" kern="0" dirty="0">
              <a:solidFill>
                <a:prstClr val="white"/>
              </a:solidFill>
              <a:latin typeface="Rockwell Extra Bold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DE992A-4441-F340-9B5A-ED07F7FC1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43466"/>
            <a:ext cx="3686312" cy="5528734"/>
          </a:xfrm>
        </p:spPr>
        <p:txBody>
          <a:bodyPr>
            <a:normAutofit/>
          </a:bodyPr>
          <a:lstStyle/>
          <a:p>
            <a:pPr algn="r"/>
            <a:r>
              <a:rPr lang="en-US" dirty="0">
                <a:solidFill>
                  <a:srgbClr val="FFFFFF"/>
                </a:solidFill>
              </a:rPr>
              <a:t>BARTonline Updates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077BB3-7620-3D48-A3D2-F8A69A002B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3780" y="599768"/>
            <a:ext cx="6074467" cy="5572432"/>
          </a:xfrm>
        </p:spPr>
        <p:txBody>
          <a:bodyPr anchor="ctr">
            <a:normAutofit/>
          </a:bodyPr>
          <a:lstStyle/>
          <a:p>
            <a:r>
              <a:rPr lang="en-US" b="1" dirty="0"/>
              <a:t>Substantive Interaction</a:t>
            </a:r>
          </a:p>
          <a:p>
            <a:r>
              <a:rPr lang="en-US" b="1" dirty="0"/>
              <a:t>Ally</a:t>
            </a:r>
          </a:p>
          <a:p>
            <a:r>
              <a:rPr lang="en-US" b="1" dirty="0"/>
              <a:t>Canvas Updates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BA218FBC-B2D6-48CA-9289-C4110162E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2DED9084-49DA-4911-ACB7-5F9E4DEFA0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178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A3D0CE2-91FF-49B3-A5D8-181E900D75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8AEBD96-C315-4F53-9D9E-0E20E993E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8916AAA-66F6-4DFA-88ED-7E27CF6B8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137D43F-BAD6-47F1-AA65-AEEA38A2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D512C9B2-6B22-4211-A940-FCD7C2CD0B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85F7DB84-CDE7-46F8-90DD-9D048A7D52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C3D25154-9EF7-4C33-9AAC-7B3BE089FE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AD7B3A-AB13-924D-A765-A6AE4AEAA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861" y="457042"/>
            <a:ext cx="9966960" cy="286794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8000" cap="all" dirty="0">
                <a:blipFill dpi="0" rotWithShape="1">
                  <a:blip r:embed="rId4"/>
                  <a:srcRect/>
                  <a:tile tx="6350" ty="-127000" sx="65000" sy="64000" flip="none" algn="tl"/>
                </a:blipFill>
              </a:rPr>
              <a:t>Substantive Interaction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604E8C0-C927-4C06-A96A-BF3323BA76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72000"/>
            <a:ext cx="12192000" cy="2295831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192BAE-F9B2-4242-97AC-835E5F0B07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0861" y="5041735"/>
            <a:ext cx="8165660" cy="106984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800" dirty="0">
                <a:solidFill>
                  <a:srgbClr val="000000"/>
                </a:solidFill>
                <a:hlinkClick r:id="rId6"/>
              </a:rPr>
              <a:t>Substantive Interaction Draft Communication</a:t>
            </a:r>
            <a:endParaRPr lang="en-US" sz="2800" dirty="0">
              <a:solidFill>
                <a:srgbClr val="000000"/>
              </a:solidFill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DCECFD5-4C30-4892-9FF0-540E17955A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245590" y="5111496"/>
            <a:ext cx="1080904" cy="1080902"/>
            <a:chOff x="10245590" y="5111496"/>
            <a:chExt cx="1080904" cy="1080902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95C67F70-EAFE-425C-8422-591620A96D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5590" y="5111496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D47FA16B-C217-4D91-84EA-5B0846BDDA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53681" y="5219586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087002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A3D0CE2-91FF-49B3-A5D8-181E900D75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8AEBD96-C315-4F53-9D9E-0E20E993E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8916AAA-66F6-4DFA-88ED-7E27CF6B8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137D43F-BAD6-47F1-AA65-AEEA38A2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D512C9B2-6B22-4211-A940-FCD7C2CD0B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85F7DB84-CDE7-46F8-90DD-9D048A7D52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C3D25154-9EF7-4C33-9AAC-7B3BE089FE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AD7B3A-AB13-924D-A765-A6AE4AEAA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044" y="458125"/>
            <a:ext cx="3835400" cy="131674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8000" cap="all" dirty="0">
                <a:blipFill dpi="0" rotWithShape="1">
                  <a:blip r:embed="rId4"/>
                  <a:srcRect/>
                  <a:tile tx="6350" ty="-127000" sx="65000" sy="64000" flip="none" algn="tl"/>
                </a:blipFill>
              </a:rPr>
              <a:t>Ally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604E8C0-C927-4C06-A96A-BF3323BA76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72000"/>
            <a:ext cx="12192000" cy="2295831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DCECFD5-4C30-4892-9FF0-540E17955A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245590" y="5111496"/>
            <a:ext cx="1080904" cy="1080902"/>
            <a:chOff x="10245590" y="5111496"/>
            <a:chExt cx="1080904" cy="1080902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95C67F70-EAFE-425C-8422-591620A96D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5590" y="5111496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D47FA16B-C217-4D91-84EA-5B0846BDDA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53681" y="5219586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17" name="Picture 3">
            <a:extLst>
              <a:ext uri="{FF2B5EF4-FFF2-40B4-BE49-F238E27FC236}">
                <a16:creationId xmlns:a16="http://schemas.microsoft.com/office/drawing/2014/main" id="{D0BF6C63-2CC0-2A43-A2F4-8178A1D99A9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0716" y="458125"/>
            <a:ext cx="3695357" cy="807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">
            <a:extLst>
              <a:ext uri="{FF2B5EF4-FFF2-40B4-BE49-F238E27FC236}">
                <a16:creationId xmlns:a16="http://schemas.microsoft.com/office/drawing/2014/main" id="{65A0F6DB-612C-AB49-A6C1-BB371985BF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r:link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0716" y="1326262"/>
            <a:ext cx="4078005" cy="4375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ECAB5026-FE2E-2C4C-B5FE-F1D29644F770}"/>
              </a:ext>
            </a:extLst>
          </p:cNvPr>
          <p:cNvSpPr txBox="1">
            <a:spLocks/>
          </p:cNvSpPr>
          <p:nvPr/>
        </p:nvSpPr>
        <p:spPr>
          <a:xfrm>
            <a:off x="461044" y="5031114"/>
            <a:ext cx="5420955" cy="10698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rgbClr val="000000"/>
                </a:solidFill>
                <a:hlinkClick r:id="rId10"/>
              </a:rPr>
              <a:t>ADA Course Compliance Process</a:t>
            </a:r>
            <a:endParaRPr lang="en-US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7136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A3D0CE2-91FF-49B3-A5D8-181E900D75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8AEBD96-C315-4F53-9D9E-0E20E993E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8916AAA-66F6-4DFA-88ED-7E27CF6B8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137D43F-BAD6-47F1-AA65-AEEA38A2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D512C9B2-6B22-4211-A940-FCD7C2CD0B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85F7DB84-CDE7-46F8-90DD-9D048A7D52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C3D25154-9EF7-4C33-9AAC-7B3BE089FE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AD7B3A-AB13-924D-A765-A6AE4AEAA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417" y="457200"/>
            <a:ext cx="10584678" cy="1462216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en-US" sz="8000" dirty="0"/>
              <a:t>Canvas </a:t>
            </a:r>
            <a:br>
              <a:rPr lang="en-US" sz="8000" dirty="0"/>
            </a:br>
            <a:r>
              <a:rPr lang="en-US" sz="8000" dirty="0"/>
              <a:t>Updates</a:t>
            </a:r>
            <a:endParaRPr lang="en-US" sz="8000" cap="all" dirty="0">
              <a:blipFill dpi="0" rotWithShape="1">
                <a:blip r:embed="rId4"/>
                <a:srcRect/>
                <a:tile tx="6350" ty="-127000" sx="65000" sy="64000" flip="none" algn="tl"/>
              </a:blip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604E8C0-C927-4C06-A96A-BF3323BA76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72000"/>
            <a:ext cx="12192000" cy="2295831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DCECFD5-4C30-4892-9FF0-540E17955A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245590" y="5111496"/>
            <a:ext cx="1080904" cy="1080902"/>
            <a:chOff x="10245590" y="5111496"/>
            <a:chExt cx="1080904" cy="1080902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95C67F70-EAFE-425C-8422-591620A96D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5590" y="5111496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D47FA16B-C217-4D91-84EA-5B0846BDDA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53681" y="5219586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1" name="Picture 4">
            <a:extLst>
              <a:ext uri="{FF2B5EF4-FFF2-40B4-BE49-F238E27FC236}">
                <a16:creationId xmlns:a16="http://schemas.microsoft.com/office/drawing/2014/main" id="{40B02690-0B79-8E46-B5DB-DC349A904B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2605" y="457200"/>
            <a:ext cx="4825051" cy="5113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DD75556B-84CF-634F-AAC1-9452D7D43B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914" y="2575956"/>
            <a:ext cx="4603881" cy="3992087"/>
          </a:xfrm>
        </p:spPr>
        <p:txBody>
          <a:bodyPr>
            <a:normAutofit/>
          </a:bodyPr>
          <a:lstStyle/>
          <a:p>
            <a:pPr lvl="1"/>
            <a:r>
              <a:rPr lang="en-US" sz="2800" dirty="0">
                <a:hlinkClick r:id="rId8"/>
              </a:rPr>
              <a:t>Enhanced Rich Content Editor</a:t>
            </a:r>
            <a:endParaRPr lang="en-US" sz="2800" dirty="0"/>
          </a:p>
          <a:p>
            <a:pPr marL="274320" lvl="1" indent="0">
              <a:buNone/>
            </a:pPr>
            <a:endParaRPr lang="en-US" sz="2800" dirty="0"/>
          </a:p>
          <a:p>
            <a:pPr lvl="1"/>
            <a:r>
              <a:rPr lang="en-US" sz="2800" dirty="0">
                <a:hlinkClick r:id="rId9"/>
              </a:rPr>
              <a:t>Mastery Paths</a:t>
            </a:r>
            <a:endParaRPr lang="en-US" sz="2800" dirty="0"/>
          </a:p>
          <a:p>
            <a:pPr marL="274320" lvl="1" indent="0">
              <a:buNone/>
            </a:pPr>
            <a:endParaRPr lang="en-US" sz="2800" dirty="0"/>
          </a:p>
          <a:p>
            <a:pPr lvl="1"/>
            <a:r>
              <a:rPr lang="en-US" sz="2800" dirty="0">
                <a:hlinkClick r:id="rId10"/>
              </a:rPr>
              <a:t>New Quiz Engine</a:t>
            </a:r>
            <a:endParaRPr lang="en-US" sz="2800" dirty="0"/>
          </a:p>
          <a:p>
            <a:pPr marL="274320" lvl="1" indent="0">
              <a:buNone/>
            </a:pPr>
            <a:endParaRPr lang="en-US" sz="2800" dirty="0"/>
          </a:p>
          <a:p>
            <a:pPr lvl="1"/>
            <a:r>
              <a:rPr lang="en-US" sz="2800" dirty="0">
                <a:hlinkClick r:id="rId11"/>
              </a:rPr>
              <a:t>Office 365 Integration</a:t>
            </a:r>
            <a:endParaRPr lang="en-US" sz="2800" dirty="0"/>
          </a:p>
          <a:p>
            <a:pPr marL="274320" lvl="1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8342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3C06EAFD-0C69-4B3B-BEA7-E7E11DDF9C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4066C89-42FB-4624-9AFE-3A31B36491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4" y="0"/>
            <a:ext cx="4648169" cy="6858000"/>
          </a:xfrm>
          <a:prstGeom prst="rect">
            <a:avLst/>
          </a:prstGeom>
          <a:blipFill dpi="0" rotWithShape="1"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400000"/>
                      </a14:imgEffect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/>
            <a:tile tx="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defTabSz="914400"/>
            <a:endParaRPr lang="en-US" sz="2000" kern="0" dirty="0">
              <a:solidFill>
                <a:prstClr val="white"/>
              </a:solidFill>
              <a:latin typeface="Rockwell Extra Bold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B79352-364E-0446-AF8C-5C8570AE0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545" y="643466"/>
            <a:ext cx="4331855" cy="5528734"/>
          </a:xfrm>
        </p:spPr>
        <p:txBody>
          <a:bodyPr>
            <a:normAutofit/>
          </a:bodyPr>
          <a:lstStyle/>
          <a:p>
            <a:pPr algn="r"/>
            <a:r>
              <a:rPr lang="en-US" dirty="0">
                <a:solidFill>
                  <a:srgbClr val="FFFFFF"/>
                </a:solidFill>
              </a:rPr>
              <a:t>College-Wide Initiatives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BB3FBA-685D-3847-A1C0-9640F85215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3780" y="599768"/>
            <a:ext cx="6074467" cy="5572432"/>
          </a:xfrm>
        </p:spPr>
        <p:txBody>
          <a:bodyPr anchor="ctr">
            <a:normAutofit/>
          </a:bodyPr>
          <a:lstStyle/>
          <a:p>
            <a:r>
              <a:rPr lang="en-US" b="1" dirty="0"/>
              <a:t>Concourse</a:t>
            </a:r>
          </a:p>
          <a:p>
            <a:r>
              <a:rPr lang="en-US" b="1" dirty="0"/>
              <a:t>OER Update</a:t>
            </a:r>
          </a:p>
          <a:p>
            <a:r>
              <a:rPr lang="en-US" b="1" dirty="0"/>
              <a:t>Academic Integrity Campaign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BA218FBC-B2D6-48CA-9289-C4110162E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2DED9084-49DA-4911-ACB7-5F9E4DEFA0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349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A3D0CE2-91FF-49B3-A5D8-181E900D75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8AEBD96-C315-4F53-9D9E-0E20E993E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8916AAA-66F6-4DFA-88ED-7E27CF6B8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137D43F-BAD6-47F1-AA65-AEEA38A2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D512C9B2-6B22-4211-A940-FCD7C2CD0B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85F7DB84-CDE7-46F8-90DD-9D048A7D52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C3D25154-9EF7-4C33-9AAC-7B3BE089FE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AD7B3A-AB13-924D-A765-A6AE4AEAA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861" y="457042"/>
            <a:ext cx="9966960" cy="286794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8000" cap="all" dirty="0">
                <a:blipFill dpi="0" rotWithShape="1">
                  <a:blip r:embed="rId4"/>
                  <a:srcRect/>
                  <a:tile tx="6350" ty="-127000" sx="65000" sy="64000" flip="none" algn="tl"/>
                </a:blipFill>
              </a:rPr>
              <a:t>Concourse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604E8C0-C927-4C06-A96A-BF3323BA76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72000"/>
            <a:ext cx="12192000" cy="2295831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192BAE-F9B2-4242-97AC-835E5F0B07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0861" y="5041735"/>
            <a:ext cx="8165660" cy="106984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800" dirty="0">
                <a:solidFill>
                  <a:srgbClr val="000000"/>
                </a:solidFill>
              </a:rPr>
              <a:t>Web-based master syllabus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DCECFD5-4C30-4892-9FF0-540E17955A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245590" y="5111496"/>
            <a:ext cx="1080904" cy="1080902"/>
            <a:chOff x="10245590" y="5111496"/>
            <a:chExt cx="1080904" cy="1080902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95C67F70-EAFE-425C-8422-591620A96D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5590" y="5111496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D47FA16B-C217-4D91-84EA-5B0846BDDA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53681" y="5219586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9372344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C6AE0645-98FF-411B-B0E9-59ABD78A0CC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2767</TotalTime>
  <Words>546</Words>
  <Application>Microsoft Macintosh PowerPoint</Application>
  <PresentationFormat>Widescreen</PresentationFormat>
  <Paragraphs>85</Paragraphs>
  <Slides>20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Calibri</vt:lpstr>
      <vt:lpstr>Century Gothic</vt:lpstr>
      <vt:lpstr>Rockwell Extra Bold</vt:lpstr>
      <vt:lpstr>Wingdings</vt:lpstr>
      <vt:lpstr>Wood Type</vt:lpstr>
      <vt:lpstr>Welcome to the  Fall 2020 BARTonline  Division Meeting</vt:lpstr>
      <vt:lpstr>Introductions</vt:lpstr>
      <vt:lpstr>Meeting Agenda</vt:lpstr>
      <vt:lpstr>BARTonline Updates</vt:lpstr>
      <vt:lpstr>Substantive Interaction</vt:lpstr>
      <vt:lpstr>Ally</vt:lpstr>
      <vt:lpstr>Canvas  Updates</vt:lpstr>
      <vt:lpstr>College-Wide Initiatives</vt:lpstr>
      <vt:lpstr>Concourse</vt:lpstr>
      <vt:lpstr>Concourse – Easy &amp; Intuitive</vt:lpstr>
      <vt:lpstr>New Features </vt:lpstr>
      <vt:lpstr>Changes - Coming Soon</vt:lpstr>
      <vt:lpstr>Information</vt:lpstr>
      <vt:lpstr>OER Update</vt:lpstr>
      <vt:lpstr>What is OER?</vt:lpstr>
      <vt:lpstr>Updated OER Definition - UNESCO</vt:lpstr>
      <vt:lpstr>Barton OER Initiative</vt:lpstr>
      <vt:lpstr>PowerPoint Presentation</vt:lpstr>
      <vt:lpstr>Academic integrity campaign</vt:lpstr>
      <vt:lpstr>Q &amp; 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the  Fall 2020 BARTonline  Division Meeting</dc:title>
  <dc:creator>Eggers, Erin</dc:creator>
  <cp:lastModifiedBy>Eggers, Erin</cp:lastModifiedBy>
  <cp:revision>10</cp:revision>
  <cp:lastPrinted>2020-07-21T17:52:09Z</cp:lastPrinted>
  <dcterms:created xsi:type="dcterms:W3CDTF">2020-07-20T14:38:07Z</dcterms:created>
  <dcterms:modified xsi:type="dcterms:W3CDTF">2020-07-22T14:37:23Z</dcterms:modified>
</cp:coreProperties>
</file>