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8"/>
  </p:notesMasterIdLst>
  <p:sldIdLst>
    <p:sldId id="281" r:id="rId5"/>
    <p:sldId id="285" r:id="rId6"/>
    <p:sldId id="283" r:id="rId7"/>
    <p:sldId id="286" r:id="rId8"/>
    <p:sldId id="296" r:id="rId9"/>
    <p:sldId id="277" r:id="rId10"/>
    <p:sldId id="267" r:id="rId11"/>
    <p:sldId id="264" r:id="rId12"/>
    <p:sldId id="304" r:id="rId13"/>
    <p:sldId id="305" r:id="rId14"/>
    <p:sldId id="306" r:id="rId15"/>
    <p:sldId id="302" r:id="rId16"/>
    <p:sldId id="307" r:id="rId17"/>
    <p:sldId id="308" r:id="rId18"/>
    <p:sldId id="292" r:id="rId19"/>
    <p:sldId id="309" r:id="rId20"/>
    <p:sldId id="310" r:id="rId21"/>
    <p:sldId id="293" r:id="rId22"/>
    <p:sldId id="311" r:id="rId23"/>
    <p:sldId id="294" r:id="rId24"/>
    <p:sldId id="313" r:id="rId25"/>
    <p:sldId id="298" r:id="rId26"/>
    <p:sldId id="289" r:id="rId27"/>
    <p:sldId id="284" r:id="rId28"/>
    <p:sldId id="282" r:id="rId29"/>
    <p:sldId id="299" r:id="rId30"/>
    <p:sldId id="300" r:id="rId31"/>
    <p:sldId id="301" r:id="rId32"/>
    <p:sldId id="260" r:id="rId33"/>
    <p:sldId id="257" r:id="rId34"/>
    <p:sldId id="297" r:id="rId35"/>
    <p:sldId id="303" r:id="rId36"/>
    <p:sldId id="29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pos="408" userDrawn="1">
          <p15:clr>
            <a:srgbClr val="A4A3A4"/>
          </p15:clr>
        </p15:guide>
        <p15:guide id="4" orient="horz" pos="432" userDrawn="1">
          <p15:clr>
            <a:srgbClr val="A4A3A4"/>
          </p15:clr>
        </p15:guide>
        <p15:guide id="5" pos="72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047"/>
    <a:srgbClr val="0B2B41"/>
    <a:srgbClr val="114263"/>
    <a:srgbClr val="401918"/>
    <a:srgbClr val="731F1C"/>
    <a:srgbClr val="AB678E"/>
    <a:srgbClr val="B2606E"/>
    <a:srgbClr val="CA929B"/>
    <a:srgbClr val="248CD2"/>
    <a:srgbClr val="C88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8B1032C-EA38-4F05-BA0D-38AFFFC7BED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94291" autoAdjust="0"/>
  </p:normalViewPr>
  <p:slideViewPr>
    <p:cSldViewPr snapToGrid="0">
      <p:cViewPr varScale="1">
        <p:scale>
          <a:sx n="64" d="100"/>
          <a:sy n="64" d="100"/>
        </p:scale>
        <p:origin x="1326" y="66"/>
      </p:cViewPr>
      <p:guideLst>
        <p:guide orient="horz" pos="2160"/>
        <p:guide pos="3864"/>
        <p:guide pos="408"/>
        <p:guide orient="horz" pos="432"/>
        <p:guide pos="72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r>
              <a:rPr lang="en-US" dirty="0">
                <a:solidFill>
                  <a:schemeClr val="tx1">
                    <a:lumMod val="75000"/>
                    <a:lumOff val="25000"/>
                  </a:schemeClr>
                </a:solidFill>
              </a:rPr>
              <a:t>Gross Revenue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barChart>
        <c:barDir val="col"/>
        <c:grouping val="clustered"/>
        <c:varyColors val="0"/>
        <c:dLbls>
          <c:showLegendKey val="0"/>
          <c:showVal val="0"/>
          <c:showCatName val="0"/>
          <c:showSerName val="0"/>
          <c:showPercent val="0"/>
          <c:showBubbleSize val="0"/>
        </c:dLbls>
        <c:gapWidth val="25"/>
        <c:axId val="1000041416"/>
        <c:axId val="1000041744"/>
      </c:barChart>
      <c:catAx>
        <c:axId val="100004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0041744"/>
        <c:crosses val="autoZero"/>
        <c:auto val="1"/>
        <c:lblAlgn val="ctr"/>
        <c:lblOffset val="100"/>
        <c:noMultiLvlLbl val="0"/>
      </c:catAx>
      <c:valAx>
        <c:axId val="1000041744"/>
        <c:scaling>
          <c:orientation val="minMax"/>
        </c:scaling>
        <c:delete val="0"/>
        <c:axPos val="l"/>
        <c:majorGridlines>
          <c:spPr>
            <a:ln w="9525" cap="flat" cmpd="sng" algn="ctr">
              <a:solidFill>
                <a:schemeClr val="tx1">
                  <a:lumMod val="15000"/>
                  <a:lumOff val="85000"/>
                </a:schemeClr>
              </a:solidFill>
              <a:round/>
            </a:ln>
            <a:effectLst/>
          </c:spPr>
        </c:majorGridlines>
        <c:numFmt formatCode="[$$-409]#,##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0041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77558E-DBBB-438D-A93B-787AAD663489}" type="datetimeFigureOut">
              <a:rPr lang="en-US" smtClean="0"/>
              <a:t>5/6/2020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0EC796-CA01-43E5-B507-2178FA23BECE}" type="slidenum">
              <a:rPr lang="en-US" smtClean="0"/>
              <a:t>‹#›</a:t>
            </a:fld>
            <a:endParaRPr lang="en-US"/>
          </a:p>
        </p:txBody>
      </p:sp>
    </p:spTree>
    <p:extLst>
      <p:ext uri="{BB962C8B-B14F-4D97-AF65-F5344CB8AC3E}">
        <p14:creationId xmlns:p14="http://schemas.microsoft.com/office/powerpoint/2010/main" val="2517574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0EC796-CA01-43E5-B507-2178FA23BECE}" type="slidenum">
              <a:rPr lang="en-US" smtClean="0"/>
              <a:t>31</a:t>
            </a:fld>
            <a:endParaRPr lang="en-US"/>
          </a:p>
        </p:txBody>
      </p:sp>
    </p:spTree>
    <p:extLst>
      <p:ext uri="{BB962C8B-B14F-4D97-AF65-F5344CB8AC3E}">
        <p14:creationId xmlns:p14="http://schemas.microsoft.com/office/powerpoint/2010/main" val="3589307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01">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p:spPr>
        <p:txBody>
          <a:bodyPr anchor="ctr" anchorCtr="1">
            <a:normAutofit/>
          </a:bodyPr>
          <a:lstStyle>
            <a:lvl1pPr marL="0" indent="0">
              <a:buNone/>
              <a:defRPr sz="2400">
                <a:solidFill>
                  <a:schemeClr val="bg1"/>
                </a:solidFill>
              </a:defRPr>
            </a:lvl1pPr>
          </a:lstStyle>
          <a:p>
            <a:r>
              <a:rPr lang="en-US" dirty="0"/>
              <a:t>Insert Image</a:t>
            </a:r>
            <a:endParaRPr lang="en-GB"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dirty="0"/>
              <a:t>TITLE</a:t>
            </a:r>
            <a:endParaRPr lang="en-GB" dirty="0"/>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dirty="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2420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a:t>Click to edit Master title style</a:t>
            </a:r>
            <a:endParaRPr lang="en-GB" dirty="0"/>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a:t>
            </a:fld>
            <a:endParaRPr lang="en-GB" sz="1200" dirty="0">
              <a:solidFill>
                <a:schemeClr val="bg1"/>
              </a:solidFill>
            </a:endParaRPr>
          </a:p>
        </p:txBody>
      </p:sp>
    </p:spTree>
    <p:extLst>
      <p:ext uri="{BB962C8B-B14F-4D97-AF65-F5344CB8AC3E}">
        <p14:creationId xmlns:p14="http://schemas.microsoft.com/office/powerpoint/2010/main" val="150809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mages_Important Text 0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35D313-376E-4CA0-9732-D0CACCC07FAD}"/>
              </a:ext>
            </a:extLst>
          </p:cNvPr>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12" name="Picture Placeholder 11">
            <a:extLst>
              <a:ext uri="{FF2B5EF4-FFF2-40B4-BE49-F238E27FC236}">
                <a16:creationId xmlns:a16="http://schemas.microsoft.com/office/drawing/2014/main" id="{83A2DEF1-03FF-475D-994A-6FC6FB1414FB}"/>
              </a:ext>
            </a:extLst>
          </p:cNvPr>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en-US" dirty="0"/>
              <a:t>Insert Image</a:t>
            </a:r>
            <a:endParaRPr lang="en-GB" dirty="0"/>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n-lt"/>
                <a:ea typeface="+mj-ea"/>
                <a:cs typeface="+mj-cs"/>
              </a:defRPr>
            </a:lvl1pPr>
          </a:lstStyle>
          <a:p>
            <a:pPr marL="57150" lvl="0" indent="-285750">
              <a:lnSpc>
                <a:spcPct val="100000"/>
              </a:lnSpc>
              <a:spcBef>
                <a:spcPct val="0"/>
              </a:spcBef>
            </a:pPr>
            <a:r>
              <a:rPr lang="en-US"/>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Corbel" panose="020B0503020204020204" pitchFamily="34" charset="0"/>
              </a:defRPr>
            </a:lvl1pPr>
          </a:lstStyle>
          <a:p>
            <a:pPr marL="0" lvl="0">
              <a:lnSpc>
                <a:spcPct val="100000"/>
              </a:lnSpc>
            </a:pPr>
            <a:r>
              <a:rPr lang="en-US"/>
              <a:t>Click to edit Master title style</a:t>
            </a:r>
            <a:endParaRPr lang="en-GB" dirty="0"/>
          </a:p>
        </p:txBody>
      </p:sp>
      <p:sp>
        <p:nvSpPr>
          <p:cNvPr id="20" name="Slide Number Placeholder 7">
            <a:extLst>
              <a:ext uri="{FF2B5EF4-FFF2-40B4-BE49-F238E27FC236}">
                <a16:creationId xmlns:a16="http://schemas.microsoft.com/office/drawing/2014/main" id="{1CEA3362-50AD-4D98-92C4-DA1D8C857A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GB" smtClean="0"/>
              <a:pPr algn="ctr"/>
              <a:t>‹#›</a:t>
            </a:fld>
            <a:endParaRPr lang="en-GB" dirty="0"/>
          </a:p>
        </p:txBody>
      </p:sp>
    </p:spTree>
    <p:extLst>
      <p:ext uri="{BB962C8B-B14F-4D97-AF65-F5344CB8AC3E}">
        <p14:creationId xmlns:p14="http://schemas.microsoft.com/office/powerpoint/2010/main" val="79141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3686C7-DF83-47D9-A485-35F4F1D36A69}"/>
              </a:ext>
            </a:extLst>
          </p:cNvPr>
          <p:cNvGrpSpPr/>
          <p:nvPr userDrawn="1"/>
        </p:nvGrpSpPr>
        <p:grpSpPr>
          <a:xfrm>
            <a:off x="0" y="6086479"/>
            <a:ext cx="12192000" cy="600974"/>
            <a:chOff x="0" y="6086479"/>
            <a:chExt cx="12192000" cy="600974"/>
          </a:xfrm>
        </p:grpSpPr>
        <p:sp>
          <p:nvSpPr>
            <p:cNvPr id="4" name="Rectangle 3">
              <a:extLst>
                <a:ext uri="{FF2B5EF4-FFF2-40B4-BE49-F238E27FC236}">
                  <a16:creationId xmlns:a16="http://schemas.microsoft.com/office/drawing/2014/main" id="{790B36CF-9391-49E9-B599-8B724B6EF267}"/>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468CE156-5D60-42B0-A4F9-33FA8553780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Slide Number Placeholder 7">
            <a:extLst>
              <a:ext uri="{FF2B5EF4-FFF2-40B4-BE49-F238E27FC236}">
                <a16:creationId xmlns:a16="http://schemas.microsoft.com/office/drawing/2014/main" id="{9E4521A1-4C9D-4795-B551-D151E8856AA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smtClean="0"/>
              <a:pPr algn="ctr"/>
              <a:t>‹#›</a:t>
            </a:fld>
            <a:endParaRPr lang="en-US" dirty="0"/>
          </a:p>
        </p:txBody>
      </p:sp>
    </p:spTree>
    <p:extLst>
      <p:ext uri="{BB962C8B-B14F-4D97-AF65-F5344CB8AC3E}">
        <p14:creationId xmlns:p14="http://schemas.microsoft.com/office/powerpoint/2010/main" val="540370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0" name="Title 1">
            <a:extLst>
              <a:ext uri="{FF2B5EF4-FFF2-40B4-BE49-F238E27FC236}">
                <a16:creationId xmlns:a16="http://schemas.microsoft.com/office/drawing/2014/main" id="{A75C086E-F523-4C77-938F-0DB6203DBC43}"/>
              </a:ext>
            </a:extLst>
          </p:cNvPr>
          <p:cNvSpPr>
            <a:spLocks noGrp="1"/>
          </p:cNvSpPr>
          <p:nvPr>
            <p:ph type="ctrTitle" hasCustomPrompt="1"/>
          </p:nvPr>
        </p:nvSpPr>
        <p:spPr>
          <a:xfrm>
            <a:off x="691080" y="2139696"/>
            <a:ext cx="5578995"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a:r>
              <a:rPr lang="en-US" dirty="0"/>
              <a:t>TITLE</a:t>
            </a:r>
            <a:endParaRPr lang="en-GB" dirty="0"/>
          </a:p>
        </p:txBody>
      </p:sp>
      <p:sp>
        <p:nvSpPr>
          <p:cNvPr id="17" name="Text Placeholder 4">
            <a:extLst>
              <a:ext uri="{FF2B5EF4-FFF2-40B4-BE49-F238E27FC236}">
                <a16:creationId xmlns:a16="http://schemas.microsoft.com/office/drawing/2014/main" id="{B293AB9F-7C1D-4A06-9F42-4FD67BF2739F}"/>
              </a:ext>
            </a:extLst>
          </p:cNvPr>
          <p:cNvSpPr>
            <a:spLocks noGrp="1"/>
          </p:cNvSpPr>
          <p:nvPr>
            <p:ph type="body" sz="quarter" idx="15" hasCustomPrompt="1"/>
          </p:nvPr>
        </p:nvSpPr>
        <p:spPr>
          <a:xfrm>
            <a:off x="1359075" y="3653097"/>
            <a:ext cx="3695206" cy="276999"/>
          </a:xfrm>
        </p:spPr>
        <p:txBody>
          <a:bodyPr lIns="0" anchor="ctr">
            <a:noAutofit/>
          </a:bodyPr>
          <a:lstStyle>
            <a:lvl1pPr marL="0" indent="0">
              <a:lnSpc>
                <a:spcPct val="100000"/>
              </a:lnSpc>
              <a:buNone/>
              <a:defRPr sz="1800" spc="0">
                <a:solidFill>
                  <a:schemeClr val="bg1"/>
                </a:solidFill>
              </a:defRPr>
            </a:lvl1pPr>
          </a:lstStyle>
          <a:p>
            <a:pPr lvl="0"/>
            <a:r>
              <a:rPr lang="en-US" dirty="0"/>
              <a:t>Name</a:t>
            </a:r>
          </a:p>
        </p:txBody>
      </p:sp>
      <p:sp>
        <p:nvSpPr>
          <p:cNvPr id="18" name="Text Placeholder 4">
            <a:extLst>
              <a:ext uri="{FF2B5EF4-FFF2-40B4-BE49-F238E27FC236}">
                <a16:creationId xmlns:a16="http://schemas.microsoft.com/office/drawing/2014/main" id="{224AF9FB-5C6E-4050-AE8D-3B218C0F1DAE}"/>
              </a:ext>
            </a:extLst>
          </p:cNvPr>
          <p:cNvSpPr>
            <a:spLocks noGrp="1"/>
          </p:cNvSpPr>
          <p:nvPr>
            <p:ph type="body" sz="quarter" idx="16" hasCustomPrompt="1"/>
          </p:nvPr>
        </p:nvSpPr>
        <p:spPr>
          <a:xfrm>
            <a:off x="1359075" y="4392151"/>
            <a:ext cx="3695206" cy="276999"/>
          </a:xfrm>
        </p:spPr>
        <p:txBody>
          <a:bodyPr lIns="0" anchor="ctr">
            <a:noAutofit/>
          </a:bodyPr>
          <a:lstStyle>
            <a:lvl1pPr marL="0" indent="0">
              <a:lnSpc>
                <a:spcPct val="100000"/>
              </a:lnSpc>
              <a:buNone/>
              <a:defRPr sz="1800" spc="0">
                <a:solidFill>
                  <a:schemeClr val="bg1"/>
                </a:solidFill>
              </a:defRPr>
            </a:lvl1pPr>
          </a:lstStyle>
          <a:p>
            <a:pPr lvl="0"/>
            <a:r>
              <a:rPr lang="en-US" dirty="0"/>
              <a:t>Phone</a:t>
            </a:r>
          </a:p>
        </p:txBody>
      </p:sp>
      <p:sp>
        <p:nvSpPr>
          <p:cNvPr id="19" name="Text Placeholder 4">
            <a:extLst>
              <a:ext uri="{FF2B5EF4-FFF2-40B4-BE49-F238E27FC236}">
                <a16:creationId xmlns:a16="http://schemas.microsoft.com/office/drawing/2014/main" id="{68A48B85-2E0B-42B6-AB4A-1302D3C828F5}"/>
              </a:ext>
            </a:extLst>
          </p:cNvPr>
          <p:cNvSpPr>
            <a:spLocks noGrp="1"/>
          </p:cNvSpPr>
          <p:nvPr>
            <p:ph type="body" sz="quarter" idx="17" hasCustomPrompt="1"/>
          </p:nvPr>
        </p:nvSpPr>
        <p:spPr>
          <a:xfrm>
            <a:off x="1359075" y="5131205"/>
            <a:ext cx="3695206" cy="276999"/>
          </a:xfrm>
        </p:spPr>
        <p:txBody>
          <a:bodyPr lIns="0" anchor="ctr">
            <a:noAutofit/>
          </a:bodyPr>
          <a:lstStyle>
            <a:lvl1pPr marL="0" indent="0">
              <a:lnSpc>
                <a:spcPct val="100000"/>
              </a:lnSpc>
              <a:buNone/>
              <a:defRPr sz="1800" spc="0">
                <a:solidFill>
                  <a:schemeClr val="bg1"/>
                </a:solidFill>
              </a:defRPr>
            </a:lvl1pPr>
          </a:lstStyle>
          <a:p>
            <a:pPr lvl="0"/>
            <a:r>
              <a:rPr lang="en-US" dirty="0"/>
              <a:t>Email</a:t>
            </a:r>
          </a:p>
        </p:txBody>
      </p:sp>
      <p:sp>
        <p:nvSpPr>
          <p:cNvPr id="20" name="Text Placeholder 4">
            <a:extLst>
              <a:ext uri="{FF2B5EF4-FFF2-40B4-BE49-F238E27FC236}">
                <a16:creationId xmlns:a16="http://schemas.microsoft.com/office/drawing/2014/main" id="{9244D33F-3A47-4DE3-8198-7AC5316E31E6}"/>
              </a:ext>
            </a:extLst>
          </p:cNvPr>
          <p:cNvSpPr>
            <a:spLocks noGrp="1"/>
          </p:cNvSpPr>
          <p:nvPr>
            <p:ph type="body" sz="quarter" idx="18" hasCustomPrompt="1"/>
          </p:nvPr>
        </p:nvSpPr>
        <p:spPr>
          <a:xfrm>
            <a:off x="1359075" y="5870258"/>
            <a:ext cx="3695206" cy="276999"/>
          </a:xfrm>
        </p:spPr>
        <p:txBody>
          <a:bodyPr lIns="0" anchor="ctr">
            <a:noAutofit/>
          </a:bodyPr>
          <a:lstStyle>
            <a:lvl1pPr marL="0" indent="0">
              <a:lnSpc>
                <a:spcPct val="100000"/>
              </a:lnSpc>
              <a:buNone/>
              <a:defRPr sz="1800" spc="0">
                <a:solidFill>
                  <a:schemeClr val="bg1"/>
                </a:solidFill>
              </a:defRPr>
            </a:lvl1pPr>
          </a:lstStyle>
          <a:p>
            <a:pPr lvl="0"/>
            <a:r>
              <a:rPr lang="en-US" dirty="0"/>
              <a:t>Website</a:t>
            </a:r>
          </a:p>
        </p:txBody>
      </p:sp>
      <p:sp>
        <p:nvSpPr>
          <p:cNvPr id="3" name="Content Placeholder 2">
            <a:extLst>
              <a:ext uri="{FF2B5EF4-FFF2-40B4-BE49-F238E27FC236}">
                <a16:creationId xmlns:a16="http://schemas.microsoft.com/office/drawing/2014/main" id="{8F220C8B-2E18-4D91-A806-6C7C3940B00F}"/>
              </a:ext>
            </a:extLst>
          </p:cNvPr>
          <p:cNvSpPr>
            <a:spLocks noGrp="1" noChangeAspect="1"/>
          </p:cNvSpPr>
          <p:nvPr>
            <p:ph sz="quarter" idx="19" hasCustomPrompt="1"/>
          </p:nvPr>
        </p:nvSpPr>
        <p:spPr>
          <a:xfrm>
            <a:off x="691080" y="4295744"/>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dirty="0"/>
              <a:t>Icon</a:t>
            </a:r>
            <a:endParaRPr lang="en-GB" dirty="0"/>
          </a:p>
        </p:txBody>
      </p:sp>
      <p:sp>
        <p:nvSpPr>
          <p:cNvPr id="28" name="Content Placeholder 2">
            <a:extLst>
              <a:ext uri="{FF2B5EF4-FFF2-40B4-BE49-F238E27FC236}">
                <a16:creationId xmlns:a16="http://schemas.microsoft.com/office/drawing/2014/main" id="{3D1C5933-D103-4989-B652-C7B692341BC3}"/>
              </a:ext>
            </a:extLst>
          </p:cNvPr>
          <p:cNvSpPr>
            <a:spLocks noGrp="1" noChangeAspect="1"/>
          </p:cNvSpPr>
          <p:nvPr>
            <p:ph sz="quarter" idx="20" hasCustomPrompt="1"/>
          </p:nvPr>
        </p:nvSpPr>
        <p:spPr>
          <a:xfrm>
            <a:off x="691080" y="5034798"/>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dirty="0"/>
              <a:t>Icon</a:t>
            </a:r>
            <a:endParaRPr lang="en-GB" dirty="0"/>
          </a:p>
        </p:txBody>
      </p:sp>
      <p:sp>
        <p:nvSpPr>
          <p:cNvPr id="29" name="Content Placeholder 2">
            <a:extLst>
              <a:ext uri="{FF2B5EF4-FFF2-40B4-BE49-F238E27FC236}">
                <a16:creationId xmlns:a16="http://schemas.microsoft.com/office/drawing/2014/main" id="{A80EBF65-A9A1-4724-B962-DB9B79A924AA}"/>
              </a:ext>
            </a:extLst>
          </p:cNvPr>
          <p:cNvSpPr>
            <a:spLocks noGrp="1" noChangeAspect="1"/>
          </p:cNvSpPr>
          <p:nvPr>
            <p:ph sz="quarter" idx="21" hasCustomPrompt="1"/>
          </p:nvPr>
        </p:nvSpPr>
        <p:spPr>
          <a:xfrm>
            <a:off x="691080" y="5773851"/>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dirty="0"/>
              <a:t>Icon</a:t>
            </a:r>
            <a:endParaRPr lang="en-GB" dirty="0"/>
          </a:p>
        </p:txBody>
      </p:sp>
      <p:sp>
        <p:nvSpPr>
          <p:cNvPr id="30" name="Content Placeholder 2">
            <a:extLst>
              <a:ext uri="{FF2B5EF4-FFF2-40B4-BE49-F238E27FC236}">
                <a16:creationId xmlns:a16="http://schemas.microsoft.com/office/drawing/2014/main" id="{06251342-E6E3-4C57-A0A9-C7BB3DCAE115}"/>
              </a:ext>
            </a:extLst>
          </p:cNvPr>
          <p:cNvSpPr>
            <a:spLocks noGrp="1" noChangeAspect="1"/>
          </p:cNvSpPr>
          <p:nvPr>
            <p:ph sz="quarter" idx="22" hasCustomPrompt="1"/>
          </p:nvPr>
        </p:nvSpPr>
        <p:spPr>
          <a:xfrm>
            <a:off x="691080" y="3556690"/>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dirty="0"/>
              <a:t>Icon</a:t>
            </a:r>
            <a:endParaRPr lang="en-GB" dirty="0"/>
          </a:p>
        </p:txBody>
      </p:sp>
    </p:spTree>
    <p:extLst>
      <p:ext uri="{BB962C8B-B14F-4D97-AF65-F5344CB8AC3E}">
        <p14:creationId xmlns:p14="http://schemas.microsoft.com/office/powerpoint/2010/main" val="4169354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dirty="0"/>
              <a:t>TITLE</a:t>
            </a:r>
            <a:endParaRPr lang="en-GB" dirty="0"/>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dirty="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Freeform: Shape 12">
            <a:extLst>
              <a:ext uri="{FF2B5EF4-FFF2-40B4-BE49-F238E27FC236}">
                <a16:creationId xmlns:a16="http://schemas.microsoft.com/office/drawing/2014/main" id="{5BE10AC4-CBFC-4ECF-92D5-9CE1874F58D7}"/>
              </a:ext>
            </a:extLst>
          </p:cNvPr>
          <p:cNvSpPr/>
          <p:nvPr userDrawn="1"/>
        </p:nvSpPr>
        <p:spPr>
          <a:xfrm>
            <a:off x="0" y="0"/>
            <a:ext cx="8568965"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extLst>
      <p:ext uri="{BB962C8B-B14F-4D97-AF65-F5344CB8AC3E}">
        <p14:creationId xmlns:p14="http://schemas.microsoft.com/office/powerpoint/2010/main" val="2466734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4334810"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dirty="0"/>
              <a:t>TITLE</a:t>
            </a:r>
            <a:endParaRPr lang="en-GB" dirty="0"/>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dirty="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873491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a:t>Click to edit Master title style</a:t>
            </a:r>
            <a:endParaRPr lang="en-GB" dirty="0"/>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a:t>
            </a:fld>
            <a:endParaRPr lang="en-GB" sz="1200" dirty="0">
              <a:solidFill>
                <a:schemeClr val="bg1"/>
              </a:solidFill>
            </a:endParaRPr>
          </a:p>
        </p:txBody>
      </p:sp>
      <p:sp>
        <p:nvSpPr>
          <p:cNvPr id="9" name="Content Placeholder 2">
            <a:extLst>
              <a:ext uri="{FF2B5EF4-FFF2-40B4-BE49-F238E27FC236}">
                <a16:creationId xmlns:a16="http://schemas.microsoft.com/office/drawing/2014/main" id="{C7BBA6D3-FEB9-412B-8FBB-095FC3A60ABF}"/>
              </a:ext>
            </a:extLst>
          </p:cNvPr>
          <p:cNvSpPr>
            <a:spLocks noGrp="1"/>
          </p:cNvSpPr>
          <p:nvPr>
            <p:ph idx="1"/>
          </p:nvPr>
        </p:nvSpPr>
        <p:spPr>
          <a:xfrm>
            <a:off x="633186" y="1825625"/>
            <a:ext cx="1081586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002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a:t>Click to edit Master title style</a:t>
            </a:r>
            <a:endParaRPr lang="en-GB" dirty="0"/>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a:t>
            </a:fld>
            <a:endParaRPr lang="en-GB" sz="1200" dirty="0">
              <a:solidFill>
                <a:schemeClr val="bg1"/>
              </a:solidFill>
            </a:endParaRPr>
          </a:p>
        </p:txBody>
      </p:sp>
      <p:sp>
        <p:nvSpPr>
          <p:cNvPr id="9" name="Content Placeholder 2">
            <a:extLst>
              <a:ext uri="{FF2B5EF4-FFF2-40B4-BE49-F238E27FC236}">
                <a16:creationId xmlns:a16="http://schemas.microsoft.com/office/drawing/2014/main" id="{64A4F74B-B2CD-407C-865A-037EDFAC9DB0}"/>
              </a:ext>
            </a:extLst>
          </p:cNvPr>
          <p:cNvSpPr>
            <a:spLocks noGrp="1"/>
          </p:cNvSpPr>
          <p:nvPr>
            <p:ph sz="half" idx="1"/>
          </p:nvPr>
        </p:nvSpPr>
        <p:spPr>
          <a:xfrm>
            <a:off x="633186" y="1825625"/>
            <a:ext cx="5386614"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A2548E2E-973A-4D52-ACB9-BF564F407308}"/>
              </a:ext>
            </a:extLst>
          </p:cNvPr>
          <p:cNvSpPr>
            <a:spLocks noGrp="1"/>
          </p:cNvSpPr>
          <p:nvPr>
            <p:ph sz="half" idx="2"/>
          </p:nvPr>
        </p:nvSpPr>
        <p:spPr>
          <a:xfrm>
            <a:off x="6172200" y="1825625"/>
            <a:ext cx="527685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069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a:t>Click to edit Master title style</a:t>
            </a:r>
            <a:endParaRPr lang="en-GB" dirty="0"/>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a:t>
            </a:fld>
            <a:endParaRPr lang="en-GB" sz="1200" dirty="0">
              <a:solidFill>
                <a:schemeClr val="bg1"/>
              </a:solidFill>
            </a:endParaRPr>
          </a:p>
        </p:txBody>
      </p:sp>
      <p:sp>
        <p:nvSpPr>
          <p:cNvPr id="9" name="Text Placeholder 2">
            <a:extLst>
              <a:ext uri="{FF2B5EF4-FFF2-40B4-BE49-F238E27FC236}">
                <a16:creationId xmlns:a16="http://schemas.microsoft.com/office/drawing/2014/main" id="{10CD1AD0-C8B7-4785-A47D-D822CF4F248F}"/>
              </a:ext>
            </a:extLst>
          </p:cNvPr>
          <p:cNvSpPr>
            <a:spLocks noGrp="1"/>
          </p:cNvSpPr>
          <p:nvPr>
            <p:ph type="body" idx="1"/>
          </p:nvPr>
        </p:nvSpPr>
        <p:spPr>
          <a:xfrm>
            <a:off x="633186" y="1681163"/>
            <a:ext cx="53321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90A1BBCF-EEF1-4C9A-BA10-9657A79560D3}"/>
              </a:ext>
            </a:extLst>
          </p:cNvPr>
          <p:cNvSpPr>
            <a:spLocks noGrp="1"/>
          </p:cNvSpPr>
          <p:nvPr>
            <p:ph type="body" sz="quarter" idx="3"/>
          </p:nvPr>
        </p:nvSpPr>
        <p:spPr>
          <a:xfrm>
            <a:off x="6172200" y="1681163"/>
            <a:ext cx="5276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79F8415A-57A2-4D5C-97B0-E78499CC7C6F}"/>
              </a:ext>
            </a:extLst>
          </p:cNvPr>
          <p:cNvSpPr>
            <a:spLocks noGrp="1"/>
          </p:cNvSpPr>
          <p:nvPr>
            <p:ph sz="half" idx="2"/>
          </p:nvPr>
        </p:nvSpPr>
        <p:spPr>
          <a:xfrm>
            <a:off x="633186" y="2505075"/>
            <a:ext cx="533214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a:extLst>
              <a:ext uri="{FF2B5EF4-FFF2-40B4-BE49-F238E27FC236}">
                <a16:creationId xmlns:a16="http://schemas.microsoft.com/office/drawing/2014/main" id="{37A31490-A10D-455A-B515-E26064D0E10A}"/>
              </a:ext>
            </a:extLst>
          </p:cNvPr>
          <p:cNvSpPr>
            <a:spLocks noGrp="1"/>
          </p:cNvSpPr>
          <p:nvPr>
            <p:ph sz="quarter" idx="4"/>
          </p:nvPr>
        </p:nvSpPr>
        <p:spPr>
          <a:xfrm>
            <a:off x="6172200" y="2505075"/>
            <a:ext cx="527685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9070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a:t>
            </a:fld>
            <a:endParaRPr lang="en-GB" sz="1200" dirty="0">
              <a:solidFill>
                <a:schemeClr val="bg1"/>
              </a:solidFill>
            </a:endParaRPr>
          </a:p>
        </p:txBody>
      </p:sp>
      <p:sp>
        <p:nvSpPr>
          <p:cNvPr id="9" name="Text Placeholder 3">
            <a:extLst>
              <a:ext uri="{FF2B5EF4-FFF2-40B4-BE49-F238E27FC236}">
                <a16:creationId xmlns:a16="http://schemas.microsoft.com/office/drawing/2014/main" id="{9F5DF135-B773-4FF0-A198-687768159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4D4BA48E-457A-42FA-BC00-3AE386B38A0C}"/>
              </a:ext>
            </a:extLst>
          </p:cNvPr>
          <p:cNvSpPr>
            <a:spLocks noGrp="1"/>
          </p:cNvSpPr>
          <p:nvPr>
            <p:ph idx="1"/>
          </p:nvPr>
        </p:nvSpPr>
        <p:spPr>
          <a:xfrm>
            <a:off x="5183188" y="987425"/>
            <a:ext cx="626586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43DF8AE6-3466-400C-B6F1-335DF4DED0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Tree>
    <p:extLst>
      <p:ext uri="{BB962C8B-B14F-4D97-AF65-F5344CB8AC3E}">
        <p14:creationId xmlns:p14="http://schemas.microsoft.com/office/powerpoint/2010/main" val="397698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0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5512953"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5504688" cy="6858000"/>
          </a:xfrm>
        </p:spPr>
        <p:txBody>
          <a:bodyPr anchor="ctr" anchorCtr="1">
            <a:normAutofit/>
          </a:bodyPr>
          <a:lstStyle>
            <a:lvl1pPr marL="0" indent="0">
              <a:buNone/>
              <a:defRPr sz="2400">
                <a:solidFill>
                  <a:schemeClr val="bg1"/>
                </a:solidFill>
              </a:defRPr>
            </a:lvl1pPr>
          </a:lstStyle>
          <a:p>
            <a:r>
              <a:rPr lang="en-US" dirty="0"/>
              <a:t>Insert Image</a:t>
            </a:r>
            <a:endParaRPr lang="en-GB"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dirty="0"/>
              <a:t>TITLE</a:t>
            </a:r>
            <a:endParaRPr lang="en-GB" dirty="0"/>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dirty="0"/>
              <a:t>Subtitle</a:t>
            </a:r>
          </a:p>
        </p:txBody>
      </p:sp>
    </p:spTree>
    <p:extLst>
      <p:ext uri="{BB962C8B-B14F-4D97-AF65-F5344CB8AC3E}">
        <p14:creationId xmlns:p14="http://schemas.microsoft.com/office/powerpoint/2010/main" val="1270854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a:t>
            </a:fld>
            <a:endParaRPr lang="en-GB" sz="1200" dirty="0">
              <a:solidFill>
                <a:schemeClr val="bg1"/>
              </a:solidFill>
            </a:endParaRPr>
          </a:p>
        </p:txBody>
      </p:sp>
      <p:sp>
        <p:nvSpPr>
          <p:cNvPr id="9" name="Title 1">
            <a:extLst>
              <a:ext uri="{FF2B5EF4-FFF2-40B4-BE49-F238E27FC236}">
                <a16:creationId xmlns:a16="http://schemas.microsoft.com/office/drawing/2014/main" id="{A3EA16B2-FFAE-4A6E-977D-191BC1DB5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0" name="Text Placeholder 3">
            <a:extLst>
              <a:ext uri="{FF2B5EF4-FFF2-40B4-BE49-F238E27FC236}">
                <a16:creationId xmlns:a16="http://schemas.microsoft.com/office/drawing/2014/main" id="{436B2E80-B2B9-4309-8C9B-11D0B83C4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Picture Placeholder 2">
            <a:extLst>
              <a:ext uri="{FF2B5EF4-FFF2-40B4-BE49-F238E27FC236}">
                <a16:creationId xmlns:a16="http://schemas.microsoft.com/office/drawing/2014/main" id="{03DB89DF-F372-4E54-9DFD-D53E42A2B8E8}"/>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4294346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edia Slid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sz="half" idx="10" hasCustomPrompt="1"/>
          </p:nvPr>
        </p:nvSpPr>
        <p:spPr>
          <a:xfrm>
            <a:off x="771648" y="1156138"/>
            <a:ext cx="10674117" cy="3878317"/>
          </a:xfrm>
          <a:prstGeom prst="rect">
            <a:avLst/>
          </a:prstGeom>
          <a:ln w="57150" cap="rnd" cmpd="sng">
            <a:solidFill>
              <a:schemeClr val="bg1"/>
            </a:solidFill>
            <a:prstDash val="solid"/>
            <a:round/>
          </a:ln>
        </p:spPr>
        <p:txBody>
          <a:bodyPr/>
          <a:lstStyle>
            <a:lvl1pPr marL="0" indent="0">
              <a:lnSpc>
                <a:spcPct val="130000"/>
              </a:lnSpc>
              <a:buNone/>
              <a:defRPr sz="2133" b="0" i="0" baseline="0">
                <a:solidFill>
                  <a:srgbClr val="000000"/>
                </a:solidFill>
                <a:latin typeface="Proxima Nova Light"/>
                <a:cs typeface="Proxima Nova Light"/>
              </a:defRPr>
            </a:lvl1pPr>
            <a:lvl2pPr>
              <a:defRPr sz="2133" b="0" i="0">
                <a:solidFill>
                  <a:srgbClr val="323C41"/>
                </a:solidFill>
                <a:latin typeface="Proxima Nova Light"/>
                <a:cs typeface="Proxima Nova Light"/>
              </a:defRPr>
            </a:lvl2pPr>
            <a:lvl3pPr>
              <a:defRPr sz="2133" b="0" i="0">
                <a:solidFill>
                  <a:srgbClr val="323C41"/>
                </a:solidFill>
                <a:latin typeface="Proxima Nova Light"/>
                <a:cs typeface="Proxima Nova Light"/>
              </a:defRPr>
            </a:lvl3pPr>
            <a:lvl4pPr>
              <a:defRPr sz="2133" b="0" i="0">
                <a:solidFill>
                  <a:srgbClr val="323C41"/>
                </a:solidFill>
                <a:latin typeface="Proxima Nova Light"/>
                <a:cs typeface="Proxima Nova Light"/>
              </a:defRPr>
            </a:lvl4pPr>
            <a:lvl5pPr>
              <a:defRPr sz="2133" b="0" i="0">
                <a:solidFill>
                  <a:srgbClr val="323C41"/>
                </a:solidFill>
                <a:latin typeface="Proxima Nova Light"/>
                <a:cs typeface="Proxima Nova Light"/>
              </a:defRPr>
            </a:lvl5pPr>
            <a:lvl6pPr>
              <a:defRPr sz="2400"/>
            </a:lvl6pPr>
            <a:lvl7pPr>
              <a:defRPr sz="2400"/>
            </a:lvl7pPr>
            <a:lvl8pPr>
              <a:defRPr sz="2400"/>
            </a:lvl8pPr>
            <a:lvl9pPr>
              <a:defRPr sz="2400"/>
            </a:lvl9pPr>
          </a:lstStyle>
          <a:p>
            <a:pPr lvl="0"/>
            <a:r>
              <a:rPr lang="en-US" dirty="0"/>
              <a:t>Add media…</a:t>
            </a:r>
          </a:p>
        </p:txBody>
      </p:sp>
    </p:spTree>
    <p:extLst>
      <p:ext uri="{BB962C8B-B14F-4D97-AF65-F5344CB8AC3E}">
        <p14:creationId xmlns:p14="http://schemas.microsoft.com/office/powerpoint/2010/main" val="3519610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934203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221154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897445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770848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215073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07689"/>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15037"/>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08214"/>
            <a:ext cx="5472000" cy="358775"/>
          </a:xfrm>
        </p:spPr>
        <p:txBody>
          <a:bodyPr/>
          <a:lstStyle>
            <a:lvl1pPr marL="0" indent="0">
              <a:buNone/>
              <a:defRPr sz="240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812214"/>
            <a:ext cx="5472113" cy="337903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984234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530509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046137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03">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47CEAAF6-CCA9-40F8-8A3D-FAAD92220D11}"/>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bg1"/>
                </a:solidFill>
              </a:defRPr>
            </a:lvl1pPr>
          </a:lstStyle>
          <a:p>
            <a:r>
              <a:rPr lang="en-US" dirty="0"/>
              <a:t>Insert Image</a:t>
            </a:r>
            <a:endParaRPr lang="en-GB"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a:r>
              <a:rPr lang="en-US" dirty="0"/>
              <a:t>TITLE</a:t>
            </a:r>
            <a:endParaRPr lang="en-GB" dirty="0"/>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a:r>
              <a:rPr lang="en-US" dirty="0"/>
              <a:t>Subtitle</a:t>
            </a:r>
            <a:endParaRPr lang="en-GB" dirty="0"/>
          </a:p>
        </p:txBody>
      </p:sp>
    </p:spTree>
    <p:extLst>
      <p:ext uri="{BB962C8B-B14F-4D97-AF65-F5344CB8AC3E}">
        <p14:creationId xmlns:p14="http://schemas.microsoft.com/office/powerpoint/2010/main" val="347717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AAF32A0B-D38A-4E4A-BD5E-94B671296508}"/>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tx1"/>
                </a:solidFill>
              </a:defRPr>
            </a:lvl1pPr>
          </a:lstStyle>
          <a:p>
            <a:r>
              <a:rPr lang="en-US" dirty="0"/>
              <a:t>Insert Image</a:t>
            </a:r>
            <a:endParaRPr lang="en-GB" dirty="0"/>
          </a:p>
        </p:txBody>
      </p:sp>
      <p:sp>
        <p:nvSpPr>
          <p:cNvPr id="2" name="Title 1">
            <a:extLst>
              <a:ext uri="{FF2B5EF4-FFF2-40B4-BE49-F238E27FC236}">
                <a16:creationId xmlns:a16="http://schemas.microsoft.com/office/drawing/2014/main" id="{2DCD3B46-48AB-439D-A981-D3596F977592}"/>
              </a:ext>
            </a:extLst>
          </p:cNvPr>
          <p:cNvSpPr>
            <a:spLocks noGrp="1"/>
          </p:cNvSpPr>
          <p:nvPr>
            <p:ph type="title"/>
          </p:nvPr>
        </p:nvSpPr>
        <p:spPr>
          <a:xfrm>
            <a:off x="4590288" y="2313432"/>
            <a:ext cx="6592824" cy="2852737"/>
          </a:xfrm>
        </p:spPr>
        <p:txBody>
          <a:bodyPr vert="horz" lIns="91440" tIns="45720" rIns="91440" bIns="45720" rtlCol="0" anchor="b">
            <a:noAutofit/>
          </a:bodyPr>
          <a:lstStyle>
            <a:lvl1pPr>
              <a:defRPr lang="en-GB" sz="6000" dirty="0">
                <a:solidFill>
                  <a:schemeClr val="bg1"/>
                </a:solidFill>
              </a:defRPr>
            </a:lvl1p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id="{2728D712-0D13-4ECD-9BEB-B8EE651FF63F}"/>
              </a:ext>
            </a:extLst>
          </p:cNvPr>
          <p:cNvSpPr>
            <a:spLocks noGrp="1"/>
          </p:cNvSpPr>
          <p:nvPr>
            <p:ph type="body" idx="1"/>
          </p:nvPr>
        </p:nvSpPr>
        <p:spPr>
          <a:xfrm>
            <a:off x="4590288" y="5193792"/>
            <a:ext cx="6592824" cy="978408"/>
          </a:xfrm>
        </p:spPr>
        <p:txBody>
          <a:bodyPr vert="horz" lIns="91440" tIns="45720" rIns="91440" bIns="45720" rtlCol="0">
            <a:noAutofit/>
          </a:bodyPr>
          <a:lstStyle>
            <a:lvl1pPr marL="0" indent="0">
              <a:buNone/>
              <a:defRPr lang="en-US" sz="1600">
                <a:solidFill>
                  <a:schemeClr val="bg1"/>
                </a:solidFill>
              </a:defRPr>
            </a:lvl1pPr>
          </a:lstStyle>
          <a:p>
            <a:pPr marL="228600" lvl="0" indent="-228600"/>
            <a:r>
              <a:rPr lang="en-US"/>
              <a:t>Click to edit Master text styles</a:t>
            </a:r>
          </a:p>
        </p:txBody>
      </p:sp>
    </p:spTree>
    <p:extLst>
      <p:ext uri="{BB962C8B-B14F-4D97-AF65-F5344CB8AC3E}">
        <p14:creationId xmlns:p14="http://schemas.microsoft.com/office/powerpoint/2010/main" val="341130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 Content_2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a:lnSpc>
                <a:spcPct val="100000"/>
              </a:lnSpc>
            </a:pPr>
            <a:r>
              <a:rPr lang="en-US"/>
              <a:t>Click to edit Master title style</a:t>
            </a:r>
            <a:endParaRPr lang="en-GB" dirty="0"/>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p:spPr>
        <p:txBody>
          <a:bodyPr lIns="0" tIns="0" rIns="0" bIns="0" anchor="ctr">
            <a:noAutofit/>
          </a:bodyPr>
          <a:lstStyle>
            <a:lvl1pPr marL="0" indent="0" algn="ctr">
              <a:buNone/>
              <a:defRPr sz="1400"/>
            </a:lvl1pPr>
          </a:lstStyle>
          <a:p>
            <a:pPr lvl="0"/>
            <a:r>
              <a:rPr lang="en-US" dirty="0"/>
              <a:t>Icon</a:t>
            </a:r>
            <a:endParaRPr lang="en-GB" dirty="0"/>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p:spPr>
        <p:txBody>
          <a:bodyPr lIns="0" tIns="0" rIns="0" bIns="0" anchor="ctr">
            <a:noAutofit/>
          </a:bodyPr>
          <a:lstStyle>
            <a:lvl1pPr marL="0" indent="0" algn="ctr">
              <a:buNone/>
              <a:defRPr sz="1400"/>
            </a:lvl1pPr>
          </a:lstStyle>
          <a:p>
            <a:pPr lvl="0"/>
            <a:r>
              <a:rPr lang="en-US" dirty="0"/>
              <a:t>Icon</a:t>
            </a:r>
            <a:endParaRPr lang="en-GB" dirty="0"/>
          </a:p>
        </p:txBody>
      </p:sp>
      <p:sp>
        <p:nvSpPr>
          <p:cNvPr id="18" name="Slide Number Placeholder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GB" smtClean="0"/>
              <a:pPr algn="ctr"/>
              <a:t>‹#›</a:t>
            </a:fld>
            <a:endParaRPr lang="en-GB" dirty="0"/>
          </a:p>
        </p:txBody>
      </p:sp>
    </p:spTree>
    <p:extLst>
      <p:ext uri="{BB962C8B-B14F-4D97-AF65-F5344CB8AC3E}">
        <p14:creationId xmlns:p14="http://schemas.microsoft.com/office/powerpoint/2010/main" val="2772049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 Content_3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a:t>Click to edit Master title style</a:t>
            </a:r>
            <a:endParaRPr lang="en-GB" dirty="0"/>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562100"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803242"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8" name="Text Placeholder 12">
            <a:extLst>
              <a:ext uri="{FF2B5EF4-FFF2-40B4-BE49-F238E27FC236}">
                <a16:creationId xmlns:a16="http://schemas.microsoft.com/office/drawing/2014/main" id="{DEF523FD-B1FC-40A7-93AA-389CB38E17C0}"/>
              </a:ext>
            </a:extLst>
          </p:cNvPr>
          <p:cNvSpPr>
            <a:spLocks noGrp="1"/>
          </p:cNvSpPr>
          <p:nvPr>
            <p:ph type="body" sz="quarter" idx="15"/>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a:t>Click to edit Master text styles</a:t>
            </a:r>
          </a:p>
        </p:txBody>
      </p:sp>
      <p:sp>
        <p:nvSpPr>
          <p:cNvPr id="10" name="Content Placeholder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8044385"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11" name="Slide Number Placeholder 7">
            <a:extLst>
              <a:ext uri="{FF2B5EF4-FFF2-40B4-BE49-F238E27FC236}">
                <a16:creationId xmlns:a16="http://schemas.microsoft.com/office/drawing/2014/main"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GB" smtClean="0"/>
              <a:pPr algn="ctr"/>
              <a:t>‹#›</a:t>
            </a:fld>
            <a:endParaRPr lang="en-GB" dirty="0"/>
          </a:p>
        </p:txBody>
      </p:sp>
    </p:spTree>
    <p:extLst>
      <p:ext uri="{BB962C8B-B14F-4D97-AF65-F5344CB8AC3E}">
        <p14:creationId xmlns:p14="http://schemas.microsoft.com/office/powerpoint/2010/main" val="105480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 Content_2 column Vertical">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809750" y="1847927"/>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a:t>Click to edit Master title style</a:t>
            </a:r>
            <a:endParaRPr lang="en-GB" dirty="0"/>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2304413"/>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11" name="Text Placeholder 12">
            <a:extLst>
              <a:ext uri="{FF2B5EF4-FFF2-40B4-BE49-F238E27FC236}">
                <a16:creationId xmlns:a16="http://schemas.microsoft.com/office/drawing/2014/main" id="{C3BB8EAB-4266-4938-A8CB-6D18C938017F}"/>
              </a:ext>
            </a:extLst>
          </p:cNvPr>
          <p:cNvSpPr>
            <a:spLocks noGrp="1"/>
          </p:cNvSpPr>
          <p:nvPr>
            <p:ph type="body" sz="quarter" idx="14"/>
          </p:nvPr>
        </p:nvSpPr>
        <p:spPr>
          <a:xfrm>
            <a:off x="1809750" y="4048520"/>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a:t>Click to edit Master text styles</a:t>
            </a:r>
          </a:p>
        </p:txBody>
      </p:sp>
      <p:sp>
        <p:nvSpPr>
          <p:cNvPr id="12" name="Content Placeholder 15">
            <a:extLst>
              <a:ext uri="{FF2B5EF4-FFF2-40B4-BE49-F238E27FC236}">
                <a16:creationId xmlns:a16="http://schemas.microsoft.com/office/drawing/2014/main" id="{716D363C-A0A5-4FB1-8CC2-850C0CD9F4E7}"/>
              </a:ext>
            </a:extLst>
          </p:cNvPr>
          <p:cNvSpPr>
            <a:spLocks noGrp="1"/>
          </p:cNvSpPr>
          <p:nvPr>
            <p:ph sz="quarter" idx="15" hasCustomPrompt="1"/>
          </p:nvPr>
        </p:nvSpPr>
        <p:spPr>
          <a:xfrm>
            <a:off x="647700" y="4505006"/>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15" name="Slide Number Placeholder 7">
            <a:extLst>
              <a:ext uri="{FF2B5EF4-FFF2-40B4-BE49-F238E27FC236}">
                <a16:creationId xmlns:a16="http://schemas.microsoft.com/office/drawing/2014/main" id="{AAF4A39B-C3C3-4691-BB94-371047ADD50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GB" smtClean="0"/>
              <a:pPr algn="ctr"/>
              <a:t>‹#›</a:t>
            </a:fld>
            <a:endParaRPr lang="en-GB" dirty="0"/>
          </a:p>
        </p:txBody>
      </p:sp>
    </p:spTree>
    <p:extLst>
      <p:ext uri="{BB962C8B-B14F-4D97-AF65-F5344CB8AC3E}">
        <p14:creationId xmlns:p14="http://schemas.microsoft.com/office/powerpoint/2010/main" val="244719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 Content_1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2438400" cy="424807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a:t>Click to edit Master title style</a:t>
            </a:r>
            <a:endParaRPr lang="en-GB" dirty="0"/>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8" name="Slide Number Placeholder 7">
            <a:extLst>
              <a:ext uri="{FF2B5EF4-FFF2-40B4-BE49-F238E27FC236}">
                <a16:creationId xmlns:a16="http://schemas.microsoft.com/office/drawing/2014/main" id="{100F546D-5491-4A19-9725-5C920C5738B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GB" smtClean="0"/>
              <a:pPr algn="ctr"/>
              <a:t>‹#›</a:t>
            </a:fld>
            <a:endParaRPr lang="en-GB" dirty="0"/>
          </a:p>
        </p:txBody>
      </p:sp>
    </p:spTree>
    <p:extLst>
      <p:ext uri="{BB962C8B-B14F-4D97-AF65-F5344CB8AC3E}">
        <p14:creationId xmlns:p14="http://schemas.microsoft.com/office/powerpoint/2010/main" val="2215973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5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8534400" cy="4248073"/>
          </a:xfrm>
        </p:spPr>
        <p:txBody>
          <a:bodyPr vert="horz" wrap="square" lIns="0" tIns="45720" rIns="0" bIns="45720" rtlCol="0" anchor="t">
            <a:noAutofit/>
          </a:bodyPr>
          <a:lstStyle>
            <a:lvl1pPr>
              <a:defRPr lang="en-US" sz="1400" dirty="0" smtClean="0">
                <a:solidFill>
                  <a:schemeClr val="tx1"/>
                </a:solidFill>
                <a:latin typeface="+mn-lt"/>
                <a:ea typeface="+mj-ea"/>
                <a:cs typeface="+mj-cs"/>
              </a:defRPr>
            </a:lvl1pPr>
          </a:lstStyle>
          <a:p>
            <a:pPr marL="0" lvl="0">
              <a:lnSpc>
                <a:spcPct val="100000"/>
              </a:lnSpc>
              <a:spcBef>
                <a:spcPct val="0"/>
              </a:spcBef>
              <a:buNone/>
            </a:pPr>
            <a:r>
              <a:rPr lang="en-US"/>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a:t>Click to edit Master title style</a:t>
            </a:r>
            <a:endParaRPr lang="en-GB" dirty="0"/>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tx1"/>
                </a:solidFill>
              </a:defRPr>
            </a:lvl1pPr>
          </a:lstStyle>
          <a:p>
            <a:pPr lvl="0"/>
            <a:r>
              <a:rPr lang="en-US" dirty="0"/>
              <a:t>Icon</a:t>
            </a:r>
            <a:endParaRPr lang="en-GB" dirty="0"/>
          </a:p>
        </p:txBody>
      </p:sp>
      <p:grpSp>
        <p:nvGrpSpPr>
          <p:cNvPr id="11" name="Group 10">
            <a:extLst>
              <a:ext uri="{FF2B5EF4-FFF2-40B4-BE49-F238E27FC236}">
                <a16:creationId xmlns:a16="http://schemas.microsoft.com/office/drawing/2014/main" id="{00AC1958-0DCB-4970-ADE3-E64DAAFC501D}"/>
              </a:ext>
            </a:extLst>
          </p:cNvPr>
          <p:cNvGrpSpPr/>
          <p:nvPr userDrawn="1"/>
        </p:nvGrpSpPr>
        <p:grpSpPr>
          <a:xfrm>
            <a:off x="0" y="6086479"/>
            <a:ext cx="12192000" cy="600974"/>
            <a:chOff x="0" y="6086479"/>
            <a:chExt cx="12192000" cy="600974"/>
          </a:xfrm>
        </p:grpSpPr>
        <p:sp>
          <p:nvSpPr>
            <p:cNvPr id="12" name="Rectangle 11">
              <a:extLst>
                <a:ext uri="{FF2B5EF4-FFF2-40B4-BE49-F238E27FC236}">
                  <a16:creationId xmlns:a16="http://schemas.microsoft.com/office/drawing/2014/main"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Slide Number Placeholder 5">
            <a:extLst>
              <a:ext uri="{FF2B5EF4-FFF2-40B4-BE49-F238E27FC236}">
                <a16:creationId xmlns:a16="http://schemas.microsoft.com/office/drawing/2014/main" id="{FF40D550-A563-4E50-AEE9-6D9D19499F9F}"/>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a:t>
            </a:fld>
            <a:endParaRPr lang="en-GB" sz="1200" dirty="0">
              <a:solidFill>
                <a:schemeClr val="bg1"/>
              </a:solidFill>
            </a:endParaRPr>
          </a:p>
        </p:txBody>
      </p:sp>
    </p:spTree>
    <p:extLst>
      <p:ext uri="{BB962C8B-B14F-4D97-AF65-F5344CB8AC3E}">
        <p14:creationId xmlns:p14="http://schemas.microsoft.com/office/powerpoint/2010/main" val="1830657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0F2147C-DDBF-4431-95AC-650CCE32FC7A}"/>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tx1"/>
                </a:solidFill>
              </a:defRPr>
            </a:lvl1pPr>
          </a:lstStyle>
          <a:p>
            <a:pPr algn="ctr"/>
            <a:fld id="{817179DE-9BF3-494C-804F-0C7C90AC8700}" type="slidenum">
              <a:rPr lang="en-GB" smtClean="0"/>
              <a:pPr algn="ctr"/>
              <a:t>‹#›</a:t>
            </a:fld>
            <a:endParaRPr lang="en-GB" dirty="0"/>
          </a:p>
        </p:txBody>
      </p:sp>
      <p:sp>
        <p:nvSpPr>
          <p:cNvPr id="2" name="Title Placeholder 1">
            <a:extLst>
              <a:ext uri="{FF2B5EF4-FFF2-40B4-BE49-F238E27FC236}">
                <a16:creationId xmlns:a16="http://schemas.microsoft.com/office/drawing/2014/main" id="{224C3681-351A-40D9-8C08-632E9823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607CEF16-92A3-4A77-B95D-A9DB52319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967707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0" r:id="rId10"/>
    <p:sldLayoutId id="2147483669" r:id="rId11"/>
    <p:sldLayoutId id="2147483655"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jpeg"/><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13.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9.xml"/><Relationship Id="rId5" Type="http://schemas.openxmlformats.org/officeDocument/2006/relationships/image" Target="../media/image14.emf"/><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Three people sitting at picnic table">
            <a:extLst>
              <a:ext uri="{FF2B5EF4-FFF2-40B4-BE49-F238E27FC236}">
                <a16:creationId xmlns:a16="http://schemas.microsoft.com/office/drawing/2014/main" id="{0B90EB26-97FD-4B8B-86E0-B00589E0946D}"/>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1" y="0"/>
            <a:ext cx="6676568" cy="6858000"/>
          </a:xfrm>
        </p:spPr>
      </p:pic>
      <p:sp>
        <p:nvSpPr>
          <p:cNvPr id="2" name="Title 1">
            <a:extLst>
              <a:ext uri="{FF2B5EF4-FFF2-40B4-BE49-F238E27FC236}">
                <a16:creationId xmlns:a16="http://schemas.microsoft.com/office/drawing/2014/main" id="{28BAA8DA-C40B-4AB9-9407-30FB70335152}"/>
              </a:ext>
            </a:extLst>
          </p:cNvPr>
          <p:cNvSpPr>
            <a:spLocks noGrp="1"/>
          </p:cNvSpPr>
          <p:nvPr>
            <p:ph type="ctrTitle"/>
          </p:nvPr>
        </p:nvSpPr>
        <p:spPr>
          <a:xfrm>
            <a:off x="7274144" y="304800"/>
            <a:ext cx="4379976" cy="4180114"/>
          </a:xfrm>
        </p:spPr>
        <p:txBody>
          <a:bodyPr/>
          <a:lstStyle/>
          <a:p>
            <a:pPr algn="ctr"/>
            <a:r>
              <a:rPr lang="en-US" dirty="0"/>
              <a:t>Attention </a:t>
            </a:r>
            <a:br>
              <a:rPr lang="en-US" dirty="0"/>
            </a:br>
            <a:r>
              <a:rPr lang="en-US" dirty="0"/>
              <a:t>=</a:t>
            </a:r>
            <a:br>
              <a:rPr lang="en-US" dirty="0"/>
            </a:br>
            <a:r>
              <a:rPr lang="en-US" dirty="0"/>
              <a:t>Retention</a:t>
            </a:r>
            <a:endParaRPr lang="en-GB" dirty="0"/>
          </a:p>
        </p:txBody>
      </p:sp>
      <p:sp>
        <p:nvSpPr>
          <p:cNvPr id="12" name="Subtitle 11">
            <a:extLst>
              <a:ext uri="{FF2B5EF4-FFF2-40B4-BE49-F238E27FC236}">
                <a16:creationId xmlns:a16="http://schemas.microsoft.com/office/drawing/2014/main" id="{B28A8D9C-5123-4D2B-9272-016EF90E0E50}"/>
              </a:ext>
            </a:extLst>
          </p:cNvPr>
          <p:cNvSpPr>
            <a:spLocks noGrp="1"/>
          </p:cNvSpPr>
          <p:nvPr>
            <p:ph type="subTitle" idx="1"/>
          </p:nvPr>
        </p:nvSpPr>
        <p:spPr>
          <a:xfrm>
            <a:off x="7389079" y="5392401"/>
            <a:ext cx="4178808" cy="1280542"/>
          </a:xfrm>
        </p:spPr>
        <p:txBody>
          <a:bodyPr/>
          <a:lstStyle/>
          <a:p>
            <a:r>
              <a:rPr lang="en-US" sz="2400" dirty="0"/>
              <a:t>Christian Garrett, </a:t>
            </a:r>
            <a:r>
              <a:rPr lang="en-US" sz="2400" dirty="0" err="1"/>
              <a:t>EdS</a:t>
            </a:r>
            <a:endParaRPr lang="en-US" sz="2400" dirty="0"/>
          </a:p>
          <a:p>
            <a:r>
              <a:rPr lang="en-US" dirty="0"/>
              <a:t>Training Coordinator-</a:t>
            </a:r>
          </a:p>
          <a:p>
            <a:r>
              <a:rPr lang="en-US" dirty="0"/>
              <a:t>Bossier Parish Community College</a:t>
            </a:r>
            <a:endParaRPr lang="en-GB" dirty="0"/>
          </a:p>
        </p:txBody>
      </p:sp>
      <p:grpSp>
        <p:nvGrpSpPr>
          <p:cNvPr id="4" name="Group 3" descr="decorative element">
            <a:extLst>
              <a:ext uri="{FF2B5EF4-FFF2-40B4-BE49-F238E27FC236}">
                <a16:creationId xmlns:a16="http://schemas.microsoft.com/office/drawing/2014/main" id="{EB664AAE-5AE9-41D7-8346-002B9F445323}"/>
              </a:ext>
            </a:extLst>
          </p:cNvPr>
          <p:cNvGrpSpPr/>
          <p:nvPr/>
        </p:nvGrpSpPr>
        <p:grpSpPr>
          <a:xfrm>
            <a:off x="-3740" y="0"/>
            <a:ext cx="6208649" cy="6858000"/>
            <a:chOff x="-3740" y="0"/>
            <a:chExt cx="6208649" cy="6858000"/>
          </a:xfrm>
        </p:grpSpPr>
        <p:sp>
          <p:nvSpPr>
            <p:cNvPr id="11" name="Freeform: Shape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9" name="Rectangle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725568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Hand writing on post-it note">
            <a:extLst>
              <a:ext uri="{FF2B5EF4-FFF2-40B4-BE49-F238E27FC236}">
                <a16:creationId xmlns:a16="http://schemas.microsoft.com/office/drawing/2014/main" id="{7E468295-904F-0743-AD06-67DA21353B9E}"/>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a:xfrm>
            <a:off x="0" y="-1"/>
            <a:ext cx="6096000" cy="6371351"/>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5118100" y="1869795"/>
            <a:ext cx="6641900" cy="1124345"/>
          </a:xfrm>
        </p:spPr>
        <p:txBody>
          <a:bodyPr>
            <a:normAutofit fontScale="90000"/>
          </a:bodyPr>
          <a:lstStyle/>
          <a:p>
            <a:r>
              <a:rPr lang="en-US" dirty="0"/>
              <a:t>Interaction</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p:txBody>
          <a:bodyPr>
            <a:normAutofit fontScale="70000" lnSpcReduction="20000"/>
          </a:bodyPr>
          <a:lstStyle/>
          <a:p>
            <a:r>
              <a:rPr lang="en-US" dirty="0"/>
              <a:t>In-</a:t>
            </a:r>
            <a:r>
              <a:rPr lang="en-US" dirty="0" err="1"/>
              <a:t>ter</a:t>
            </a:r>
            <a:r>
              <a:rPr lang="en-US" dirty="0"/>
              <a:t>-</a:t>
            </a:r>
            <a:r>
              <a:rPr lang="en-US" dirty="0" err="1"/>
              <a:t>ak-shuh</a:t>
            </a:r>
            <a:r>
              <a:rPr lang="en-US" dirty="0"/>
              <a:t> n </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p:txBody>
          <a:bodyPr>
            <a:normAutofit fontScale="77500" lnSpcReduction="20000"/>
          </a:bodyPr>
          <a:lstStyle/>
          <a:p>
            <a:pPr marL="0" indent="0">
              <a:buNone/>
            </a:pPr>
            <a:r>
              <a:rPr lang="en-US" sz="2800" dirty="0"/>
              <a:t>Noun </a:t>
            </a:r>
          </a:p>
          <a:p>
            <a:r>
              <a:rPr lang="en-US" dirty="0"/>
              <a:t>Reciprocal action, effect, or influence</a:t>
            </a:r>
          </a:p>
          <a:p>
            <a:r>
              <a:rPr lang="en-US" dirty="0"/>
              <a:t>Physics</a:t>
            </a:r>
          </a:p>
          <a:p>
            <a:pPr lvl="1"/>
            <a:r>
              <a:rPr lang="en-US" dirty="0"/>
              <a:t>The direct effect that one kind of particle has on another, in particular, in inducing the emission or absorption of one particle by another</a:t>
            </a:r>
          </a:p>
          <a:p>
            <a:pPr lvl="1"/>
            <a:r>
              <a:rPr lang="en-US" dirty="0"/>
              <a:t>The mathematical expression that specifies the nature and strength of this effect </a:t>
            </a:r>
          </a:p>
          <a:p>
            <a:pPr marL="0" indent="0">
              <a:buNone/>
            </a:pPr>
            <a:endParaRPr lang="en-US" dirty="0"/>
          </a:p>
        </p:txBody>
      </p:sp>
    </p:spTree>
    <p:extLst>
      <p:ext uri="{BB962C8B-B14F-4D97-AF65-F5344CB8AC3E}">
        <p14:creationId xmlns:p14="http://schemas.microsoft.com/office/powerpoint/2010/main" val="722098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hidden="1">
            <a:extLst>
              <a:ext uri="{FF2B5EF4-FFF2-40B4-BE49-F238E27FC236}">
                <a16:creationId xmlns:a16="http://schemas.microsoft.com/office/drawing/2014/main" id="{C5462610-1D7E-437B-B516-F30D9A789B9B}"/>
              </a:ext>
            </a:extLst>
          </p:cNvPr>
          <p:cNvSpPr>
            <a:spLocks noGrp="1"/>
          </p:cNvSpPr>
          <p:nvPr>
            <p:ph type="title"/>
          </p:nvPr>
        </p:nvSpPr>
        <p:spPr/>
        <p:txBody>
          <a:bodyPr>
            <a:normAutofit fontScale="90000"/>
          </a:bodyPr>
          <a:lstStyle/>
          <a:p>
            <a:r>
              <a:rPr lang="en-US" dirty="0"/>
              <a:t>Large image</a:t>
            </a:r>
          </a:p>
        </p:txBody>
      </p:sp>
      <p:sp>
        <p:nvSpPr>
          <p:cNvPr id="9" name="Text Placeholder 8">
            <a:extLst>
              <a:ext uri="{FF2B5EF4-FFF2-40B4-BE49-F238E27FC236}">
                <a16:creationId xmlns:a16="http://schemas.microsoft.com/office/drawing/2014/main" id="{23ACF912-8B47-4991-A59F-AF2CB9B3ACFB}"/>
              </a:ext>
            </a:extLst>
          </p:cNvPr>
          <p:cNvSpPr>
            <a:spLocks noGrp="1"/>
          </p:cNvSpPr>
          <p:nvPr>
            <p:ph type="body" sz="quarter" idx="32"/>
          </p:nvPr>
        </p:nvSpPr>
        <p:spPr>
          <a:xfrm>
            <a:off x="431800" y="783771"/>
            <a:ext cx="11339513" cy="584229"/>
          </a:xfrm>
        </p:spPr>
        <p:txBody>
          <a:bodyPr/>
          <a:lstStyle/>
          <a:p>
            <a:r>
              <a:rPr lang="en-US" sz="2800" b="1" dirty="0"/>
              <a:t>Is Interaction really </a:t>
            </a:r>
            <a:r>
              <a:rPr lang="en-US" sz="2800" b="1" i="1" dirty="0"/>
              <a:t>that </a:t>
            </a:r>
            <a:r>
              <a:rPr lang="en-US" sz="2800" b="1" dirty="0"/>
              <a:t>important?</a:t>
            </a:r>
          </a:p>
        </p:txBody>
      </p:sp>
      <p:sp>
        <p:nvSpPr>
          <p:cNvPr id="3" name="Text Placeholder 2">
            <a:extLst>
              <a:ext uri="{FF2B5EF4-FFF2-40B4-BE49-F238E27FC236}">
                <a16:creationId xmlns:a16="http://schemas.microsoft.com/office/drawing/2014/main" id="{2C8C55F0-BB88-4002-B81A-936E2D45082E}"/>
              </a:ext>
            </a:extLst>
          </p:cNvPr>
          <p:cNvSpPr>
            <a:spLocks noGrp="1"/>
          </p:cNvSpPr>
          <p:nvPr>
            <p:ph type="body" sz="quarter" idx="12"/>
          </p:nvPr>
        </p:nvSpPr>
        <p:spPr/>
        <p:txBody>
          <a:bodyPr>
            <a:normAutofit fontScale="70000" lnSpcReduction="20000"/>
          </a:bodyPr>
          <a:lstStyle/>
          <a:p>
            <a:r>
              <a:rPr lang="en-US" b="1" dirty="0"/>
              <a:t>The Course’s level of interpersonal interaction was the most important factor in predicting student grades; students in low-interaction courses earned nearly one letter grade lower than students in high-interaction courses (</a:t>
            </a:r>
            <a:r>
              <a:rPr lang="en-US" b="1" dirty="0" err="1"/>
              <a:t>Jaggars</a:t>
            </a:r>
            <a:r>
              <a:rPr lang="en-US" b="1" dirty="0"/>
              <a:t>, Edgecombe, &amp; Stacey, 2013, p.2)</a:t>
            </a:r>
          </a:p>
        </p:txBody>
      </p:sp>
      <p:sp>
        <p:nvSpPr>
          <p:cNvPr id="5" name="Text Placeholder 4">
            <a:extLst>
              <a:ext uri="{FF2B5EF4-FFF2-40B4-BE49-F238E27FC236}">
                <a16:creationId xmlns:a16="http://schemas.microsoft.com/office/drawing/2014/main" id="{8E6B7B0F-547D-4220-9465-0993CD169C77}"/>
              </a:ext>
            </a:extLst>
          </p:cNvPr>
          <p:cNvSpPr>
            <a:spLocks noGrp="1"/>
          </p:cNvSpPr>
          <p:nvPr>
            <p:ph type="body" sz="quarter" idx="13"/>
          </p:nvPr>
        </p:nvSpPr>
        <p:spPr/>
        <p:txBody>
          <a:bodyPr>
            <a:normAutofit fontScale="70000" lnSpcReduction="20000"/>
          </a:bodyPr>
          <a:lstStyle/>
          <a:p>
            <a:r>
              <a:rPr lang="en-US" b="1" dirty="0"/>
              <a:t>By evaluating the level of student engagement and considering these  affective  aspects,  instructors  can  more  effectively  plan  lessons  and  activities  that  will encourage students to be more active participants in their learning and  coursework  (Jennings  &amp; Angelo, 2006; </a:t>
            </a:r>
            <a:r>
              <a:rPr lang="en-US" b="1" dirty="0" err="1"/>
              <a:t>Mandernach</a:t>
            </a:r>
            <a:r>
              <a:rPr lang="en-US" b="1" dirty="0"/>
              <a:t> et al., 2011). </a:t>
            </a:r>
          </a:p>
        </p:txBody>
      </p:sp>
      <p:sp>
        <p:nvSpPr>
          <p:cNvPr id="7" name="Text Placeholder 6">
            <a:extLst>
              <a:ext uri="{FF2B5EF4-FFF2-40B4-BE49-F238E27FC236}">
                <a16:creationId xmlns:a16="http://schemas.microsoft.com/office/drawing/2014/main" id="{149F8CA2-BC4C-4102-8469-DDDBD70E8AD2}"/>
              </a:ext>
            </a:extLst>
          </p:cNvPr>
          <p:cNvSpPr>
            <a:spLocks noGrp="1"/>
          </p:cNvSpPr>
          <p:nvPr>
            <p:ph type="body" sz="quarter" idx="14"/>
          </p:nvPr>
        </p:nvSpPr>
        <p:spPr/>
        <p:txBody>
          <a:bodyPr>
            <a:normAutofit fontScale="85000" lnSpcReduction="10000"/>
          </a:bodyPr>
          <a:lstStyle/>
          <a:p>
            <a:r>
              <a:rPr lang="en-US" b="1" dirty="0"/>
              <a:t>Instructors  can  make  connections  with  students  by  providing  constructive feedback  that  affirms  how they  are  performing  well  and  details  ways  to  improve  (</a:t>
            </a:r>
            <a:r>
              <a:rPr lang="en-US" b="1" dirty="0" err="1"/>
              <a:t>Muirhead</a:t>
            </a:r>
            <a:r>
              <a:rPr lang="en-US" b="1" dirty="0"/>
              <a:t>, 2004).</a:t>
            </a:r>
          </a:p>
        </p:txBody>
      </p:sp>
      <p:sp>
        <p:nvSpPr>
          <p:cNvPr id="8" name="Text Placeholder 7">
            <a:extLst>
              <a:ext uri="{FF2B5EF4-FFF2-40B4-BE49-F238E27FC236}">
                <a16:creationId xmlns:a16="http://schemas.microsoft.com/office/drawing/2014/main" id="{A2E3BB12-2D1F-4FE9-A8E3-F6D3F881D598}"/>
              </a:ext>
            </a:extLst>
          </p:cNvPr>
          <p:cNvSpPr>
            <a:spLocks noGrp="1"/>
          </p:cNvSpPr>
          <p:nvPr>
            <p:ph type="body" sz="quarter" idx="15"/>
          </p:nvPr>
        </p:nvSpPr>
        <p:spPr/>
        <p:txBody>
          <a:bodyPr>
            <a:normAutofit fontScale="77500" lnSpcReduction="20000"/>
          </a:bodyPr>
          <a:lstStyle/>
          <a:p>
            <a:r>
              <a:rPr lang="en-US" b="1" dirty="0"/>
              <a:t>Teachers need the expertise to develop a class structure  that  stimulates  social  interaction  and  affirms  rigorous  academic  standards  while fostering independent learning skills (</a:t>
            </a:r>
            <a:r>
              <a:rPr lang="en-US" b="1" dirty="0" err="1"/>
              <a:t>Muirhead</a:t>
            </a:r>
            <a:r>
              <a:rPr lang="en-US" b="1" dirty="0"/>
              <a:t>,  2004,  p.  50).</a:t>
            </a:r>
          </a:p>
        </p:txBody>
      </p:sp>
      <p:sp>
        <p:nvSpPr>
          <p:cNvPr id="6" name="Slide Number Placeholder 5">
            <a:extLst>
              <a:ext uri="{FF2B5EF4-FFF2-40B4-BE49-F238E27FC236}">
                <a16:creationId xmlns:a16="http://schemas.microsoft.com/office/drawing/2014/main" id="{70202D98-AA1E-41BB-B94E-180311759C13}"/>
              </a:ext>
            </a:extLst>
          </p:cNvPr>
          <p:cNvSpPr>
            <a:spLocks noGrp="1"/>
          </p:cNvSpPr>
          <p:nvPr>
            <p:ph type="sldNum" sz="quarter" idx="33"/>
          </p:nvPr>
        </p:nvSpPr>
        <p:spPr/>
        <p:txBody>
          <a:bodyPr/>
          <a:lstStyle/>
          <a:p>
            <a:fld id="{19B51A1E-902D-48AF-9020-955120F399B6}" type="slidenum">
              <a:rPr lang="en-US" smtClean="0"/>
              <a:pPr/>
              <a:t>11</a:t>
            </a:fld>
            <a:endParaRPr lang="en-US" dirty="0"/>
          </a:p>
        </p:txBody>
      </p:sp>
      <p:sp>
        <p:nvSpPr>
          <p:cNvPr id="13" name="Content Placeholder 12">
            <a:extLst>
              <a:ext uri="{FF2B5EF4-FFF2-40B4-BE49-F238E27FC236}">
                <a16:creationId xmlns:a16="http://schemas.microsoft.com/office/drawing/2014/main" id="{4EF0F8C6-1029-4E4F-8CEB-36AA1899E48B}"/>
              </a:ext>
            </a:extLst>
          </p:cNvPr>
          <p:cNvSpPr>
            <a:spLocks noGrp="1"/>
          </p:cNvSpPr>
          <p:nvPr>
            <p:ph idx="1"/>
          </p:nvPr>
        </p:nvSpPr>
        <p:spPr/>
        <p:txBody>
          <a:bodyPr/>
          <a:lstStyle/>
          <a:p>
            <a:r>
              <a:rPr lang="en-US" sz="1600" b="1" dirty="0"/>
              <a:t>By offering a variety of topics that are relevant to current issues in the field and allowing students to connect the practical, in this case their professional experience, to the theoretical, the course content, the  learners  become more  invested  in the  course  discussions and assignments, as well as their colleagues (Shearer, 2003). </a:t>
            </a:r>
          </a:p>
        </p:txBody>
      </p:sp>
      <p:sp>
        <p:nvSpPr>
          <p:cNvPr id="14" name="Rectangle 13">
            <a:extLst>
              <a:ext uri="{FF2B5EF4-FFF2-40B4-BE49-F238E27FC236}">
                <a16:creationId xmlns:a16="http://schemas.microsoft.com/office/drawing/2014/main" id="{9F2CD6B3-7181-4771-835C-7BEDF32D3C88}"/>
              </a:ext>
              <a:ext uri="{C183D7F6-B498-43B3-948B-1728B52AA6E4}">
                <adec:decorative xmlns:adec="http://schemas.microsoft.com/office/drawing/2017/decorative" val="1"/>
              </a:ext>
            </a:extLst>
          </p:cNvPr>
          <p:cNvSpPr/>
          <p:nvPr/>
        </p:nvSpPr>
        <p:spPr>
          <a:xfrm>
            <a:off x="1734324" y="1310588"/>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15" name="Rectangle 14">
            <a:extLst>
              <a:ext uri="{FF2B5EF4-FFF2-40B4-BE49-F238E27FC236}">
                <a16:creationId xmlns:a16="http://schemas.microsoft.com/office/drawing/2014/main" id="{593C20DF-FA52-4B7F-B322-6EF8825A7E36}"/>
              </a:ext>
              <a:ext uri="{C183D7F6-B498-43B3-948B-1728B52AA6E4}">
                <adec:decorative xmlns:adec="http://schemas.microsoft.com/office/drawing/2017/decorative" val="1"/>
              </a:ext>
            </a:extLst>
          </p:cNvPr>
          <p:cNvSpPr/>
          <p:nvPr/>
        </p:nvSpPr>
        <p:spPr>
          <a:xfrm>
            <a:off x="6324324" y="1310588"/>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Tree>
    <p:extLst>
      <p:ext uri="{BB962C8B-B14F-4D97-AF65-F5344CB8AC3E}">
        <p14:creationId xmlns:p14="http://schemas.microsoft.com/office/powerpoint/2010/main" val="665219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A04BD-72A7-41F9-94C5-FCB740F517AD}"/>
              </a:ext>
            </a:extLst>
          </p:cNvPr>
          <p:cNvSpPr>
            <a:spLocks noGrp="1"/>
          </p:cNvSpPr>
          <p:nvPr>
            <p:ph type="title"/>
          </p:nvPr>
        </p:nvSpPr>
        <p:spPr/>
        <p:txBody>
          <a:bodyPr>
            <a:normAutofit fontScale="90000"/>
          </a:bodyPr>
          <a:lstStyle/>
          <a:p>
            <a:r>
              <a:rPr lang="en-US" dirty="0"/>
              <a:t>What Can Students Gain From Discussions?</a:t>
            </a:r>
          </a:p>
        </p:txBody>
      </p:sp>
      <p:sp>
        <p:nvSpPr>
          <p:cNvPr id="12" name="Content Placeholder 11">
            <a:extLst>
              <a:ext uri="{FF2B5EF4-FFF2-40B4-BE49-F238E27FC236}">
                <a16:creationId xmlns:a16="http://schemas.microsoft.com/office/drawing/2014/main" id="{16D3C09D-B1CD-49E3-8872-6522732D5A6B}"/>
              </a:ext>
            </a:extLst>
          </p:cNvPr>
          <p:cNvSpPr>
            <a:spLocks noGrp="1"/>
          </p:cNvSpPr>
          <p:nvPr>
            <p:ph idx="1"/>
          </p:nvPr>
        </p:nvSpPr>
        <p:spPr/>
        <p:txBody>
          <a:bodyPr/>
          <a:lstStyle/>
          <a:p>
            <a:pPr lvl="0"/>
            <a:r>
              <a:rPr lang="en-US" b="1" dirty="0"/>
              <a:t>Discussions require students to articulate what they are learning.</a:t>
            </a:r>
            <a:endParaRPr lang="en-US" dirty="0"/>
          </a:p>
          <a:p>
            <a:pPr lvl="0"/>
            <a:r>
              <a:rPr lang="en-US" sz="1400" dirty="0"/>
              <a:t>Source: Thomas, Mike. "Cognitive Learning Theories." In </a:t>
            </a:r>
            <a:r>
              <a:rPr lang="en-US" sz="1400" i="1" dirty="0"/>
              <a:t>Key Concepts in Healthcare Education</a:t>
            </a:r>
            <a:r>
              <a:rPr lang="en-US" sz="1400" dirty="0"/>
              <a:t>, edited by Annette McIntosh Janice </a:t>
            </a:r>
            <a:r>
              <a:rPr lang="en-US" sz="1400" dirty="0" err="1"/>
              <a:t>Gidman</a:t>
            </a:r>
            <a:r>
              <a:rPr lang="en-US" sz="1400" dirty="0"/>
              <a:t> and Elizabeth Mason-Whitehead, 23-27, SAGE Key Concepts. London: SAGE Publications Ltd, 2011. </a:t>
            </a:r>
            <a:r>
              <a:rPr lang="en-US" sz="1400" dirty="0" err="1"/>
              <a:t>doi</a:t>
            </a:r>
            <a:r>
              <a:rPr lang="en-US" sz="1400" dirty="0"/>
              <a:t>: 10.4135/9781446251744.n5.</a:t>
            </a:r>
          </a:p>
          <a:p>
            <a:endParaRPr lang="en-US" dirty="0"/>
          </a:p>
        </p:txBody>
      </p:sp>
      <p:sp>
        <p:nvSpPr>
          <p:cNvPr id="5" name="Text Placeholder 4">
            <a:extLst>
              <a:ext uri="{FF2B5EF4-FFF2-40B4-BE49-F238E27FC236}">
                <a16:creationId xmlns:a16="http://schemas.microsoft.com/office/drawing/2014/main" id="{11D1CD35-CD0A-495E-8929-562ADADEB2EA}"/>
              </a:ext>
            </a:extLst>
          </p:cNvPr>
          <p:cNvSpPr>
            <a:spLocks noGrp="1"/>
          </p:cNvSpPr>
          <p:nvPr>
            <p:ph type="body" sz="quarter" idx="12"/>
          </p:nvPr>
        </p:nvSpPr>
        <p:spPr/>
        <p:txBody>
          <a:bodyPr/>
          <a:lstStyle/>
          <a:p>
            <a:pPr lvl="0"/>
            <a:r>
              <a:rPr lang="en-US" b="1" dirty="0"/>
              <a:t>Discussions create active participation in meaning-making.</a:t>
            </a:r>
            <a:endParaRPr lang="en-US" dirty="0"/>
          </a:p>
          <a:p>
            <a:pPr lvl="0"/>
            <a:r>
              <a:rPr lang="en-US" sz="1400" dirty="0"/>
              <a:t>Source: Brookfield, Stephen, and Stephen </a:t>
            </a:r>
            <a:r>
              <a:rPr lang="en-US" sz="1400" dirty="0" err="1"/>
              <a:t>Preskill</a:t>
            </a:r>
            <a:r>
              <a:rPr lang="en-US" sz="1400" dirty="0"/>
              <a:t>. 2005. </a:t>
            </a:r>
            <a:r>
              <a:rPr lang="en-US" sz="1400" i="1" dirty="0"/>
              <a:t>Discussion As a Way of Teaching: Tools and Techniques for Democratic Classrooms.</a:t>
            </a:r>
            <a:r>
              <a:rPr lang="en-US" sz="1400" dirty="0"/>
              <a:t> 2nd ed. San Francisco: Jossey-Bass, 22.</a:t>
            </a:r>
          </a:p>
          <a:p>
            <a:endParaRPr lang="en-US" sz="1400" dirty="0"/>
          </a:p>
        </p:txBody>
      </p:sp>
      <p:sp>
        <p:nvSpPr>
          <p:cNvPr id="6" name="Text Placeholder 5">
            <a:extLst>
              <a:ext uri="{FF2B5EF4-FFF2-40B4-BE49-F238E27FC236}">
                <a16:creationId xmlns:a16="http://schemas.microsoft.com/office/drawing/2014/main" id="{6FD7F27A-6581-4000-A48C-FA44E91C0B9C}"/>
              </a:ext>
            </a:extLst>
          </p:cNvPr>
          <p:cNvSpPr>
            <a:spLocks noGrp="1"/>
          </p:cNvSpPr>
          <p:nvPr>
            <p:ph type="body" sz="quarter" idx="13"/>
          </p:nvPr>
        </p:nvSpPr>
        <p:spPr/>
        <p:txBody>
          <a:bodyPr/>
          <a:lstStyle/>
          <a:p>
            <a:pPr lvl="0"/>
            <a:r>
              <a:rPr lang="en-US" b="1" dirty="0"/>
              <a:t>Discussions generate social interaction.</a:t>
            </a:r>
            <a:endParaRPr lang="en-US" dirty="0"/>
          </a:p>
          <a:p>
            <a:pPr lvl="0"/>
            <a:r>
              <a:rPr lang="en-US" sz="1400" dirty="0"/>
              <a:t>Source: </a:t>
            </a:r>
            <a:r>
              <a:rPr lang="en-US" sz="1400" dirty="0" err="1"/>
              <a:t>Okita</a:t>
            </a:r>
            <a:r>
              <a:rPr lang="en-US" sz="1400" dirty="0"/>
              <a:t> S.Y. (2012) </a:t>
            </a:r>
            <a:r>
              <a:rPr lang="en-US" sz="1400" i="1" dirty="0"/>
              <a:t>Social Interactions and Learning.</a:t>
            </a:r>
            <a:r>
              <a:rPr lang="en-US" sz="1400" dirty="0"/>
              <a:t> In: </a:t>
            </a:r>
            <a:r>
              <a:rPr lang="en-US" sz="1400" dirty="0" err="1"/>
              <a:t>Seel</a:t>
            </a:r>
            <a:r>
              <a:rPr lang="en-US" sz="1400" dirty="0"/>
              <a:t> N.M. (eds) Encyclopedia of the Sciences of Learning. Springer, Boston, MA</a:t>
            </a:r>
          </a:p>
          <a:p>
            <a:pPr marL="0" indent="0">
              <a:buNone/>
            </a:pPr>
            <a:endParaRPr lang="en-US" sz="1400" dirty="0"/>
          </a:p>
        </p:txBody>
      </p:sp>
      <p:sp>
        <p:nvSpPr>
          <p:cNvPr id="9" name="Footer Placeholder 8">
            <a:extLst>
              <a:ext uri="{FF2B5EF4-FFF2-40B4-BE49-F238E27FC236}">
                <a16:creationId xmlns:a16="http://schemas.microsoft.com/office/drawing/2014/main" id="{9F3BCA5F-3C14-4FDA-8C3B-50FFF4A61B97}"/>
              </a:ext>
            </a:extLst>
          </p:cNvPr>
          <p:cNvSpPr>
            <a:spLocks noGrp="1"/>
          </p:cNvSpPr>
          <p:nvPr>
            <p:ph type="ftr" sz="quarter" idx="14"/>
          </p:nvPr>
        </p:nvSpPr>
        <p:spPr/>
        <p:txBody>
          <a:bodyPr/>
          <a:lstStyle/>
          <a:p>
            <a:r>
              <a:rPr lang="en-US" noProof="0"/>
              <a:t>Add a footer</a:t>
            </a:r>
            <a:endParaRPr lang="en-US" noProof="0" dirty="0"/>
          </a:p>
        </p:txBody>
      </p:sp>
      <p:sp>
        <p:nvSpPr>
          <p:cNvPr id="10" name="Slide Number Placeholder 9">
            <a:extLst>
              <a:ext uri="{FF2B5EF4-FFF2-40B4-BE49-F238E27FC236}">
                <a16:creationId xmlns:a16="http://schemas.microsoft.com/office/drawing/2014/main" id="{17AC9B0B-4E2E-474C-9B8E-DB34579AEDAA}"/>
              </a:ext>
            </a:extLst>
          </p:cNvPr>
          <p:cNvSpPr>
            <a:spLocks noGrp="1"/>
          </p:cNvSpPr>
          <p:nvPr>
            <p:ph type="sldNum" sz="quarter" idx="15"/>
          </p:nvPr>
        </p:nvSpPr>
        <p:spPr/>
        <p:txBody>
          <a:bodyPr/>
          <a:lstStyle/>
          <a:p>
            <a:fld id="{19B51A1E-902D-48AF-9020-955120F399B6}" type="slidenum">
              <a:rPr lang="en-US" noProof="0" smtClean="0"/>
              <a:pPr/>
              <a:t>12</a:t>
            </a:fld>
            <a:endParaRPr lang="en-US" noProof="0" dirty="0"/>
          </a:p>
        </p:txBody>
      </p:sp>
      <p:pic>
        <p:nvPicPr>
          <p:cNvPr id="15" name="Picture 14">
            <a:extLst>
              <a:ext uri="{FF2B5EF4-FFF2-40B4-BE49-F238E27FC236}">
                <a16:creationId xmlns:a16="http://schemas.microsoft.com/office/drawing/2014/main" id="{DA5972D8-7A4D-4618-A9C1-BC15A75227BE}"/>
              </a:ext>
            </a:extLst>
          </p:cNvPr>
          <p:cNvPicPr>
            <a:picLocks noChangeAspect="1"/>
          </p:cNvPicPr>
          <p:nvPr/>
        </p:nvPicPr>
        <p:blipFill>
          <a:blip r:embed="rId2"/>
          <a:stretch>
            <a:fillRect/>
          </a:stretch>
        </p:blipFill>
        <p:spPr>
          <a:xfrm>
            <a:off x="699482" y="4762518"/>
            <a:ext cx="1981372" cy="113897"/>
          </a:xfrm>
          <a:prstGeom prst="rect">
            <a:avLst/>
          </a:prstGeom>
        </p:spPr>
      </p:pic>
      <p:pic>
        <p:nvPicPr>
          <p:cNvPr id="16" name="Picture 15">
            <a:extLst>
              <a:ext uri="{FF2B5EF4-FFF2-40B4-BE49-F238E27FC236}">
                <a16:creationId xmlns:a16="http://schemas.microsoft.com/office/drawing/2014/main" id="{E93EC04F-8EF0-4D78-9951-E50B9797265E}"/>
              </a:ext>
            </a:extLst>
          </p:cNvPr>
          <p:cNvPicPr>
            <a:picLocks noChangeAspect="1"/>
          </p:cNvPicPr>
          <p:nvPr/>
        </p:nvPicPr>
        <p:blipFill>
          <a:blip r:embed="rId2"/>
          <a:stretch>
            <a:fillRect/>
          </a:stretch>
        </p:blipFill>
        <p:spPr>
          <a:xfrm>
            <a:off x="8444260" y="4760581"/>
            <a:ext cx="1981372" cy="115834"/>
          </a:xfrm>
          <a:prstGeom prst="rect">
            <a:avLst/>
          </a:prstGeom>
        </p:spPr>
      </p:pic>
      <p:pic>
        <p:nvPicPr>
          <p:cNvPr id="17" name="Picture 16">
            <a:extLst>
              <a:ext uri="{FF2B5EF4-FFF2-40B4-BE49-F238E27FC236}">
                <a16:creationId xmlns:a16="http://schemas.microsoft.com/office/drawing/2014/main" id="{137255DE-10E5-440C-9F26-34F813D08CDC}"/>
              </a:ext>
            </a:extLst>
          </p:cNvPr>
          <p:cNvPicPr>
            <a:picLocks noChangeAspect="1"/>
          </p:cNvPicPr>
          <p:nvPr/>
        </p:nvPicPr>
        <p:blipFill>
          <a:blip r:embed="rId2"/>
          <a:stretch>
            <a:fillRect/>
          </a:stretch>
        </p:blipFill>
        <p:spPr>
          <a:xfrm>
            <a:off x="4582800" y="4760581"/>
            <a:ext cx="1981372" cy="115834"/>
          </a:xfrm>
          <a:prstGeom prst="rect">
            <a:avLst/>
          </a:prstGeom>
        </p:spPr>
      </p:pic>
    </p:spTree>
    <p:extLst>
      <p:ext uri="{BB962C8B-B14F-4D97-AF65-F5344CB8AC3E}">
        <p14:creationId xmlns:p14="http://schemas.microsoft.com/office/powerpoint/2010/main" val="1277087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2F03C3F-4ECC-4437-9B9C-2453ECB22D4F}"/>
              </a:ext>
            </a:extLst>
          </p:cNvPr>
          <p:cNvSpPr>
            <a:spLocks noGrp="1"/>
          </p:cNvSpPr>
          <p:nvPr>
            <p:ph type="title"/>
          </p:nvPr>
        </p:nvSpPr>
        <p:spPr>
          <a:xfrm>
            <a:off x="2370667" y="2187743"/>
            <a:ext cx="5293449" cy="2482515"/>
          </a:xfrm>
        </p:spPr>
        <p:txBody>
          <a:bodyPr vert="horz" lIns="91440" tIns="45720" rIns="91440" bIns="45720" rtlCol="0" anchor="ctr">
            <a:normAutofit/>
          </a:bodyPr>
          <a:lstStyle/>
          <a:p>
            <a:pPr algn="ctr"/>
            <a:r>
              <a:rPr lang="en-US" sz="5600" kern="1200" dirty="0">
                <a:solidFill>
                  <a:schemeClr val="tx1"/>
                </a:solidFill>
                <a:latin typeface="+mj-lt"/>
                <a:ea typeface="+mj-ea"/>
                <a:cs typeface="+mj-cs"/>
              </a:rPr>
              <a:t>Students Want to Interact with Other Students</a:t>
            </a:r>
          </a:p>
        </p:txBody>
      </p:sp>
      <p:pic>
        <p:nvPicPr>
          <p:cNvPr id="25" name="Graphic 24" descr="Open Enrollment">
            <a:extLst>
              <a:ext uri="{FF2B5EF4-FFF2-40B4-BE49-F238E27FC236}">
                <a16:creationId xmlns:a16="http://schemas.microsoft.com/office/drawing/2014/main" id="{015F0623-6255-4B15-A531-91C0EBC9CE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2743201"/>
            <a:ext cx="1371600" cy="1371600"/>
          </a:xfrm>
          <a:prstGeom prst="rect">
            <a:avLst/>
          </a:prstGeom>
        </p:spPr>
      </p:pic>
      <p:sp>
        <p:nvSpPr>
          <p:cNvPr id="9" name="Footer Placeholder 8">
            <a:extLst>
              <a:ext uri="{FF2B5EF4-FFF2-40B4-BE49-F238E27FC236}">
                <a16:creationId xmlns:a16="http://schemas.microsoft.com/office/drawing/2014/main" id="{01BA236D-C0BE-4B2F-99C8-8DE3B91463E0}"/>
              </a:ext>
            </a:extLst>
          </p:cNvPr>
          <p:cNvSpPr>
            <a:spLocks noGrp="1"/>
          </p:cNvSpPr>
          <p:nvPr>
            <p:ph type="ftr" sz="quarter" idx="11"/>
          </p:nvPr>
        </p:nvSpPr>
        <p:spPr>
          <a:xfrm>
            <a:off x="432000" y="6439820"/>
            <a:ext cx="5664000" cy="295062"/>
          </a:xfrm>
          <a:prstGeom prst="rect">
            <a:avLst/>
          </a:prstGeom>
          <a:noFill/>
        </p:spPr>
        <p:txBody>
          <a:bodyPr vert="horz" lIns="0" tIns="0" rIns="0" bIns="0" rtlCol="0" anchor="ctr">
            <a:normAutofit/>
          </a:bodyP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t>Add a footer</a:t>
            </a:r>
            <a:endParaRPr lang="en-US" kern="1200" noProof="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426066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6D3BA-6071-4285-8DA6-FDDB900257B0}"/>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indent="-228600" algn="ctr"/>
            <a:r>
              <a:rPr lang="en-US" sz="2400" kern="1200" dirty="0">
                <a:solidFill>
                  <a:srgbClr val="FFFFFF"/>
                </a:solidFill>
                <a:latin typeface="+mj-lt"/>
                <a:ea typeface="+mj-ea"/>
                <a:cs typeface="+mj-cs"/>
              </a:rPr>
              <a:t>Moravian College</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Private Liberal Arts College</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Bethlehem, PA</a:t>
            </a:r>
            <a:br>
              <a:rPr lang="en-US" sz="2400" kern="1200" dirty="0">
                <a:solidFill>
                  <a:srgbClr val="FFFFFF"/>
                </a:solidFill>
                <a:latin typeface="+mj-lt"/>
                <a:ea typeface="+mj-ea"/>
                <a:cs typeface="+mj-cs"/>
              </a:rPr>
            </a:br>
            <a:endParaRPr lang="en-US" sz="2400" kern="1200" dirty="0">
              <a:solidFill>
                <a:srgbClr val="FFFFFF"/>
              </a:solidFill>
              <a:latin typeface="+mj-lt"/>
              <a:ea typeface="+mj-ea"/>
              <a:cs typeface="+mj-cs"/>
            </a:endParaRPr>
          </a:p>
        </p:txBody>
      </p:sp>
      <p:pic>
        <p:nvPicPr>
          <p:cNvPr id="7" name="Picture 6">
            <a:extLst>
              <a:ext uri="{FF2B5EF4-FFF2-40B4-BE49-F238E27FC236}">
                <a16:creationId xmlns:a16="http://schemas.microsoft.com/office/drawing/2014/main" id="{793B3D01-5ABD-466C-98DC-56682AE52B61}"/>
              </a:ext>
            </a:extLst>
          </p:cNvPr>
          <p:cNvPicPr>
            <a:picLocks noChangeAspect="1"/>
          </p:cNvPicPr>
          <p:nvPr/>
        </p:nvPicPr>
        <p:blipFill rotWithShape="1">
          <a:blip r:embed="rId2"/>
          <a:srcRect t="3982" r="1" b="2181"/>
          <a:stretch/>
        </p:blipFill>
        <p:spPr>
          <a:xfrm>
            <a:off x="4038600" y="1014767"/>
            <a:ext cx="7188199" cy="4825076"/>
          </a:xfrm>
          <a:prstGeom prst="rect">
            <a:avLst/>
          </a:prstGeom>
        </p:spPr>
      </p:pic>
      <p:sp>
        <p:nvSpPr>
          <p:cNvPr id="3" name="Footer Placeholder 2">
            <a:extLst>
              <a:ext uri="{FF2B5EF4-FFF2-40B4-BE49-F238E27FC236}">
                <a16:creationId xmlns:a16="http://schemas.microsoft.com/office/drawing/2014/main" id="{B556AA22-F831-4537-88AD-2C0D9D63E101}"/>
              </a:ext>
            </a:extLst>
          </p:cNvPr>
          <p:cNvSpPr>
            <a:spLocks noGrp="1"/>
          </p:cNvSpPr>
          <p:nvPr>
            <p:ph type="ftr" sz="quarter" idx="11"/>
          </p:nvPr>
        </p:nvSpPr>
        <p:spPr>
          <a:xfrm>
            <a:off x="432000" y="6439820"/>
            <a:ext cx="5664000" cy="295062"/>
          </a:xfrm>
          <a:prstGeom prst="rect">
            <a:avLst/>
          </a:prstGeom>
          <a:noFill/>
        </p:spPr>
        <p:txBody>
          <a:bodyPr vert="horz" lIns="0" tIns="0" rIns="0" bIns="0" rtlCol="0" anchor="ctr">
            <a:normAutofit/>
          </a:bodyP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a:t>Add a footer</a:t>
            </a:r>
            <a:endParaRPr lang="en-US" kern="1200" noProof="0" dirty="0">
              <a:solidFill>
                <a:srgbClr val="898989"/>
              </a:solidFill>
              <a:latin typeface="+mn-lt"/>
              <a:ea typeface="+mn-ea"/>
              <a:cs typeface="+mn-cs"/>
            </a:endParaRPr>
          </a:p>
        </p:txBody>
      </p:sp>
    </p:spTree>
    <p:extLst>
      <p:ext uri="{BB962C8B-B14F-4D97-AF65-F5344CB8AC3E}">
        <p14:creationId xmlns:p14="http://schemas.microsoft.com/office/powerpoint/2010/main" val="540675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Desk with computer, phone, books, etc.">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3634" b="159"/>
          <a:stretch/>
        </p:blipFill>
        <p:spPr>
          <a:xfrm>
            <a:off x="20" y="10"/>
            <a:ext cx="12191980" cy="6857990"/>
          </a:xfrm>
          <a:prstGeom prst="rect">
            <a:avLst/>
          </a:prstGeo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8022021" y="3231931"/>
            <a:ext cx="3852041" cy="1834056"/>
          </a:xfrm>
        </p:spPr>
        <p:txBody>
          <a:bodyPr vert="horz" lIns="91440" tIns="45720" rIns="91440" bIns="45720" rtlCol="0" anchor="b">
            <a:normAutofit/>
          </a:bodyPr>
          <a:lstStyle/>
          <a:p>
            <a:pPr algn="ctr"/>
            <a:r>
              <a:rPr lang="en-US" sz="4000">
                <a:solidFill>
                  <a:schemeClr val="tx1"/>
                </a:solidFill>
              </a:rPr>
              <a:t>What makes a discussion an engaging one ?</a:t>
            </a:r>
          </a:p>
        </p:txBody>
      </p:sp>
      <p:sp>
        <p:nvSpPr>
          <p:cNvPr id="14" name="Text Placeholder 13">
            <a:extLst>
              <a:ext uri="{FF2B5EF4-FFF2-40B4-BE49-F238E27FC236}">
                <a16:creationId xmlns:a16="http://schemas.microsoft.com/office/drawing/2014/main" id="{F278402B-CA7D-4F5B-B3FA-ED74AB3CFB6C}"/>
              </a:ext>
            </a:extLst>
          </p:cNvPr>
          <p:cNvSpPr>
            <a:spLocks noGrp="1"/>
          </p:cNvSpPr>
          <p:nvPr>
            <p:ph type="body" sz="quarter" idx="13"/>
          </p:nvPr>
        </p:nvSpPr>
        <p:spPr>
          <a:xfrm>
            <a:off x="7782910" y="5242675"/>
            <a:ext cx="4330262" cy="683284"/>
          </a:xfrm>
        </p:spPr>
        <p:txBody>
          <a:bodyPr vert="horz" lIns="91440" tIns="45720" rIns="91440" bIns="45720" rtlCol="0">
            <a:normAutofit/>
          </a:bodyPr>
          <a:lstStyle/>
          <a:p>
            <a:pPr algn="ctr"/>
            <a:r>
              <a:rPr lang="en-US" sz="3600" dirty="0"/>
              <a:t>Let’s Discuss</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a:xfrm>
            <a:off x="9765161" y="2640943"/>
            <a:ext cx="365760" cy="365125"/>
          </a:xfrm>
          <a:prstGeom prst="ellipse">
            <a:avLst/>
          </a:prstGeom>
          <a:solidFill>
            <a:schemeClr val="bg1">
              <a:alpha val="30000"/>
            </a:schemeClr>
          </a:solidFill>
          <a:ln>
            <a:solidFill>
              <a:schemeClr val="tx1">
                <a:lumMod val="75000"/>
                <a:lumOff val="25000"/>
              </a:schemeClr>
            </a:solidFill>
          </a:ln>
        </p:spPr>
        <p:txBody>
          <a:bodyPr vert="horz" lIns="91440" tIns="45720" rIns="91440" bIns="45720" rtlCol="0" anchor="ctr">
            <a:normAutofit fontScale="62500" lnSpcReduction="20000"/>
          </a:bodyPr>
          <a:lstStyle/>
          <a:p>
            <a:pPr>
              <a:lnSpc>
                <a:spcPct val="90000"/>
              </a:lnSpc>
              <a:spcAft>
                <a:spcPts val="600"/>
              </a:spcAft>
              <a:defRPr/>
            </a:pPr>
            <a:fld id="{19B51A1E-902D-48AF-9020-955120F399B6}" type="slidenum">
              <a:rPr lang="en-US" sz="1100">
                <a:solidFill>
                  <a:schemeClr val="tx1"/>
                </a:solidFill>
                <a:latin typeface="Calibri" panose="020F0502020204030204"/>
              </a:rPr>
              <a:pPr>
                <a:lnSpc>
                  <a:spcPct val="90000"/>
                </a:lnSpc>
                <a:spcAft>
                  <a:spcPts val="600"/>
                </a:spcAft>
                <a:defRPr/>
              </a:pPr>
              <a:t>15</a:t>
            </a:fld>
            <a:endParaRPr lang="en-US" sz="1100">
              <a:solidFill>
                <a:schemeClr val="tx1"/>
              </a:solidFill>
              <a:latin typeface="Calibri" panose="020F0502020204030204"/>
            </a:endParaRPr>
          </a:p>
        </p:txBody>
      </p:sp>
    </p:spTree>
    <p:extLst>
      <p:ext uri="{BB962C8B-B14F-4D97-AF65-F5344CB8AC3E}">
        <p14:creationId xmlns:p14="http://schemas.microsoft.com/office/powerpoint/2010/main" val="4091674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normAutofit fontScale="90000"/>
          </a:bodyPr>
          <a:lstStyle/>
          <a:p>
            <a:r>
              <a:rPr lang="en-US" dirty="0"/>
              <a:t>Comparison</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p:txBody>
          <a:bodyPr>
            <a:normAutofit fontScale="77500" lnSpcReduction="20000"/>
          </a:bodyPr>
          <a:lstStyle/>
          <a:p>
            <a:r>
              <a:rPr lang="en-US" dirty="0"/>
              <a:t>Taking a Side By Side Look </a:t>
            </a:r>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432000" y="2442934"/>
            <a:ext cx="5472000" cy="360000"/>
          </a:xfrm>
        </p:spPr>
        <p:txBody>
          <a:bodyPr>
            <a:normAutofit fontScale="92500" lnSpcReduction="20000"/>
          </a:bodyPr>
          <a:lstStyle/>
          <a:p>
            <a:r>
              <a:rPr lang="en-US" dirty="0"/>
              <a:t>Participation Questions</a:t>
            </a: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432000" y="2950768"/>
            <a:ext cx="5472000" cy="2194694"/>
          </a:xfrm>
        </p:spPr>
        <p:txBody>
          <a:bodyPr>
            <a:normAutofit fontScale="70000" lnSpcReduction="20000"/>
          </a:bodyPr>
          <a:lstStyle/>
          <a:p>
            <a:r>
              <a:rPr lang="en-US" dirty="0"/>
              <a:t>Do you feel that the media is biased in its reporting of national issues?</a:t>
            </a:r>
          </a:p>
          <a:p>
            <a:r>
              <a:rPr lang="en-US" dirty="0"/>
              <a:t>Looking at Maslow’s </a:t>
            </a:r>
            <a:r>
              <a:rPr lang="en-US" dirty="0" err="1"/>
              <a:t>Heirarchy</a:t>
            </a:r>
            <a:r>
              <a:rPr lang="en-US" dirty="0"/>
              <a:t> of Needs, which need is most strongly felt by the average college student?</a:t>
            </a:r>
          </a:p>
          <a:p>
            <a:r>
              <a:rPr lang="en-US" dirty="0"/>
              <a:t>Why do more people prefer going to the theatre to see a play than to a ballet performance?</a:t>
            </a:r>
          </a:p>
          <a:p>
            <a:pPr marL="266700" lvl="1" indent="0">
              <a:buNone/>
            </a:pPr>
            <a:endParaRPr lang="en-US" dirty="0"/>
          </a:p>
        </p:txBody>
      </p:sp>
      <p:cxnSp>
        <p:nvCxnSpPr>
          <p:cNvPr id="11" name="Straight Connector 10">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6300000" y="2443459"/>
            <a:ext cx="5472000" cy="358775"/>
          </a:xfrm>
        </p:spPr>
        <p:txBody>
          <a:bodyPr>
            <a:normAutofit fontScale="92500" lnSpcReduction="20000"/>
          </a:bodyPr>
          <a:lstStyle/>
          <a:p>
            <a:r>
              <a:rPr lang="en-US" dirty="0"/>
              <a:t>Engaging Discussion Questions</a:t>
            </a:r>
          </a:p>
        </p:txBody>
      </p:sp>
      <p:sp>
        <p:nvSpPr>
          <p:cNvPr id="7" name="Text Placeholder 6">
            <a:extLst>
              <a:ext uri="{FF2B5EF4-FFF2-40B4-BE49-F238E27FC236}">
                <a16:creationId xmlns:a16="http://schemas.microsoft.com/office/drawing/2014/main" id="{26A87885-D672-4CF9-A78D-CFE98385B03A}"/>
              </a:ext>
            </a:extLst>
          </p:cNvPr>
          <p:cNvSpPr>
            <a:spLocks noGrp="1"/>
          </p:cNvSpPr>
          <p:nvPr>
            <p:ph type="body" sz="quarter" idx="12"/>
          </p:nvPr>
        </p:nvSpPr>
        <p:spPr>
          <a:xfrm>
            <a:off x="6299887" y="2947459"/>
            <a:ext cx="5472113" cy="3004162"/>
          </a:xfrm>
        </p:spPr>
        <p:txBody>
          <a:bodyPr>
            <a:normAutofit fontScale="70000" lnSpcReduction="20000"/>
          </a:bodyPr>
          <a:lstStyle/>
          <a:p>
            <a:r>
              <a:rPr lang="en-US" dirty="0"/>
              <a:t>Provide one example of media bias and outline reasons that lead you to this conclusion. </a:t>
            </a:r>
          </a:p>
          <a:p>
            <a:r>
              <a:rPr lang="en-US" dirty="0"/>
              <a:t>Looking at Maslow’s </a:t>
            </a:r>
            <a:r>
              <a:rPr lang="en-US" dirty="0" err="1"/>
              <a:t>Heirarchy</a:t>
            </a:r>
            <a:r>
              <a:rPr lang="en-US" dirty="0"/>
              <a:t> of Needs and based on your research, why do fewer people in our society reach the level of self-actualization?</a:t>
            </a:r>
          </a:p>
          <a:p>
            <a:r>
              <a:rPr lang="en-US" dirty="0"/>
              <a:t>Based on your experience (either as a performer, stage hand, or audience member), which elements of live theatre do you find the most difficult to cause one to believe the performer has reached a certain level of existentialism?</a:t>
            </a:r>
          </a:p>
        </p:txBody>
      </p:sp>
    </p:spTree>
    <p:extLst>
      <p:ext uri="{BB962C8B-B14F-4D97-AF65-F5344CB8AC3E}">
        <p14:creationId xmlns:p14="http://schemas.microsoft.com/office/powerpoint/2010/main" val="3188837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A3134F3-9B18-465F-A2E9-F23E6DD389BE}"/>
              </a:ext>
            </a:extLst>
          </p:cNvPr>
          <p:cNvSpPr>
            <a:spLocks noGrp="1"/>
          </p:cNvSpPr>
          <p:nvPr>
            <p:ph type="title"/>
          </p:nvPr>
        </p:nvSpPr>
        <p:spPr/>
        <p:txBody>
          <a:bodyPr>
            <a:normAutofit fontScale="90000"/>
          </a:bodyPr>
          <a:lstStyle/>
          <a:p>
            <a:r>
              <a:rPr lang="en-US" dirty="0"/>
              <a:t>How Can I Add Variety To My Discussions?</a:t>
            </a:r>
          </a:p>
        </p:txBody>
      </p:sp>
      <p:sp>
        <p:nvSpPr>
          <p:cNvPr id="16" name="Text Placeholder 15">
            <a:extLst>
              <a:ext uri="{FF2B5EF4-FFF2-40B4-BE49-F238E27FC236}">
                <a16:creationId xmlns:a16="http://schemas.microsoft.com/office/drawing/2014/main" id="{14B11AC6-D102-4100-B1A3-8DC005DAE6D8}"/>
              </a:ext>
            </a:extLst>
          </p:cNvPr>
          <p:cNvSpPr>
            <a:spLocks noGrp="1"/>
          </p:cNvSpPr>
          <p:nvPr>
            <p:ph type="body" sz="quarter" idx="32"/>
          </p:nvPr>
        </p:nvSpPr>
        <p:spPr/>
        <p:txBody>
          <a:bodyPr>
            <a:normAutofit fontScale="77500" lnSpcReduction="20000"/>
          </a:bodyPr>
          <a:lstStyle/>
          <a:p>
            <a:endParaRPr lang="en-US"/>
          </a:p>
        </p:txBody>
      </p:sp>
      <p:pic>
        <p:nvPicPr>
          <p:cNvPr id="19" name="Content Placeholder 18">
            <a:extLst>
              <a:ext uri="{FF2B5EF4-FFF2-40B4-BE49-F238E27FC236}">
                <a16:creationId xmlns:a16="http://schemas.microsoft.com/office/drawing/2014/main" id="{23911C84-5BEC-46FF-87F5-95E5AB197090}"/>
              </a:ext>
            </a:extLst>
          </p:cNvPr>
          <p:cNvPicPr>
            <a:picLocks noGrp="1" noChangeAspect="1"/>
          </p:cNvPicPr>
          <p:nvPr>
            <p:ph idx="1"/>
          </p:nvPr>
        </p:nvPicPr>
        <p:blipFill>
          <a:blip r:embed="rId2"/>
          <a:stretch>
            <a:fillRect/>
          </a:stretch>
        </p:blipFill>
        <p:spPr>
          <a:xfrm>
            <a:off x="0" y="2645229"/>
            <a:ext cx="6096000" cy="3726120"/>
          </a:xfrm>
        </p:spPr>
      </p:pic>
      <p:sp>
        <p:nvSpPr>
          <p:cNvPr id="12" name="Text Placeholder 11">
            <a:extLst>
              <a:ext uri="{FF2B5EF4-FFF2-40B4-BE49-F238E27FC236}">
                <a16:creationId xmlns:a16="http://schemas.microsoft.com/office/drawing/2014/main" id="{BF89B38A-25B6-4375-9980-6FFE050E786E}"/>
              </a:ext>
            </a:extLst>
          </p:cNvPr>
          <p:cNvSpPr>
            <a:spLocks noGrp="1"/>
          </p:cNvSpPr>
          <p:nvPr>
            <p:ph type="body" sz="quarter" idx="12"/>
          </p:nvPr>
        </p:nvSpPr>
        <p:spPr/>
        <p:txBody>
          <a:bodyPr/>
          <a:lstStyle/>
          <a:p>
            <a:r>
              <a:rPr lang="en-US" b="1" dirty="0"/>
              <a:t>Encourage Media Responses</a:t>
            </a:r>
          </a:p>
        </p:txBody>
      </p:sp>
      <p:sp>
        <p:nvSpPr>
          <p:cNvPr id="13" name="Text Placeholder 12">
            <a:extLst>
              <a:ext uri="{FF2B5EF4-FFF2-40B4-BE49-F238E27FC236}">
                <a16:creationId xmlns:a16="http://schemas.microsoft.com/office/drawing/2014/main" id="{61054406-DC14-4DD8-BB0F-4BD897833C56}"/>
              </a:ext>
            </a:extLst>
          </p:cNvPr>
          <p:cNvSpPr>
            <a:spLocks noGrp="1"/>
          </p:cNvSpPr>
          <p:nvPr>
            <p:ph type="body" sz="quarter" idx="13"/>
          </p:nvPr>
        </p:nvSpPr>
        <p:spPr/>
        <p:txBody>
          <a:bodyPr/>
          <a:lstStyle/>
          <a:p>
            <a:r>
              <a:rPr lang="en-US" b="1" dirty="0"/>
              <a:t>Discuss Using Role-Playing or Alternative Perspectives</a:t>
            </a:r>
          </a:p>
        </p:txBody>
      </p:sp>
      <p:sp>
        <p:nvSpPr>
          <p:cNvPr id="14" name="Text Placeholder 13">
            <a:extLst>
              <a:ext uri="{FF2B5EF4-FFF2-40B4-BE49-F238E27FC236}">
                <a16:creationId xmlns:a16="http://schemas.microsoft.com/office/drawing/2014/main" id="{9BDBFA9A-C6AD-41E9-BA16-917A5123A86C}"/>
              </a:ext>
            </a:extLst>
          </p:cNvPr>
          <p:cNvSpPr>
            <a:spLocks noGrp="1"/>
          </p:cNvSpPr>
          <p:nvPr>
            <p:ph type="body" sz="quarter" idx="14"/>
          </p:nvPr>
        </p:nvSpPr>
        <p:spPr/>
        <p:txBody>
          <a:bodyPr/>
          <a:lstStyle/>
          <a:p>
            <a:r>
              <a:rPr lang="en-US" b="1" dirty="0"/>
              <a:t>Engage in Debates</a:t>
            </a:r>
          </a:p>
        </p:txBody>
      </p:sp>
      <p:sp>
        <p:nvSpPr>
          <p:cNvPr id="15" name="Text Placeholder 14">
            <a:extLst>
              <a:ext uri="{FF2B5EF4-FFF2-40B4-BE49-F238E27FC236}">
                <a16:creationId xmlns:a16="http://schemas.microsoft.com/office/drawing/2014/main" id="{9816A33D-A3D9-4AB7-9A13-8C74487FDBBF}"/>
              </a:ext>
            </a:extLst>
          </p:cNvPr>
          <p:cNvSpPr>
            <a:spLocks noGrp="1"/>
          </p:cNvSpPr>
          <p:nvPr>
            <p:ph type="body" sz="quarter" idx="15"/>
          </p:nvPr>
        </p:nvSpPr>
        <p:spPr/>
        <p:txBody>
          <a:bodyPr/>
          <a:lstStyle/>
          <a:p>
            <a:r>
              <a:rPr lang="en-US" b="1" dirty="0"/>
              <a:t>Allow Student-Led or Moderated Discussions</a:t>
            </a:r>
          </a:p>
        </p:txBody>
      </p:sp>
      <p:sp>
        <p:nvSpPr>
          <p:cNvPr id="8" name="Footer Placeholder 7">
            <a:extLst>
              <a:ext uri="{FF2B5EF4-FFF2-40B4-BE49-F238E27FC236}">
                <a16:creationId xmlns:a16="http://schemas.microsoft.com/office/drawing/2014/main" id="{7460A4EF-335A-4BB0-9534-C8B4B4F20B25}"/>
              </a:ext>
            </a:extLst>
          </p:cNvPr>
          <p:cNvSpPr>
            <a:spLocks noGrp="1"/>
          </p:cNvSpPr>
          <p:nvPr>
            <p:ph type="ftr" sz="quarter" idx="16"/>
          </p:nvPr>
        </p:nvSpPr>
        <p:spPr/>
        <p:txBody>
          <a:bodyPr/>
          <a:lstStyle/>
          <a:p>
            <a:r>
              <a:rPr lang="en-US" noProof="0"/>
              <a:t>Add a footer</a:t>
            </a:r>
            <a:endParaRPr lang="en-US" noProof="0" dirty="0"/>
          </a:p>
        </p:txBody>
      </p:sp>
      <p:sp>
        <p:nvSpPr>
          <p:cNvPr id="9" name="Slide Number Placeholder 8">
            <a:extLst>
              <a:ext uri="{FF2B5EF4-FFF2-40B4-BE49-F238E27FC236}">
                <a16:creationId xmlns:a16="http://schemas.microsoft.com/office/drawing/2014/main" id="{827508DB-B9FD-448F-BB80-E2A03B5F5BB7}"/>
              </a:ext>
            </a:extLst>
          </p:cNvPr>
          <p:cNvSpPr>
            <a:spLocks noGrp="1"/>
          </p:cNvSpPr>
          <p:nvPr>
            <p:ph type="sldNum" sz="quarter" idx="33"/>
          </p:nvPr>
        </p:nvSpPr>
        <p:spPr/>
        <p:txBody>
          <a:bodyPr/>
          <a:lstStyle/>
          <a:p>
            <a:fld id="{19B51A1E-902D-48AF-9020-955120F399B6}" type="slidenum">
              <a:rPr lang="en-US" noProof="0" smtClean="0"/>
              <a:pPr/>
              <a:t>17</a:t>
            </a:fld>
            <a:endParaRPr lang="en-US" noProof="0" dirty="0"/>
          </a:p>
        </p:txBody>
      </p:sp>
    </p:spTree>
    <p:extLst>
      <p:ext uri="{BB962C8B-B14F-4D97-AF65-F5344CB8AC3E}">
        <p14:creationId xmlns:p14="http://schemas.microsoft.com/office/powerpoint/2010/main" val="2472355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Woman on laptop smiling">
            <a:extLst>
              <a:ext uri="{FF2B5EF4-FFF2-40B4-BE49-F238E27FC236}">
                <a16:creationId xmlns:a16="http://schemas.microsoft.com/office/drawing/2014/main" id="{35E3CE9E-B03C-CB4B-A83A-D3265C7A054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title"/>
          </p:nvPr>
        </p:nvSpPr>
        <p:spPr>
          <a:xfrm>
            <a:off x="-1700" y="2156226"/>
            <a:ext cx="4903599" cy="1958400"/>
          </a:xfrm>
        </p:spPr>
        <p:txBody>
          <a:bodyPr>
            <a:normAutofit fontScale="90000"/>
          </a:bodyPr>
          <a:lstStyle/>
          <a:p>
            <a:r>
              <a:rPr lang="en-US" sz="4800" dirty="0"/>
              <a:t>Q: How do I clearly communicate my expectations?</a:t>
            </a:r>
          </a:p>
        </p:txBody>
      </p:sp>
      <p:sp>
        <p:nvSpPr>
          <p:cNvPr id="10" name="Text Placeholder 9">
            <a:extLst>
              <a:ext uri="{FF2B5EF4-FFF2-40B4-BE49-F238E27FC236}">
                <a16:creationId xmlns:a16="http://schemas.microsoft.com/office/drawing/2014/main" id="{2972F17A-D965-40B9-8ABB-C634072DBCC0}"/>
              </a:ext>
            </a:extLst>
          </p:cNvPr>
          <p:cNvSpPr>
            <a:spLocks noGrp="1"/>
          </p:cNvSpPr>
          <p:nvPr>
            <p:ph type="body" sz="quarter" idx="13"/>
          </p:nvPr>
        </p:nvSpPr>
        <p:spPr>
          <a:xfrm>
            <a:off x="0" y="4110760"/>
            <a:ext cx="4902200" cy="1100565"/>
          </a:xfrm>
        </p:spPr>
        <p:txBody>
          <a:bodyPr/>
          <a:lstStyle/>
          <a:p>
            <a:r>
              <a:rPr lang="en-US" sz="4000" dirty="0"/>
              <a:t>A: Rubrics! </a:t>
            </a:r>
          </a:p>
          <a:p>
            <a:endParaRPr lang="en-US" dirty="0"/>
          </a:p>
        </p:txBody>
      </p:sp>
    </p:spTree>
    <p:extLst>
      <p:ext uri="{BB962C8B-B14F-4D97-AF65-F5344CB8AC3E}">
        <p14:creationId xmlns:p14="http://schemas.microsoft.com/office/powerpoint/2010/main" val="2117695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normAutofit fontScale="90000"/>
          </a:bodyPr>
          <a:lstStyle/>
          <a:p>
            <a:r>
              <a:rPr lang="en-US" dirty="0"/>
              <a:t>Discussion Rubric</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p:txBody>
          <a:bodyPr>
            <a:normAutofit fontScale="77500" lnSpcReduction="20000"/>
          </a:bodyPr>
          <a:lstStyle/>
          <a:p>
            <a:r>
              <a:rPr lang="en-US" dirty="0"/>
              <a:t>Expectations Explained </a:t>
            </a:r>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432000" y="2442934"/>
            <a:ext cx="5472000" cy="360000"/>
          </a:xfrm>
        </p:spPr>
        <p:txBody>
          <a:bodyPr>
            <a:normAutofit fontScale="92500" lnSpcReduction="20000"/>
          </a:bodyPr>
          <a:lstStyle/>
          <a:p>
            <a:r>
              <a:rPr lang="en-US" dirty="0"/>
              <a:t>Frequency and Timeliness</a:t>
            </a: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432000" y="2950768"/>
            <a:ext cx="5472000" cy="2194694"/>
          </a:xfrm>
        </p:spPr>
        <p:txBody>
          <a:bodyPr>
            <a:normAutofit fontScale="85000" lnSpcReduction="20000"/>
          </a:bodyPr>
          <a:lstStyle/>
          <a:p>
            <a:r>
              <a:rPr lang="en-US" dirty="0"/>
              <a:t>Students should post on three different days each week with the initial post being no later than Sunday evening by 11:59 pm CST. </a:t>
            </a:r>
          </a:p>
          <a:p>
            <a:pPr lvl="1"/>
            <a:r>
              <a:rPr lang="en-US" dirty="0"/>
              <a:t>Students should have a total of three posts per discussion.</a:t>
            </a:r>
          </a:p>
          <a:p>
            <a:pPr lvl="1"/>
            <a:r>
              <a:rPr lang="en-US" dirty="0"/>
              <a:t>Each post should be on a different day. (3 posts/ 3 Different days)</a:t>
            </a:r>
          </a:p>
        </p:txBody>
      </p:sp>
      <p:cxnSp>
        <p:nvCxnSpPr>
          <p:cNvPr id="11" name="Straight Connector 10">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6300000" y="2443459"/>
            <a:ext cx="5472000" cy="358775"/>
          </a:xfrm>
        </p:spPr>
        <p:txBody>
          <a:bodyPr>
            <a:normAutofit fontScale="92500" lnSpcReduction="20000"/>
          </a:bodyPr>
          <a:lstStyle/>
          <a:p>
            <a:r>
              <a:rPr lang="en-US" dirty="0"/>
              <a:t>Quality</a:t>
            </a:r>
          </a:p>
        </p:txBody>
      </p:sp>
      <p:sp>
        <p:nvSpPr>
          <p:cNvPr id="7" name="Text Placeholder 6">
            <a:extLst>
              <a:ext uri="{FF2B5EF4-FFF2-40B4-BE49-F238E27FC236}">
                <a16:creationId xmlns:a16="http://schemas.microsoft.com/office/drawing/2014/main" id="{26A87885-D672-4CF9-A78D-CFE98385B03A}"/>
              </a:ext>
            </a:extLst>
          </p:cNvPr>
          <p:cNvSpPr>
            <a:spLocks noGrp="1"/>
          </p:cNvSpPr>
          <p:nvPr>
            <p:ph type="body" sz="quarter" idx="12"/>
          </p:nvPr>
        </p:nvSpPr>
        <p:spPr>
          <a:xfrm>
            <a:off x="6299887" y="2947459"/>
            <a:ext cx="5472113" cy="3365109"/>
          </a:xfrm>
        </p:spPr>
        <p:txBody>
          <a:bodyPr/>
          <a:lstStyle/>
          <a:p>
            <a:r>
              <a:rPr lang="en-US" sz="1200" dirty="0"/>
              <a:t>Substantial posts containing well-developed original thoughts, added insight to the topic, outside sources, and follow-up questions. These posts are error-free and grammatically correct. In addition, these posts are a minimum of five (5) sentences and/or 150 words. The posts should demonstrate higher order thinking and critical thinking skills.</a:t>
            </a:r>
          </a:p>
          <a:p>
            <a:r>
              <a:rPr lang="en-US" sz="1200" dirty="0"/>
              <a:t>Original thoughts, added insight to the topic, and follow-up questions. These posts are near error-free and typically grammatically correct. In addition, these posts are a minimum of three (3) sentences and/or 125 words. The posts should demonstrate higher order thinking and critical thinking skills.</a:t>
            </a:r>
            <a:r>
              <a:rPr lang="en-US" dirty="0"/>
              <a:t> </a:t>
            </a:r>
          </a:p>
          <a:p>
            <a:r>
              <a:rPr lang="en-US" sz="1200" dirty="0"/>
              <a:t>Basic thoughts with little to no insight. The post may simply be a follow-up question. These posts contain mechanical and grammatical errors. These posts are typically one or two sentences and less than 100 words. No higher order thinking or critical thinking skills are demonstrated. </a:t>
            </a:r>
          </a:p>
          <a:p>
            <a:r>
              <a:rPr lang="en-US" sz="1200" dirty="0"/>
              <a:t>Zero points will be awarded for no posts and could impact student attendance. </a:t>
            </a:r>
          </a:p>
        </p:txBody>
      </p:sp>
    </p:spTree>
    <p:extLst>
      <p:ext uri="{BB962C8B-B14F-4D97-AF65-F5344CB8AC3E}">
        <p14:creationId xmlns:p14="http://schemas.microsoft.com/office/powerpoint/2010/main" val="917661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0" y="-1"/>
            <a:ext cx="12192000" cy="6858000"/>
          </a:xfrm>
        </p:spPr>
      </p:pic>
      <p:sp>
        <p:nvSpPr>
          <p:cNvPr id="31" name="Text Placeholder 30">
            <a:extLst>
              <a:ext uri="{FF2B5EF4-FFF2-40B4-BE49-F238E27FC236}">
                <a16:creationId xmlns:a16="http://schemas.microsoft.com/office/drawing/2014/main" id="{A7DE1A1C-1BA0-439B-99B1-C80C5806DEFB}"/>
              </a:ext>
            </a:extLst>
          </p:cNvPr>
          <p:cNvSpPr>
            <a:spLocks noGrp="1"/>
          </p:cNvSpPr>
          <p:nvPr>
            <p:ph type="body" sz="quarter" idx="11"/>
          </p:nvPr>
        </p:nvSpPr>
        <p:spPr>
          <a:xfrm>
            <a:off x="740229" y="1106079"/>
            <a:ext cx="8085453" cy="4899343"/>
          </a:xfrm>
        </p:spPr>
        <p:txBody>
          <a:bodyPr/>
          <a:lstStyle/>
          <a:p>
            <a:r>
              <a:rPr lang="en-GB" sz="2000" dirty="0"/>
              <a:t>Who are our students and where do they come from?</a:t>
            </a:r>
          </a:p>
          <a:p>
            <a:endParaRPr lang="en-GB" sz="2000" dirty="0"/>
          </a:p>
          <a:p>
            <a:r>
              <a:rPr lang="en-GB" sz="2000" dirty="0"/>
              <a:t>Why does Retention matter?</a:t>
            </a:r>
          </a:p>
          <a:p>
            <a:pPr marL="0" indent="0">
              <a:buNone/>
            </a:pPr>
            <a:endParaRPr lang="en-GB" sz="2000" dirty="0"/>
          </a:p>
          <a:p>
            <a:r>
              <a:rPr lang="en-GB" sz="2000" dirty="0"/>
              <a:t>What does Paying Attention to Students have to do with Retention?</a:t>
            </a:r>
          </a:p>
          <a:p>
            <a:endParaRPr lang="en-GB" sz="2000" dirty="0"/>
          </a:p>
          <a:p>
            <a:r>
              <a:rPr lang="en-GB" sz="2000" dirty="0"/>
              <a:t>What tools do we have at our disposal to aid in Retention?</a:t>
            </a:r>
          </a:p>
          <a:p>
            <a:pPr marL="0" indent="0">
              <a:buNone/>
            </a:pPr>
            <a:endParaRPr lang="en-GB" sz="2000" dirty="0"/>
          </a:p>
          <a:p>
            <a:r>
              <a:rPr lang="en-GB" sz="2000" dirty="0"/>
              <a:t>What else can you do to aid in Retention?</a:t>
            </a:r>
          </a:p>
          <a:p>
            <a:pPr marL="0" indent="0">
              <a:buNone/>
            </a:pPr>
            <a:endParaRPr lang="en-GB" sz="2000" dirty="0"/>
          </a:p>
          <a:p>
            <a:r>
              <a:rPr lang="en-GB" sz="2000" dirty="0"/>
              <a:t>What does the Research say?</a:t>
            </a:r>
          </a:p>
          <a:p>
            <a:pPr marL="0" indent="0">
              <a:buNone/>
            </a:pPr>
            <a:r>
              <a:rPr lang="en-GB" sz="2000" dirty="0"/>
              <a:t> </a:t>
            </a:r>
          </a:p>
          <a:p>
            <a:endParaRPr lang="en-GB" dirty="0"/>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p:txBody>
          <a:bodyPr/>
          <a:lstStyle/>
          <a:p>
            <a:r>
              <a:rPr lang="en-US" sz="3600" dirty="0"/>
              <a:t>Today’s Agenda</a:t>
            </a:r>
            <a:endParaRPr lang="en-GB" sz="3600" dirty="0"/>
          </a:p>
        </p:txBody>
      </p:sp>
      <p:pic>
        <p:nvPicPr>
          <p:cNvPr id="40" name="Content Placeholder 79" descr="Open Book">
            <a:extLst>
              <a:ext uri="{FF2B5EF4-FFF2-40B4-BE49-F238E27FC236}">
                <a16:creationId xmlns:a16="http://schemas.microsoft.com/office/drawing/2014/main" id="{C997398D-3BA0-47F4-93CE-55576CE45E21}"/>
              </a:ext>
            </a:extLst>
          </p:cNvPr>
          <p:cNvPicPr>
            <a:picLocks noGrp="1" noChangeAspect="1"/>
          </p:cNvPicPr>
          <p:nvPr>
            <p:ph sz="quarter" idx="13"/>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945308" y="529319"/>
            <a:ext cx="548640" cy="548640"/>
          </a:xfrm>
        </p:spPr>
      </p:pic>
      <p:grpSp>
        <p:nvGrpSpPr>
          <p:cNvPr id="7" name="Group 6" descr="decorative element">
            <a:extLst>
              <a:ext uri="{FF2B5EF4-FFF2-40B4-BE49-F238E27FC236}">
                <a16:creationId xmlns:a16="http://schemas.microsoft.com/office/drawing/2014/main" id="{F5325EDA-7343-463C-83EC-5D799E8B8195}"/>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grpSp>
        <p:nvGrpSpPr>
          <p:cNvPr id="5" name="Group 4" descr="decorative element">
            <a:extLst>
              <a:ext uri="{FF2B5EF4-FFF2-40B4-BE49-F238E27FC236}">
                <a16:creationId xmlns:a16="http://schemas.microsoft.com/office/drawing/2014/main" id="{1A141F7B-AE96-45F9-BC57-F7C86174910A}"/>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 name="Slide Number Placeholder 5">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2</a:t>
            </a:fld>
            <a:endParaRPr lang="en-GB" sz="1200" dirty="0">
              <a:solidFill>
                <a:schemeClr val="bg1"/>
              </a:solidFill>
            </a:endParaRPr>
          </a:p>
        </p:txBody>
      </p:sp>
    </p:spTree>
    <p:extLst>
      <p:ext uri="{BB962C8B-B14F-4D97-AF65-F5344CB8AC3E}">
        <p14:creationId xmlns:p14="http://schemas.microsoft.com/office/powerpoint/2010/main" val="342267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FB4D5-DA14-4F29-9320-2DE0A6B571B9}"/>
              </a:ext>
            </a:extLst>
          </p:cNvPr>
          <p:cNvSpPr>
            <a:spLocks noGrp="1"/>
          </p:cNvSpPr>
          <p:nvPr>
            <p:ph type="title"/>
          </p:nvPr>
        </p:nvSpPr>
        <p:spPr>
          <a:xfrm>
            <a:off x="420687" y="216335"/>
            <a:ext cx="10515600" cy="1325563"/>
          </a:xfrm>
        </p:spPr>
        <p:txBody>
          <a:bodyPr/>
          <a:lstStyle/>
          <a:p>
            <a:r>
              <a:rPr lang="en-US" dirty="0"/>
              <a:t>Discussion Rubric</a:t>
            </a:r>
          </a:p>
        </p:txBody>
      </p:sp>
      <p:sp>
        <p:nvSpPr>
          <p:cNvPr id="3" name="Text Placeholder 2">
            <a:extLst>
              <a:ext uri="{FF2B5EF4-FFF2-40B4-BE49-F238E27FC236}">
                <a16:creationId xmlns:a16="http://schemas.microsoft.com/office/drawing/2014/main" id="{DE9D0F75-42B5-4960-8C3A-291285872DAF}"/>
              </a:ext>
            </a:extLst>
          </p:cNvPr>
          <p:cNvSpPr>
            <a:spLocks noGrp="1"/>
          </p:cNvSpPr>
          <p:nvPr>
            <p:ph type="body" sz="quarter" idx="32"/>
          </p:nvPr>
        </p:nvSpPr>
        <p:spPr>
          <a:xfrm>
            <a:off x="420687" y="1438199"/>
            <a:ext cx="11339513" cy="360000"/>
          </a:xfrm>
        </p:spPr>
        <p:txBody>
          <a:bodyPr>
            <a:normAutofit fontScale="77500" lnSpcReduction="20000"/>
          </a:bodyPr>
          <a:lstStyle/>
          <a:p>
            <a:r>
              <a:rPr lang="en-US" dirty="0"/>
              <a:t>Typical 25 Point Discussion Rubric </a:t>
            </a:r>
          </a:p>
        </p:txBody>
      </p:sp>
      <p:graphicFrame>
        <p:nvGraphicFramePr>
          <p:cNvPr id="4" name="Chart 3" title="Gross Revenue Placeholder Chart">
            <a:extLst>
              <a:ext uri="{FF2B5EF4-FFF2-40B4-BE49-F238E27FC236}">
                <a16:creationId xmlns:a16="http://schemas.microsoft.com/office/drawing/2014/main" id="{FFE8AFAB-AE1F-4453-8C1B-70D2EF9B1373}"/>
              </a:ext>
            </a:extLst>
          </p:cNvPr>
          <p:cNvGraphicFramePr/>
          <p:nvPr/>
        </p:nvGraphicFramePr>
        <p:xfrm>
          <a:off x="431800" y="1512000"/>
          <a:ext cx="3389313" cy="4444199"/>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72725B91-4286-473D-83A0-FB3471D1BD53}"/>
              </a:ext>
            </a:extLst>
          </p:cNvPr>
          <p:cNvPicPr>
            <a:picLocks noChangeAspect="1"/>
          </p:cNvPicPr>
          <p:nvPr/>
        </p:nvPicPr>
        <p:blipFill>
          <a:blip r:embed="rId3"/>
          <a:stretch>
            <a:fillRect/>
          </a:stretch>
        </p:blipFill>
        <p:spPr>
          <a:xfrm>
            <a:off x="431800" y="2333563"/>
            <a:ext cx="11339513" cy="4338000"/>
          </a:xfrm>
          <a:prstGeom prst="rect">
            <a:avLst/>
          </a:prstGeom>
        </p:spPr>
      </p:pic>
    </p:spTree>
    <p:extLst>
      <p:ext uri="{BB962C8B-B14F-4D97-AF65-F5344CB8AC3E}">
        <p14:creationId xmlns:p14="http://schemas.microsoft.com/office/powerpoint/2010/main" val="25800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group of students at a table studying in the library">
            <a:extLst>
              <a:ext uri="{FF2B5EF4-FFF2-40B4-BE49-F238E27FC236}">
                <a16:creationId xmlns:a16="http://schemas.microsoft.com/office/drawing/2014/main" id="{1A5F02FB-FDF1-427A-AB2F-50F09EBEE54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grpSp>
        <p:nvGrpSpPr>
          <p:cNvPr id="3" name="Group 2" descr="decorative element">
            <a:extLst>
              <a:ext uri="{FF2B5EF4-FFF2-40B4-BE49-F238E27FC236}">
                <a16:creationId xmlns:a16="http://schemas.microsoft.com/office/drawing/2014/main" id="{B96D2D9B-E0B9-499F-9404-108DB59E4502}"/>
              </a:ext>
            </a:extLst>
          </p:cNvPr>
          <p:cNvGrpSpPr/>
          <p:nvPr/>
        </p:nvGrpSpPr>
        <p:grpSpPr>
          <a:xfrm>
            <a:off x="0" y="0"/>
            <a:ext cx="6957056" cy="6858000"/>
            <a:chOff x="0" y="0"/>
            <a:chExt cx="6957056" cy="6858000"/>
          </a:xfrm>
        </p:grpSpPr>
        <p:sp>
          <p:nvSpPr>
            <p:cNvPr id="33" name="Parallelogram 32">
              <a:extLst>
                <a:ext uri="{FF2B5EF4-FFF2-40B4-BE49-F238E27FC236}">
                  <a16:creationId xmlns:a16="http://schemas.microsoft.com/office/drawing/2014/main" id="{7E2E6584-76E9-4C56-A349-C9CDC96DC5F0}"/>
                </a:ext>
              </a:extLst>
            </p:cNvPr>
            <p:cNvSpPr/>
            <p:nvPr/>
          </p:nvSpPr>
          <p:spPr>
            <a:xfrm>
              <a:off x="1150750" y="0"/>
              <a:ext cx="5491804" cy="6858000"/>
            </a:xfrm>
            <a:prstGeom prst="parallelogram">
              <a:avLst>
                <a:gd name="adj" fmla="val 32713"/>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Shape 9">
              <a:extLst>
                <a:ext uri="{FF2B5EF4-FFF2-40B4-BE49-F238E27FC236}">
                  <a16:creationId xmlns:a16="http://schemas.microsoft.com/office/drawing/2014/main" id="{B73F00D5-E18D-4210-AD3E-3ED73CEE4865}"/>
                </a:ext>
              </a:extLst>
            </p:cNvPr>
            <p:cNvSpPr/>
            <p:nvPr/>
          </p:nvSpPr>
          <p:spPr>
            <a:xfrm flipH="1" flipV="1">
              <a:off x="0" y="482600"/>
              <a:ext cx="6957056" cy="5892799"/>
            </a:xfrm>
            <a:custGeom>
              <a:avLst/>
              <a:gdLst>
                <a:gd name="connsiteX0" fmla="*/ 6957056 w 6957056"/>
                <a:gd name="connsiteY0" fmla="*/ 5892799 h 5892799"/>
                <a:gd name="connsiteX1" fmla="*/ 0 w 6957056"/>
                <a:gd name="connsiteY1" fmla="*/ 5892799 h 5892799"/>
                <a:gd name="connsiteX2" fmla="*/ 1473200 w 6957056"/>
                <a:gd name="connsiteY2" fmla="*/ 0 h 5892799"/>
                <a:gd name="connsiteX3" fmla="*/ 6957056 w 6957056"/>
                <a:gd name="connsiteY3" fmla="*/ 0 h 5892799"/>
              </a:gdLst>
              <a:ahLst/>
              <a:cxnLst>
                <a:cxn ang="0">
                  <a:pos x="connsiteX0" y="connsiteY0"/>
                </a:cxn>
                <a:cxn ang="0">
                  <a:pos x="connsiteX1" y="connsiteY1"/>
                </a:cxn>
                <a:cxn ang="0">
                  <a:pos x="connsiteX2" y="connsiteY2"/>
                </a:cxn>
                <a:cxn ang="0">
                  <a:pos x="connsiteX3" y="connsiteY3"/>
                </a:cxn>
              </a:cxnLst>
              <a:rect l="l" t="t" r="r" b="b"/>
              <a:pathLst>
                <a:path w="6957056" h="5892799">
                  <a:moveTo>
                    <a:pt x="6957056" y="5892799"/>
                  </a:moveTo>
                  <a:lnTo>
                    <a:pt x="0" y="5892799"/>
                  </a:lnTo>
                  <a:lnTo>
                    <a:pt x="1473200" y="0"/>
                  </a:lnTo>
                  <a:lnTo>
                    <a:pt x="6957056" y="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3" name="Freeform: Shape 12">
              <a:extLst>
                <a:ext uri="{FF2B5EF4-FFF2-40B4-BE49-F238E27FC236}">
                  <a16:creationId xmlns:a16="http://schemas.microsoft.com/office/drawing/2014/main" id="{C6577883-A694-450C-A2C7-C9C8A85D9915}"/>
                </a:ext>
              </a:extLst>
            </p:cNvPr>
            <p:cNvSpPr/>
            <p:nvPr/>
          </p:nvSpPr>
          <p:spPr>
            <a:xfrm flipH="1" flipV="1">
              <a:off x="0" y="4457696"/>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sp>
        <p:nvSpPr>
          <p:cNvPr id="31" name="Title 30">
            <a:extLst>
              <a:ext uri="{FF2B5EF4-FFF2-40B4-BE49-F238E27FC236}">
                <a16:creationId xmlns:a16="http://schemas.microsoft.com/office/drawing/2014/main" id="{9284195F-D106-45D8-ABAA-959FA68948B0}"/>
              </a:ext>
            </a:extLst>
          </p:cNvPr>
          <p:cNvSpPr>
            <a:spLocks noGrp="1"/>
          </p:cNvSpPr>
          <p:nvPr>
            <p:ph type="ctrTitle"/>
          </p:nvPr>
        </p:nvSpPr>
        <p:spPr>
          <a:xfrm>
            <a:off x="468706" y="1787431"/>
            <a:ext cx="5330038" cy="2670265"/>
          </a:xfrm>
        </p:spPr>
        <p:txBody>
          <a:bodyPr/>
          <a:lstStyle/>
          <a:p>
            <a:r>
              <a:rPr lang="en-US" dirty="0"/>
              <a:t>What do my students have to say about these types of discussions?</a:t>
            </a:r>
            <a:endParaRPr lang="en-GB" dirty="0"/>
          </a:p>
        </p:txBody>
      </p:sp>
      <p:sp>
        <p:nvSpPr>
          <p:cNvPr id="12" name="Subtitle 11">
            <a:extLst>
              <a:ext uri="{FF2B5EF4-FFF2-40B4-BE49-F238E27FC236}">
                <a16:creationId xmlns:a16="http://schemas.microsoft.com/office/drawing/2014/main" id="{A6AB5563-AD44-4883-8D3E-93E27EEDAA40}"/>
              </a:ext>
            </a:extLst>
          </p:cNvPr>
          <p:cNvSpPr>
            <a:spLocks noGrp="1"/>
          </p:cNvSpPr>
          <p:nvPr>
            <p:ph type="subTitle" idx="1"/>
          </p:nvPr>
        </p:nvSpPr>
        <p:spPr/>
        <p:txBody>
          <a:bodyPr/>
          <a:lstStyle/>
          <a:p>
            <a:r>
              <a:rPr lang="en-GB" dirty="0"/>
              <a:t> </a:t>
            </a:r>
          </a:p>
        </p:txBody>
      </p:sp>
    </p:spTree>
    <p:extLst>
      <p:ext uri="{BB962C8B-B14F-4D97-AF65-F5344CB8AC3E}">
        <p14:creationId xmlns:p14="http://schemas.microsoft.com/office/powerpoint/2010/main" val="3934352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p:sp>
      <p:sp>
        <p:nvSpPr>
          <p:cNvPr id="4" name="Title 3"/>
          <p:cNvSpPr>
            <a:spLocks noGrp="1"/>
          </p:cNvSpPr>
          <p:nvPr>
            <p:ph type="ctrTitle"/>
          </p:nvPr>
        </p:nvSpPr>
        <p:spPr/>
        <p:txBody>
          <a:bodyPr/>
          <a:lstStyle/>
          <a:p>
            <a:r>
              <a:rPr lang="en-US" dirty="0"/>
              <a:t>This may mean a change in attitude…</a:t>
            </a:r>
          </a:p>
        </p:txBody>
      </p:sp>
      <p:sp>
        <p:nvSpPr>
          <p:cNvPr id="2" name="Content Placeholder 1"/>
          <p:cNvSpPr>
            <a:spLocks noGrp="1"/>
          </p:cNvSpPr>
          <p:nvPr>
            <p:ph type="subTitle" idx="1"/>
          </p:nvPr>
        </p:nvSpPr>
        <p:spPr/>
        <p:txBody>
          <a:bodyPr/>
          <a:lstStyle/>
          <a:p>
            <a:endParaRPr lang="en-US" dirty="0"/>
          </a:p>
        </p:txBody>
      </p:sp>
      <p:pic>
        <p:nvPicPr>
          <p:cNvPr id="3" name="Picture 2"/>
          <p:cNvPicPr>
            <a:picLocks noChangeAspect="1"/>
          </p:cNvPicPr>
          <p:nvPr/>
        </p:nvPicPr>
        <p:blipFill>
          <a:blip r:embed="rId2"/>
          <a:stretch>
            <a:fillRect/>
          </a:stretch>
        </p:blipFill>
        <p:spPr>
          <a:xfrm>
            <a:off x="-79780" y="-109330"/>
            <a:ext cx="5711954" cy="7076660"/>
          </a:xfrm>
          <a:prstGeom prst="rect">
            <a:avLst/>
          </a:prstGeom>
        </p:spPr>
      </p:pic>
    </p:spTree>
    <p:extLst>
      <p:ext uri="{BB962C8B-B14F-4D97-AF65-F5344CB8AC3E}">
        <p14:creationId xmlns:p14="http://schemas.microsoft.com/office/powerpoint/2010/main" val="1148920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close up of clock">
            <a:extLst>
              <a:ext uri="{FF2B5EF4-FFF2-40B4-BE49-F238E27FC236}">
                <a16:creationId xmlns:a16="http://schemas.microsoft.com/office/drawing/2014/main" id="{83B20FBB-8217-4FB0-BC35-E49BA9252554}"/>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6464300" y="0"/>
            <a:ext cx="5727700" cy="6858000"/>
          </a:xfrm>
        </p:spPr>
      </p:pic>
      <p:pic>
        <p:nvPicPr>
          <p:cNvPr id="5" name="Picture Placeholder 4" descr="girl with headphones, backpack, and stack of binders/books">
            <a:extLst>
              <a:ext uri="{FF2B5EF4-FFF2-40B4-BE49-F238E27FC236}">
                <a16:creationId xmlns:a16="http://schemas.microsoft.com/office/drawing/2014/main" id="{68B6FFC1-6A21-4DAC-82BC-F2966925C165}"/>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a:xfrm>
            <a:off x="0" y="0"/>
            <a:ext cx="8087304" cy="6858000"/>
          </a:xfrm>
        </p:spPr>
      </p:pic>
      <p:grpSp>
        <p:nvGrpSpPr>
          <p:cNvPr id="9" name="Group 8" descr="decorative element">
            <a:extLst>
              <a:ext uri="{FF2B5EF4-FFF2-40B4-BE49-F238E27FC236}">
                <a16:creationId xmlns:a16="http://schemas.microsoft.com/office/drawing/2014/main" id="{E7969C14-1078-4610-9BC5-74119C9B87BE}"/>
              </a:ext>
            </a:extLst>
          </p:cNvPr>
          <p:cNvGrpSpPr/>
          <p:nvPr/>
        </p:nvGrpSpPr>
        <p:grpSpPr>
          <a:xfrm>
            <a:off x="0" y="3808320"/>
            <a:ext cx="7833208" cy="2547440"/>
            <a:chOff x="0" y="3808320"/>
            <a:chExt cx="7833208" cy="2547440"/>
          </a:xfrm>
        </p:grpSpPr>
        <p:sp>
          <p:nvSpPr>
            <p:cNvPr id="10" name="Freeform: Shape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1" name="Freeform: Shape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descr="decorative element">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 Placeholder 33">
            <a:extLst>
              <a:ext uri="{FF2B5EF4-FFF2-40B4-BE49-F238E27FC236}">
                <a16:creationId xmlns:a16="http://schemas.microsoft.com/office/drawing/2014/main" id="{859D862E-AE8E-482F-9E23-3C096FF03E54}"/>
              </a:ext>
            </a:extLst>
          </p:cNvPr>
          <p:cNvSpPr>
            <a:spLocks noGrp="1"/>
          </p:cNvSpPr>
          <p:nvPr>
            <p:ph type="body" sz="quarter" idx="11"/>
          </p:nvPr>
        </p:nvSpPr>
        <p:spPr/>
        <p:txBody>
          <a:bodyPr/>
          <a:lstStyle/>
          <a:p>
            <a:pPr marL="0" indent="0">
              <a:buNone/>
            </a:pPr>
            <a:endParaRPr lang="en-GB" sz="2800" dirty="0">
              <a:solidFill>
                <a:schemeClr val="bg1"/>
              </a:solidFill>
            </a:endParaRPr>
          </a:p>
          <a:p>
            <a:pPr marL="0" indent="0">
              <a:buNone/>
            </a:pPr>
            <a:r>
              <a:rPr lang="en-GB" sz="2800" dirty="0">
                <a:solidFill>
                  <a:schemeClr val="bg1"/>
                </a:solidFill>
              </a:rPr>
              <a:t>CANVAS</a:t>
            </a:r>
            <a:r>
              <a:rPr lang="en-GB" dirty="0">
                <a:solidFill>
                  <a:schemeClr val="bg1"/>
                </a:solidFill>
              </a:rPr>
              <a:t>.</a:t>
            </a:r>
          </a:p>
        </p:txBody>
      </p:sp>
      <p:sp>
        <p:nvSpPr>
          <p:cNvPr id="33" name="Title 32">
            <a:extLst>
              <a:ext uri="{FF2B5EF4-FFF2-40B4-BE49-F238E27FC236}">
                <a16:creationId xmlns:a16="http://schemas.microsoft.com/office/drawing/2014/main" id="{18CDD97B-6E25-4FB4-B239-493E54AA0830}"/>
              </a:ext>
            </a:extLst>
          </p:cNvPr>
          <p:cNvSpPr>
            <a:spLocks noGrp="1"/>
          </p:cNvSpPr>
          <p:nvPr>
            <p:ph type="title"/>
          </p:nvPr>
        </p:nvSpPr>
        <p:spPr/>
        <p:txBody>
          <a:bodyPr/>
          <a:lstStyle/>
          <a:p>
            <a:r>
              <a:rPr lang="en-GB" sz="3200" dirty="0">
                <a:solidFill>
                  <a:schemeClr val="bg1"/>
                </a:solidFill>
              </a:rPr>
              <a:t>What tools do we have at our disposal to aid in Retention?</a:t>
            </a:r>
          </a:p>
        </p:txBody>
      </p:sp>
      <p:sp>
        <p:nvSpPr>
          <p:cNvPr id="12" name="Slide Number Placeholder 5">
            <a:extLst>
              <a:ext uri="{FF2B5EF4-FFF2-40B4-BE49-F238E27FC236}">
                <a16:creationId xmlns:a16="http://schemas.microsoft.com/office/drawing/2014/main" id="{C2827A65-383D-4D68-9F51-F76C2370BF65}"/>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23</a:t>
            </a:fld>
            <a:endParaRPr lang="en-GB" sz="1200" dirty="0">
              <a:solidFill>
                <a:schemeClr val="bg1"/>
              </a:solidFill>
            </a:endParaRPr>
          </a:p>
        </p:txBody>
      </p:sp>
    </p:spTree>
    <p:extLst>
      <p:ext uri="{BB962C8B-B14F-4D97-AF65-F5344CB8AC3E}">
        <p14:creationId xmlns:p14="http://schemas.microsoft.com/office/powerpoint/2010/main" val="1624334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group of students throwing their graduation caps in the air at sunset">
            <a:extLst>
              <a:ext uri="{FF2B5EF4-FFF2-40B4-BE49-F238E27FC236}">
                <a16:creationId xmlns:a16="http://schemas.microsoft.com/office/drawing/2014/main" id="{039BFAD7-131E-407E-8A28-E4CF6B8977F6}"/>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31" name="Rectangle 30" descr="decorative element">
            <a:extLst>
              <a:ext uri="{FF2B5EF4-FFF2-40B4-BE49-F238E27FC236}">
                <a16:creationId xmlns:a16="http://schemas.microsoft.com/office/drawing/2014/main" id="{340A7491-C312-4D36-BA63-6F859CD81D66}"/>
              </a:ext>
            </a:extLst>
          </p:cNvPr>
          <p:cNvSpPr/>
          <p:nvPr/>
        </p:nvSpPr>
        <p:spPr>
          <a:xfrm>
            <a:off x="0" y="-54063"/>
            <a:ext cx="12191999" cy="6852374"/>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p:txBody>
          <a:bodyPr/>
          <a:lstStyle/>
          <a:p>
            <a:pPr algn="ctr"/>
            <a:r>
              <a:rPr lang="en-US" sz="3600" dirty="0"/>
              <a:t>Retention Tools Within Canvas</a:t>
            </a:r>
            <a:endParaRPr lang="en-GB" sz="3600" dirty="0"/>
          </a:p>
        </p:txBody>
      </p:sp>
      <p:grpSp>
        <p:nvGrpSpPr>
          <p:cNvPr id="7" name="Group 6" descr="decorative element">
            <a:extLst>
              <a:ext uri="{FF2B5EF4-FFF2-40B4-BE49-F238E27FC236}">
                <a16:creationId xmlns:a16="http://schemas.microsoft.com/office/drawing/2014/main" id="{F5325EDA-7343-463C-83EC-5D799E8B8195}"/>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grpSp>
        <p:nvGrpSpPr>
          <p:cNvPr id="5" name="Group 4" descr="decorative element">
            <a:extLst>
              <a:ext uri="{FF2B5EF4-FFF2-40B4-BE49-F238E27FC236}">
                <a16:creationId xmlns:a16="http://schemas.microsoft.com/office/drawing/2014/main" id="{1A141F7B-AE96-45F9-BC57-F7C86174910A}"/>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8" name="Slide Number Placeholder 5">
            <a:extLst>
              <a:ext uri="{FF2B5EF4-FFF2-40B4-BE49-F238E27FC236}">
                <a16:creationId xmlns:a16="http://schemas.microsoft.com/office/drawing/2014/main" id="{118AA3A9-97EA-409C-AD65-3CD3B0A58871}"/>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24</a:t>
            </a:fld>
            <a:endParaRPr lang="en-GB" sz="1200" dirty="0">
              <a:solidFill>
                <a:schemeClr val="bg1"/>
              </a:solidFill>
            </a:endParaRPr>
          </a:p>
        </p:txBody>
      </p:sp>
      <p:sp>
        <p:nvSpPr>
          <p:cNvPr id="87" name="Text Placeholder 86">
            <a:extLst>
              <a:ext uri="{FF2B5EF4-FFF2-40B4-BE49-F238E27FC236}">
                <a16:creationId xmlns:a16="http://schemas.microsoft.com/office/drawing/2014/main" id="{1F4C9CA2-B224-40CD-8DB2-CAE478D23611}"/>
              </a:ext>
            </a:extLst>
          </p:cNvPr>
          <p:cNvSpPr>
            <a:spLocks noGrp="1"/>
          </p:cNvSpPr>
          <p:nvPr>
            <p:ph type="body" sz="quarter" idx="11"/>
          </p:nvPr>
        </p:nvSpPr>
        <p:spPr/>
        <p:txBody>
          <a:bodyPr/>
          <a:lstStyle/>
          <a:p>
            <a:r>
              <a:rPr lang="en-GB" sz="2000" dirty="0"/>
              <a:t>Clearly Outlined Modules</a:t>
            </a:r>
          </a:p>
          <a:p>
            <a:r>
              <a:rPr lang="en-GB" sz="2000" dirty="0"/>
              <a:t>Clearly Arranged Gradebook</a:t>
            </a:r>
          </a:p>
          <a:p>
            <a:r>
              <a:rPr lang="en-GB" sz="2000" dirty="0"/>
              <a:t>Use of Rubrics</a:t>
            </a:r>
          </a:p>
          <a:p>
            <a:r>
              <a:rPr lang="en-GB" sz="2000" dirty="0"/>
              <a:t>Calendar Due Dates/Notifications</a:t>
            </a:r>
          </a:p>
        </p:txBody>
      </p:sp>
      <p:pic>
        <p:nvPicPr>
          <p:cNvPr id="80" name="Content Placeholder 79" descr="Open Book">
            <a:extLst>
              <a:ext uri="{FF2B5EF4-FFF2-40B4-BE49-F238E27FC236}">
                <a16:creationId xmlns:a16="http://schemas.microsoft.com/office/drawing/2014/main" id="{1198805C-69FE-4129-96D0-B3F35CB64166}"/>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8493" y="2305050"/>
            <a:ext cx="547688" cy="547688"/>
          </a:xfrm>
        </p:spPr>
      </p:pic>
      <p:sp>
        <p:nvSpPr>
          <p:cNvPr id="88" name="Text Placeholder 87">
            <a:extLst>
              <a:ext uri="{FF2B5EF4-FFF2-40B4-BE49-F238E27FC236}">
                <a16:creationId xmlns:a16="http://schemas.microsoft.com/office/drawing/2014/main" id="{D01EBAE5-B81D-4150-B62C-F56241C55563}"/>
              </a:ext>
            </a:extLst>
          </p:cNvPr>
          <p:cNvSpPr>
            <a:spLocks noGrp="1"/>
          </p:cNvSpPr>
          <p:nvPr>
            <p:ph type="body" sz="quarter" idx="14"/>
          </p:nvPr>
        </p:nvSpPr>
        <p:spPr/>
        <p:txBody>
          <a:bodyPr/>
          <a:lstStyle/>
          <a:p>
            <a:r>
              <a:rPr lang="en-GB" sz="2000" dirty="0"/>
              <a:t>Contact Information</a:t>
            </a:r>
          </a:p>
          <a:p>
            <a:r>
              <a:rPr lang="en-GB" sz="2000" dirty="0"/>
              <a:t>Inbox</a:t>
            </a:r>
          </a:p>
          <a:p>
            <a:r>
              <a:rPr lang="en-GB" sz="2000" dirty="0"/>
              <a:t>Gradebook Messenger</a:t>
            </a:r>
          </a:p>
          <a:p>
            <a:pPr marL="0" indent="0">
              <a:buNone/>
            </a:pPr>
            <a:endParaRPr lang="en-GB" dirty="0"/>
          </a:p>
          <a:p>
            <a:endParaRPr lang="en-GB" dirty="0"/>
          </a:p>
        </p:txBody>
      </p:sp>
      <p:pic>
        <p:nvPicPr>
          <p:cNvPr id="95" name="Content Placeholder 94" descr="Microscope">
            <a:extLst>
              <a:ext uri="{FF2B5EF4-FFF2-40B4-BE49-F238E27FC236}">
                <a16:creationId xmlns:a16="http://schemas.microsoft.com/office/drawing/2014/main" id="{96991F60-484C-4906-ADB8-676435D3D6E3}"/>
              </a:ext>
            </a:extLst>
          </p:cNvPr>
          <p:cNvPicPr>
            <a:picLocks noGrp="1" noChangeAspect="1"/>
          </p:cNvPicPr>
          <p:nvPr>
            <p:ph sz="quarter" idx="15"/>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8493" y="4505325"/>
            <a:ext cx="547688" cy="547688"/>
          </a:xfrm>
        </p:spPr>
      </p:pic>
      <p:cxnSp>
        <p:nvCxnSpPr>
          <p:cNvPr id="65" name="Straight Connector 64" descr="decorative element">
            <a:extLst>
              <a:ext uri="{FF2B5EF4-FFF2-40B4-BE49-F238E27FC236}">
                <a16:creationId xmlns:a16="http://schemas.microsoft.com/office/drawing/2014/main" id="{A4132B5C-BDF2-4C9A-B21E-BDD2CD03A542}"/>
              </a:ext>
            </a:extLst>
          </p:cNvPr>
          <p:cNvCxnSpPr/>
          <p:nvPr/>
        </p:nvCxnSpPr>
        <p:spPr>
          <a:xfrm>
            <a:off x="2080210" y="3553688"/>
            <a:ext cx="749808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219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books on a shelf">
            <a:extLst>
              <a:ext uri="{FF2B5EF4-FFF2-40B4-BE49-F238E27FC236}">
                <a16:creationId xmlns:a16="http://schemas.microsoft.com/office/drawing/2014/main" id="{0BCD2159-BE65-43D5-9E0A-9EB4B1B2F85B}"/>
              </a:ext>
            </a:extLst>
          </p:cNvPr>
          <p:cNvPicPr>
            <a:picLocks noGrp="1" noChangeAspect="1"/>
          </p:cNvPicPr>
          <p:nvPr>
            <p:ph type="pic" sz="quarter" idx="10"/>
          </p:nvPr>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p:pic>
      <p:grpSp>
        <p:nvGrpSpPr>
          <p:cNvPr id="23" name="Group 22" descr="decorative element">
            <a:extLst>
              <a:ext uri="{FF2B5EF4-FFF2-40B4-BE49-F238E27FC236}">
                <a16:creationId xmlns:a16="http://schemas.microsoft.com/office/drawing/2014/main" id="{28C94A8D-A234-408C-8281-33CCC01BE2A8}"/>
              </a:ext>
            </a:extLst>
          </p:cNvPr>
          <p:cNvGrpSpPr/>
          <p:nvPr/>
        </p:nvGrpSpPr>
        <p:grpSpPr>
          <a:xfrm>
            <a:off x="0" y="0"/>
            <a:ext cx="4750604" cy="6858000"/>
            <a:chOff x="0" y="0"/>
            <a:chExt cx="4750604" cy="6858000"/>
          </a:xfrm>
        </p:grpSpPr>
        <p:sp>
          <p:nvSpPr>
            <p:cNvPr id="22" name="Freeform: Shape 21">
              <a:extLst>
                <a:ext uri="{FF2B5EF4-FFF2-40B4-BE49-F238E27FC236}">
                  <a16:creationId xmlns:a16="http://schemas.microsoft.com/office/drawing/2014/main" id="{01887690-2EDF-4913-A835-4503B0E36442}"/>
                </a:ext>
              </a:extLst>
            </p:cNvPr>
            <p:cNvSpPr/>
            <p:nvPr/>
          </p:nvSpPr>
          <p:spPr>
            <a:xfrm>
              <a:off x="0" y="0"/>
              <a:ext cx="47506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Freeform: Shape 17">
              <a:extLst>
                <a:ext uri="{FF2B5EF4-FFF2-40B4-BE49-F238E27FC236}">
                  <a16:creationId xmlns:a16="http://schemas.microsoft.com/office/drawing/2014/main" id="{AD1E7D22-630D-4E19-8BE6-9C21E4A652BD}"/>
                </a:ext>
              </a:extLst>
            </p:cNvPr>
            <p:cNvSpPr/>
            <p:nvPr/>
          </p:nvSpPr>
          <p:spPr>
            <a:xfrm>
              <a:off x="1" y="0"/>
              <a:ext cx="3946799"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accent2">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Shape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2">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reeform: Shape 13">
              <a:extLst>
                <a:ext uri="{FF2B5EF4-FFF2-40B4-BE49-F238E27FC236}">
                  <a16:creationId xmlns:a16="http://schemas.microsoft.com/office/drawing/2014/main" id="{7D4A6826-2C0D-4C79-A871-DF31737EE4F7}"/>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rgbClr val="0D30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4" name="Title 33">
            <a:extLst>
              <a:ext uri="{FF2B5EF4-FFF2-40B4-BE49-F238E27FC236}">
                <a16:creationId xmlns:a16="http://schemas.microsoft.com/office/drawing/2014/main" id="{3749FE94-FC7C-4359-A56E-6C7A87BDEE87}"/>
              </a:ext>
            </a:extLst>
          </p:cNvPr>
          <p:cNvSpPr>
            <a:spLocks noGrp="1"/>
          </p:cNvSpPr>
          <p:nvPr>
            <p:ph type="title"/>
          </p:nvPr>
        </p:nvSpPr>
        <p:spPr>
          <a:xfrm>
            <a:off x="5595256" y="2313432"/>
            <a:ext cx="5587855" cy="2852737"/>
          </a:xfrm>
        </p:spPr>
        <p:txBody>
          <a:bodyPr/>
          <a:lstStyle/>
          <a:p>
            <a:r>
              <a:rPr lang="en-GB" dirty="0"/>
              <a:t>What else can you do?</a:t>
            </a:r>
          </a:p>
        </p:txBody>
      </p:sp>
      <p:sp>
        <p:nvSpPr>
          <p:cNvPr id="35" name="Text Placeholder 34">
            <a:extLst>
              <a:ext uri="{FF2B5EF4-FFF2-40B4-BE49-F238E27FC236}">
                <a16:creationId xmlns:a16="http://schemas.microsoft.com/office/drawing/2014/main" id="{3F200E92-5A1F-40B7-AE02-46929BC459EA}"/>
              </a:ext>
            </a:extLst>
          </p:cNvPr>
          <p:cNvSpPr>
            <a:spLocks noGrp="1"/>
          </p:cNvSpPr>
          <p:nvPr>
            <p:ph type="body" idx="1"/>
          </p:nvPr>
        </p:nvSpPr>
        <p:spPr>
          <a:xfrm>
            <a:off x="5802031" y="5166169"/>
            <a:ext cx="4332569" cy="978408"/>
          </a:xfrm>
        </p:spPr>
        <p:txBody>
          <a:bodyPr/>
          <a:lstStyle/>
          <a:p>
            <a:endParaRPr lang="en-GB" dirty="0"/>
          </a:p>
          <a:p>
            <a:pPr algn="r"/>
            <a:endParaRPr lang="en-GB" sz="2400" dirty="0"/>
          </a:p>
        </p:txBody>
      </p:sp>
      <p:sp>
        <p:nvSpPr>
          <p:cNvPr id="2" name="TextBox 1"/>
          <p:cNvSpPr txBox="1"/>
          <p:nvPr/>
        </p:nvSpPr>
        <p:spPr>
          <a:xfrm>
            <a:off x="407940" y="326571"/>
            <a:ext cx="4986152" cy="649408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Call Students by Name</a:t>
            </a:r>
          </a:p>
          <a:p>
            <a:endParaRPr lang="en-US" sz="3200" dirty="0">
              <a:solidFill>
                <a:schemeClr val="bg1"/>
              </a:solidFill>
            </a:endParaRPr>
          </a:p>
          <a:p>
            <a:pPr marL="285750" indent="-285750">
              <a:buFont typeface="Arial" panose="020B0604020202020204" pitchFamily="34" charset="0"/>
              <a:buChar char="•"/>
            </a:pPr>
            <a:r>
              <a:rPr lang="en-US" sz="3200" dirty="0">
                <a:solidFill>
                  <a:schemeClr val="bg1"/>
                </a:solidFill>
              </a:rPr>
              <a:t>Send a Welcome Email</a:t>
            </a:r>
          </a:p>
          <a:p>
            <a:endParaRPr lang="en-US" sz="3200" dirty="0">
              <a:solidFill>
                <a:schemeClr val="bg1"/>
              </a:solidFill>
            </a:endParaRPr>
          </a:p>
          <a:p>
            <a:pPr marL="285750" indent="-285750">
              <a:buFont typeface="Arial" panose="020B0604020202020204" pitchFamily="34" charset="0"/>
              <a:buChar char="•"/>
            </a:pPr>
            <a:r>
              <a:rPr lang="en-US" sz="3200" dirty="0">
                <a:solidFill>
                  <a:schemeClr val="bg1"/>
                </a:solidFill>
              </a:rPr>
              <a:t>Call Fringe Dwellers</a:t>
            </a:r>
          </a:p>
          <a:p>
            <a:endParaRPr lang="en-US" sz="3200" dirty="0">
              <a:solidFill>
                <a:schemeClr val="bg1"/>
              </a:solidFill>
            </a:endParaRPr>
          </a:p>
          <a:p>
            <a:pPr marL="285750" indent="-285750">
              <a:buFont typeface="Arial" panose="020B0604020202020204" pitchFamily="34" charset="0"/>
              <a:buChar char="•"/>
            </a:pPr>
            <a:r>
              <a:rPr lang="en-US" sz="3200" dirty="0">
                <a:solidFill>
                  <a:schemeClr val="bg1"/>
                </a:solidFill>
              </a:rPr>
              <a:t>Send out Progress Reports</a:t>
            </a:r>
          </a:p>
          <a:p>
            <a:endParaRPr lang="en-US" sz="3200" dirty="0">
              <a:solidFill>
                <a:schemeClr val="bg1"/>
              </a:solidFill>
            </a:endParaRPr>
          </a:p>
          <a:p>
            <a:pPr marL="285750" indent="-285750">
              <a:buFont typeface="Arial" panose="020B0604020202020204" pitchFamily="34" charset="0"/>
              <a:buChar char="•"/>
            </a:pPr>
            <a:r>
              <a:rPr lang="en-US" sz="3200" dirty="0">
                <a:solidFill>
                  <a:schemeClr val="bg1"/>
                </a:solidFill>
              </a:rPr>
              <a:t>Offer Availability</a:t>
            </a:r>
          </a:p>
          <a:p>
            <a:endParaRPr lang="en-US" sz="3200" dirty="0">
              <a:solidFill>
                <a:schemeClr val="bg1"/>
              </a:solidFill>
            </a:endParaRPr>
          </a:p>
          <a:p>
            <a:pPr marL="285750" indent="-285750">
              <a:buFont typeface="Arial" panose="020B0604020202020204" pitchFamily="34" charset="0"/>
              <a:buChar char="•"/>
            </a:pPr>
            <a:r>
              <a:rPr lang="en-US" sz="3200" dirty="0">
                <a:solidFill>
                  <a:schemeClr val="bg1"/>
                </a:solidFill>
              </a:rPr>
              <a:t>Make Comments Personal</a:t>
            </a:r>
          </a:p>
          <a:p>
            <a:endParaRPr lang="en-US" sz="3200" dirty="0">
              <a:solidFill>
                <a:schemeClr val="bg1"/>
              </a:solidFill>
            </a:endParaRPr>
          </a:p>
          <a:p>
            <a:pPr marL="285750" indent="-285750">
              <a:buFont typeface="Arial" panose="020B0604020202020204" pitchFamily="34" charset="0"/>
              <a:buChar char="•"/>
            </a:pPr>
            <a:r>
              <a:rPr lang="en-US" sz="3200" dirty="0">
                <a:solidFill>
                  <a:schemeClr val="bg1"/>
                </a:solidFill>
              </a:rPr>
              <a:t>BE REAL!</a:t>
            </a:r>
          </a:p>
        </p:txBody>
      </p:sp>
    </p:spTree>
    <p:extLst>
      <p:ext uri="{BB962C8B-B14F-4D97-AF65-F5344CB8AC3E}">
        <p14:creationId xmlns:p14="http://schemas.microsoft.com/office/powerpoint/2010/main" val="4021511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p:sp>
      <p:sp>
        <p:nvSpPr>
          <p:cNvPr id="2" name="Title 1"/>
          <p:cNvSpPr>
            <a:spLocks noGrp="1"/>
          </p:cNvSpPr>
          <p:nvPr>
            <p:ph type="ctrTitle"/>
          </p:nvPr>
        </p:nvSpPr>
        <p:spPr/>
        <p:txBody>
          <a:bodyPr>
            <a:normAutofit/>
          </a:bodyPr>
          <a:lstStyle/>
          <a:p>
            <a:r>
              <a:rPr lang="en-US" dirty="0"/>
              <a:t>What is the quickest way from Point A to Point B?</a:t>
            </a:r>
          </a:p>
        </p:txBody>
      </p:sp>
      <p:sp>
        <p:nvSpPr>
          <p:cNvPr id="4" name="Text Placeholder 3"/>
          <p:cNvSpPr>
            <a:spLocks noGrp="1"/>
          </p:cNvSpPr>
          <p:nvPr>
            <p:ph type="subTitle" idx="1"/>
          </p:nvPr>
        </p:nvSpPr>
        <p:spPr/>
        <p:txBody>
          <a:bodyPr/>
          <a:lstStyle/>
          <a:p>
            <a:r>
              <a:rPr lang="en-US" dirty="0"/>
              <a:t>You have 10 seconds…</a:t>
            </a:r>
          </a:p>
        </p:txBody>
      </p:sp>
      <p:pic>
        <p:nvPicPr>
          <p:cNvPr id="5" name="Picture 4"/>
          <p:cNvPicPr>
            <a:picLocks noChangeAspect="1"/>
          </p:cNvPicPr>
          <p:nvPr/>
        </p:nvPicPr>
        <p:blipFill>
          <a:blip r:embed="rId2"/>
          <a:stretch>
            <a:fillRect/>
          </a:stretch>
        </p:blipFill>
        <p:spPr>
          <a:xfrm>
            <a:off x="-159026" y="-106017"/>
            <a:ext cx="5830956" cy="7097660"/>
          </a:xfrm>
          <a:prstGeom prst="rect">
            <a:avLst/>
          </a:prstGeom>
        </p:spPr>
      </p:pic>
    </p:spTree>
    <p:extLst>
      <p:ext uri="{BB962C8B-B14F-4D97-AF65-F5344CB8AC3E}">
        <p14:creationId xmlns:p14="http://schemas.microsoft.com/office/powerpoint/2010/main" val="429611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Were you correct?</a:t>
            </a:r>
          </a:p>
        </p:txBody>
      </p:sp>
      <p:sp>
        <p:nvSpPr>
          <p:cNvPr id="6" name="Subtitle 5"/>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6582861" cy="6858000"/>
          </a:xfrm>
          <a:prstGeom prst="rect">
            <a:avLst/>
          </a:prstGeom>
        </p:spPr>
      </p:pic>
    </p:spTree>
    <p:extLst>
      <p:ext uri="{BB962C8B-B14F-4D97-AF65-F5344CB8AC3E}">
        <p14:creationId xmlns:p14="http://schemas.microsoft.com/office/powerpoint/2010/main" val="3363100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do you see?</a:t>
            </a:r>
          </a:p>
        </p:txBody>
      </p:sp>
      <p:sp>
        <p:nvSpPr>
          <p:cNvPr id="4" name="Text Placeholder 3"/>
          <p:cNvSpPr>
            <a:spLocks noGrp="1"/>
          </p:cNvSpPr>
          <p:nvPr>
            <p:ph type="subTitle" idx="1"/>
          </p:nvPr>
        </p:nvSpPr>
        <p:spPr/>
        <p:txBody>
          <a:bodyPr/>
          <a:lstStyle/>
          <a:p>
            <a:r>
              <a:rPr lang="en-US" dirty="0"/>
              <a:t>Win?</a:t>
            </a:r>
          </a:p>
          <a:p>
            <a:r>
              <a:rPr lang="en-US" dirty="0"/>
              <a:t>Lift?</a:t>
            </a:r>
          </a:p>
          <a:p>
            <a:r>
              <a:rPr lang="en-US" dirty="0"/>
              <a:t>A Man or Liar?</a:t>
            </a:r>
          </a:p>
        </p:txBody>
      </p:sp>
      <p:pic>
        <p:nvPicPr>
          <p:cNvPr id="5" name="Picture 4"/>
          <p:cNvPicPr>
            <a:picLocks noChangeAspect="1"/>
          </p:cNvPicPr>
          <p:nvPr/>
        </p:nvPicPr>
        <p:blipFill>
          <a:blip r:embed="rId2"/>
          <a:stretch>
            <a:fillRect/>
          </a:stretch>
        </p:blipFill>
        <p:spPr>
          <a:xfrm>
            <a:off x="0" y="0"/>
            <a:ext cx="5470358" cy="6858000"/>
          </a:xfrm>
          <a:prstGeom prst="rect">
            <a:avLst/>
          </a:prstGeom>
        </p:spPr>
      </p:pic>
    </p:spTree>
    <p:extLst>
      <p:ext uri="{BB962C8B-B14F-4D97-AF65-F5344CB8AC3E}">
        <p14:creationId xmlns:p14="http://schemas.microsoft.com/office/powerpoint/2010/main" val="585262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lose up of pages in a book">
            <a:extLst>
              <a:ext uri="{FF2B5EF4-FFF2-40B4-BE49-F238E27FC236}">
                <a16:creationId xmlns:a16="http://schemas.microsoft.com/office/drawing/2014/main" id="{18718FBA-CF32-41C2-9D07-1F0F7F19F73C}"/>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p:pic>
      <p:sp>
        <p:nvSpPr>
          <p:cNvPr id="34" name="Title 33">
            <a:extLst>
              <a:ext uri="{FF2B5EF4-FFF2-40B4-BE49-F238E27FC236}">
                <a16:creationId xmlns:a16="http://schemas.microsoft.com/office/drawing/2014/main" id="{3749FE94-FC7C-4359-A56E-6C7A87BDEE87}"/>
              </a:ext>
            </a:extLst>
          </p:cNvPr>
          <p:cNvSpPr>
            <a:spLocks noGrp="1"/>
          </p:cNvSpPr>
          <p:nvPr>
            <p:ph type="title"/>
          </p:nvPr>
        </p:nvSpPr>
        <p:spPr/>
        <p:txBody>
          <a:bodyPr/>
          <a:lstStyle/>
          <a:p>
            <a:r>
              <a:rPr lang="en-GB" dirty="0"/>
              <a:t>What does the research say?</a:t>
            </a:r>
          </a:p>
        </p:txBody>
      </p:sp>
      <p:sp>
        <p:nvSpPr>
          <p:cNvPr id="35" name="Text Placeholder 34">
            <a:extLst>
              <a:ext uri="{FF2B5EF4-FFF2-40B4-BE49-F238E27FC236}">
                <a16:creationId xmlns:a16="http://schemas.microsoft.com/office/drawing/2014/main" id="{3F200E92-5A1F-40B7-AE02-46929BC459EA}"/>
              </a:ext>
            </a:extLst>
          </p:cNvPr>
          <p:cNvSpPr>
            <a:spLocks noGrp="1"/>
          </p:cNvSpPr>
          <p:nvPr>
            <p:ph type="body" idx="1"/>
          </p:nvPr>
        </p:nvSpPr>
        <p:spPr/>
        <p:txBody>
          <a:bodyPr/>
          <a:lstStyle/>
          <a:p>
            <a:r>
              <a:rPr lang="en-US" sz="2000" dirty="0"/>
              <a:t>Let’s have a little look…</a:t>
            </a:r>
            <a:endParaRPr lang="en-GB" sz="2000" dirty="0"/>
          </a:p>
        </p:txBody>
      </p:sp>
      <p:grpSp>
        <p:nvGrpSpPr>
          <p:cNvPr id="23" name="Group 22" descr="decorative element">
            <a:extLst>
              <a:ext uri="{FF2B5EF4-FFF2-40B4-BE49-F238E27FC236}">
                <a16:creationId xmlns:a16="http://schemas.microsoft.com/office/drawing/2014/main" id="{28C94A8D-A234-408C-8281-33CCC01BE2A8}"/>
              </a:ext>
            </a:extLst>
          </p:cNvPr>
          <p:cNvGrpSpPr/>
          <p:nvPr/>
        </p:nvGrpSpPr>
        <p:grpSpPr>
          <a:xfrm>
            <a:off x="0" y="0"/>
            <a:ext cx="4750604" cy="6858000"/>
            <a:chOff x="0" y="0"/>
            <a:chExt cx="4750604" cy="6858000"/>
          </a:xfrm>
        </p:grpSpPr>
        <p:sp>
          <p:nvSpPr>
            <p:cNvPr id="22" name="Freeform: Shape 21">
              <a:extLst>
                <a:ext uri="{FF2B5EF4-FFF2-40B4-BE49-F238E27FC236}">
                  <a16:creationId xmlns:a16="http://schemas.microsoft.com/office/drawing/2014/main" id="{01887690-2EDF-4913-A835-4503B0E36442}"/>
                </a:ext>
              </a:extLst>
            </p:cNvPr>
            <p:cNvSpPr/>
            <p:nvPr/>
          </p:nvSpPr>
          <p:spPr>
            <a:xfrm>
              <a:off x="0" y="0"/>
              <a:ext cx="47506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8" name="Freeform: Shape 17">
              <a:extLst>
                <a:ext uri="{FF2B5EF4-FFF2-40B4-BE49-F238E27FC236}">
                  <a16:creationId xmlns:a16="http://schemas.microsoft.com/office/drawing/2014/main" id="{AD1E7D22-630D-4E19-8BE6-9C21E4A652BD}"/>
                </a:ext>
              </a:extLst>
            </p:cNvPr>
            <p:cNvSpPr/>
            <p:nvPr/>
          </p:nvSpPr>
          <p:spPr>
            <a:xfrm>
              <a:off x="1" y="0"/>
              <a:ext cx="3946799"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accent1">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6" name="Freeform: Shape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1">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4" name="Freeform: Shape 13">
              <a:extLst>
                <a:ext uri="{FF2B5EF4-FFF2-40B4-BE49-F238E27FC236}">
                  <a16:creationId xmlns:a16="http://schemas.microsoft.com/office/drawing/2014/main" id="{7D4A6826-2C0D-4C79-A871-DF31737EE4F7}"/>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chemeClr val="accent1">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spTree>
    <p:extLst>
      <p:ext uri="{BB962C8B-B14F-4D97-AF65-F5344CB8AC3E}">
        <p14:creationId xmlns:p14="http://schemas.microsoft.com/office/powerpoint/2010/main" val="1077816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y walking with a bookbag and bike">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6836125" y="0"/>
            <a:ext cx="5355875" cy="6858000"/>
          </a:xfrm>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a:off x="2595847"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descr="decorative element">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3</a:t>
            </a:fld>
            <a:endParaRPr lang="en-GB" sz="1200" dirty="0">
              <a:solidFill>
                <a:schemeClr val="bg1"/>
              </a:solidFill>
            </a:endParaRPr>
          </a:p>
        </p:txBody>
      </p:sp>
      <p:sp>
        <p:nvSpPr>
          <p:cNvPr id="24" name="Text Placeholder 23">
            <a:extLst>
              <a:ext uri="{FF2B5EF4-FFF2-40B4-BE49-F238E27FC236}">
                <a16:creationId xmlns:a16="http://schemas.microsoft.com/office/drawing/2014/main" id="{C3930A4E-1302-4AC9-86A3-C4E8AF186ED8}"/>
              </a:ext>
            </a:extLst>
          </p:cNvPr>
          <p:cNvSpPr>
            <a:spLocks noGrp="1"/>
          </p:cNvSpPr>
          <p:nvPr>
            <p:ph type="body" sz="quarter" idx="12"/>
          </p:nvPr>
        </p:nvSpPr>
        <p:spPr>
          <a:xfrm>
            <a:off x="4386558" y="2717803"/>
            <a:ext cx="2834640" cy="3637957"/>
          </a:xfrm>
        </p:spPr>
        <p:txBody>
          <a:bodyPr/>
          <a:lstStyle/>
          <a:p>
            <a:r>
              <a:rPr lang="en-GB" sz="1800" dirty="0"/>
              <a:t>The New Normal</a:t>
            </a:r>
          </a:p>
          <a:p>
            <a:pPr marL="285750" indent="-285750">
              <a:buFont typeface="Arial" panose="020B0604020202020204" pitchFamily="34" charset="0"/>
              <a:buChar char="•"/>
            </a:pPr>
            <a:r>
              <a:rPr lang="en-GB" sz="1600" dirty="0"/>
              <a:t>74% of undergraduates have at least one non-traditional characteristic</a:t>
            </a:r>
          </a:p>
          <a:p>
            <a:pPr marL="971550" lvl="1" indent="-285750"/>
            <a:r>
              <a:rPr lang="en-GB" sz="1600" dirty="0"/>
              <a:t>66% transfer students</a:t>
            </a:r>
          </a:p>
          <a:p>
            <a:pPr marL="971550" lvl="1" indent="-285750"/>
            <a:r>
              <a:rPr lang="en-GB" sz="1600" dirty="0"/>
              <a:t>62% work full or part time</a:t>
            </a:r>
          </a:p>
          <a:p>
            <a:pPr marL="971550" lvl="1" indent="-285750"/>
            <a:r>
              <a:rPr lang="en-GB" sz="1600" dirty="0"/>
              <a:t>43% part time students</a:t>
            </a:r>
          </a:p>
          <a:p>
            <a:pPr marL="971550" lvl="1" indent="-285750"/>
            <a:r>
              <a:rPr lang="en-GB" sz="1600" dirty="0"/>
              <a:t>28% have one dependent</a:t>
            </a:r>
          </a:p>
          <a:p>
            <a:pPr marL="971550" lvl="1" indent="-285750"/>
            <a:r>
              <a:rPr lang="en-GB" sz="1600" dirty="0"/>
              <a:t>35% enrolled in 2 year program</a:t>
            </a:r>
          </a:p>
          <a:p>
            <a:pPr marL="971550" lvl="1" indent="-285750"/>
            <a:r>
              <a:rPr lang="en-GB" sz="1600" dirty="0"/>
              <a:t>63% first gen student</a:t>
            </a:r>
          </a:p>
        </p:txBody>
      </p:sp>
      <p:sp>
        <p:nvSpPr>
          <p:cNvPr id="23" name="Text Placeholder 22">
            <a:extLst>
              <a:ext uri="{FF2B5EF4-FFF2-40B4-BE49-F238E27FC236}">
                <a16:creationId xmlns:a16="http://schemas.microsoft.com/office/drawing/2014/main" id="{B88939B0-5B9A-4423-AFD1-CF6B22268795}"/>
              </a:ext>
            </a:extLst>
          </p:cNvPr>
          <p:cNvSpPr>
            <a:spLocks noGrp="1"/>
          </p:cNvSpPr>
          <p:nvPr>
            <p:ph type="body" sz="quarter" idx="11"/>
          </p:nvPr>
        </p:nvSpPr>
        <p:spPr/>
        <p:txBody>
          <a:bodyPr/>
          <a:lstStyle/>
          <a:p>
            <a:r>
              <a:rPr lang="en-GB" sz="1800" dirty="0"/>
              <a:t>The Non-Traditional Student</a:t>
            </a:r>
          </a:p>
          <a:p>
            <a:pPr marL="285750" indent="-285750">
              <a:buFont typeface="Arial" panose="020B0604020202020204" pitchFamily="34" charset="0"/>
              <a:buChar char="•"/>
            </a:pPr>
            <a:r>
              <a:rPr lang="en-GB" sz="1600" dirty="0"/>
              <a:t>17.6 million undergraduates</a:t>
            </a:r>
          </a:p>
          <a:p>
            <a:pPr marL="285750" indent="-285750">
              <a:buFont typeface="Arial" panose="020B0604020202020204" pitchFamily="34" charset="0"/>
              <a:buChar char="•"/>
            </a:pPr>
            <a:r>
              <a:rPr lang="en-GB" sz="1600" dirty="0"/>
              <a:t>38% are over 25 years old</a:t>
            </a:r>
          </a:p>
          <a:p>
            <a:pPr marL="285750" indent="-285750">
              <a:buFont typeface="Arial" panose="020B0604020202020204" pitchFamily="34" charset="0"/>
              <a:buChar char="•"/>
            </a:pPr>
            <a:r>
              <a:rPr lang="en-GB" sz="1600" dirty="0"/>
              <a:t>25% are over 30 years old</a:t>
            </a:r>
          </a:p>
          <a:p>
            <a:pPr marL="285750" indent="-285750">
              <a:buFont typeface="Arial" panose="020B0604020202020204" pitchFamily="34" charset="0"/>
              <a:buChar char="•"/>
            </a:pPr>
            <a:r>
              <a:rPr lang="en-GB" sz="1600" dirty="0"/>
              <a:t>Students ages 25-34 are projected to increase another 21% by 2022</a:t>
            </a:r>
          </a:p>
          <a:p>
            <a:pPr marL="971550" lvl="1" indent="-285750"/>
            <a:r>
              <a:rPr lang="en-GB" sz="1600" dirty="0"/>
              <a:t>6x greater enrolment growth in certificate programs compared to Master’s programs</a:t>
            </a: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163286" y="557439"/>
            <a:ext cx="8665028" cy="830997"/>
          </a:xfrm>
        </p:spPr>
        <p:txBody>
          <a:bodyPr/>
          <a:lstStyle/>
          <a:p>
            <a:pPr algn="ctr"/>
            <a:r>
              <a:rPr lang="en-US" sz="3200" dirty="0"/>
              <a:t>Who are our Students?</a:t>
            </a:r>
            <a:br>
              <a:rPr lang="en-US" sz="3200" dirty="0"/>
            </a:br>
            <a:r>
              <a:rPr lang="en-US" sz="1100" dirty="0"/>
              <a:t>“Online College Students 2017,” Learning House, 2017, https://learninghouse.com/ocs2017/; Corey </a:t>
            </a:r>
            <a:r>
              <a:rPr lang="en-US" sz="1100" dirty="0" err="1"/>
              <a:t>Seemiller</a:t>
            </a:r>
            <a:r>
              <a:rPr lang="en-US" sz="1100" dirty="0"/>
              <a:t> and Meghan Grace, </a:t>
            </a:r>
            <a:r>
              <a:rPr lang="en-US" sz="1100" i="1" dirty="0"/>
              <a:t>Generation Z</a:t>
            </a:r>
            <a:endParaRPr lang="en-GB" sz="1100" dirty="0"/>
          </a:p>
        </p:txBody>
      </p:sp>
      <p:pic>
        <p:nvPicPr>
          <p:cNvPr id="35" name="Content Placeholder 34" descr="Open Book">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p:pic>
      <p:sp>
        <p:nvSpPr>
          <p:cNvPr id="3" name="Content Placeholder 2">
            <a:extLst>
              <a:ext uri="{FF2B5EF4-FFF2-40B4-BE49-F238E27FC236}">
                <a16:creationId xmlns:a16="http://schemas.microsoft.com/office/drawing/2014/main" id="{84C726CB-636A-4406-BD14-3C3BD7F1A30B}"/>
              </a:ext>
            </a:extLst>
          </p:cNvPr>
          <p:cNvSpPr>
            <a:spLocks noGrp="1"/>
          </p:cNvSpPr>
          <p:nvPr>
            <p:ph sz="quarter" idx="14"/>
          </p:nvPr>
        </p:nvSpPr>
        <p:spPr/>
        <p:txBody>
          <a:bodyPr/>
          <a:lstStyle/>
          <a:p>
            <a:endParaRPr lang="en-US"/>
          </a:p>
        </p:txBody>
      </p:sp>
      <p:pic>
        <p:nvPicPr>
          <p:cNvPr id="18" name="Content Placeholder 79" descr="Open Book">
            <a:extLst>
              <a:ext uri="{FF2B5EF4-FFF2-40B4-BE49-F238E27FC236}">
                <a16:creationId xmlns:a16="http://schemas.microsoft.com/office/drawing/2014/main" id="{6BD77DEE-B627-4209-98EB-1D9E01BC127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45309" y="1977036"/>
            <a:ext cx="548640" cy="548640"/>
          </a:xfrm>
          <a:prstGeom prst="rect">
            <a:avLst/>
          </a:prstGeom>
        </p:spPr>
      </p:pic>
    </p:spTree>
    <p:extLst>
      <p:ext uri="{BB962C8B-B14F-4D97-AF65-F5344CB8AC3E}">
        <p14:creationId xmlns:p14="http://schemas.microsoft.com/office/powerpoint/2010/main" val="2118823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rial view of boy sitting at his laptop">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a:off x="2595847"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descr="decorative element">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Slide Number Placeholder 5">
            <a:extLst>
              <a:ext uri="{FF2B5EF4-FFF2-40B4-BE49-F238E27FC236}">
                <a16:creationId xmlns:a16="http://schemas.microsoft.com/office/drawing/2014/main" id="{11457662-C1A5-4B93-8E30-88025E27C462}"/>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30</a:t>
            </a:fld>
            <a:endParaRPr lang="en-GB" sz="1200" dirty="0">
              <a:solidFill>
                <a:schemeClr val="bg1"/>
              </a:solidFill>
            </a:endParaRPr>
          </a:p>
        </p:txBody>
      </p:sp>
      <p:sp>
        <p:nvSpPr>
          <p:cNvPr id="24" name="Text Placeholder 23">
            <a:extLst>
              <a:ext uri="{FF2B5EF4-FFF2-40B4-BE49-F238E27FC236}">
                <a16:creationId xmlns:a16="http://schemas.microsoft.com/office/drawing/2014/main" id="{C3930A4E-1302-4AC9-86A3-C4E8AF186ED8}"/>
              </a:ext>
            </a:extLst>
          </p:cNvPr>
          <p:cNvSpPr>
            <a:spLocks noGrp="1"/>
          </p:cNvSpPr>
          <p:nvPr>
            <p:ph type="body" sz="quarter" idx="12"/>
          </p:nvPr>
        </p:nvSpPr>
        <p:spPr/>
        <p:txBody>
          <a:bodyPr/>
          <a:lstStyle/>
          <a:p>
            <a:r>
              <a:rPr lang="en-GB" sz="2000" dirty="0"/>
              <a:t>Univ. of Louisiana-</a:t>
            </a:r>
            <a:r>
              <a:rPr lang="en-GB" sz="2000" dirty="0" err="1"/>
              <a:t>Northwestern</a:t>
            </a:r>
            <a:r>
              <a:rPr lang="en-GB" sz="2000" dirty="0"/>
              <a:t> State Univ.</a:t>
            </a:r>
          </a:p>
          <a:p>
            <a:endParaRPr lang="en-GB" sz="1600" dirty="0"/>
          </a:p>
          <a:p>
            <a:r>
              <a:rPr lang="en-GB" sz="1600" dirty="0"/>
              <a:t>-2007</a:t>
            </a:r>
          </a:p>
          <a:p>
            <a:endParaRPr lang="en-GB" sz="1600" dirty="0"/>
          </a:p>
          <a:p>
            <a:pPr marL="342900" indent="-342900">
              <a:buFont typeface="Arial" panose="020B0604020202020204" pitchFamily="34" charset="0"/>
              <a:buChar char="•"/>
            </a:pPr>
            <a:r>
              <a:rPr lang="en-GB" sz="1600" dirty="0"/>
              <a:t>69 Bachelor Degree Programs</a:t>
            </a:r>
          </a:p>
          <a:p>
            <a:pPr marL="342900" indent="-342900">
              <a:buFont typeface="Arial" panose="020B0604020202020204" pitchFamily="34" charset="0"/>
              <a:buChar char="•"/>
            </a:pPr>
            <a:r>
              <a:rPr lang="en-GB" sz="1600" dirty="0"/>
              <a:t>17% Graduation Rate in 3 years</a:t>
            </a:r>
          </a:p>
          <a:p>
            <a:pPr marL="342900" indent="-342900">
              <a:buFont typeface="Arial" panose="020B0604020202020204" pitchFamily="34" charset="0"/>
              <a:buChar char="•"/>
            </a:pPr>
            <a:r>
              <a:rPr lang="en-GB" sz="1600" dirty="0"/>
              <a:t>35% Graduation Rate w/in 6 years</a:t>
            </a:r>
          </a:p>
        </p:txBody>
      </p:sp>
      <p:sp>
        <p:nvSpPr>
          <p:cNvPr id="23" name="Text Placeholder 22">
            <a:extLst>
              <a:ext uri="{FF2B5EF4-FFF2-40B4-BE49-F238E27FC236}">
                <a16:creationId xmlns:a16="http://schemas.microsoft.com/office/drawing/2014/main" id="{B88939B0-5B9A-4423-AFD1-CF6B22268795}"/>
              </a:ext>
            </a:extLst>
          </p:cNvPr>
          <p:cNvSpPr>
            <a:spLocks noGrp="1"/>
          </p:cNvSpPr>
          <p:nvPr>
            <p:ph type="body" sz="quarter" idx="11"/>
          </p:nvPr>
        </p:nvSpPr>
        <p:spPr/>
        <p:txBody>
          <a:bodyPr/>
          <a:lstStyle/>
          <a:p>
            <a:r>
              <a:rPr lang="en-GB" sz="2000" dirty="0"/>
              <a:t>Most Colleges/Universities offer</a:t>
            </a:r>
          </a:p>
          <a:p>
            <a:pPr marL="342900" indent="-342900">
              <a:buFont typeface="Arial" panose="020B0604020202020204" pitchFamily="34" charset="0"/>
              <a:buChar char="•"/>
            </a:pPr>
            <a:r>
              <a:rPr lang="en-GB" sz="2000" dirty="0"/>
              <a:t>Tutoring</a:t>
            </a:r>
          </a:p>
          <a:p>
            <a:pPr marL="342900" indent="-342900">
              <a:buFont typeface="Arial" panose="020B0604020202020204" pitchFamily="34" charset="0"/>
              <a:buChar char="•"/>
            </a:pPr>
            <a:r>
              <a:rPr lang="en-GB" sz="2000" dirty="0"/>
              <a:t>Social Media Lounges</a:t>
            </a:r>
          </a:p>
          <a:p>
            <a:pPr marL="342900" indent="-342900">
              <a:buFont typeface="Arial" panose="020B0604020202020204" pitchFamily="34" charset="0"/>
              <a:buChar char="•"/>
            </a:pPr>
            <a:r>
              <a:rPr lang="en-GB" sz="2000" dirty="0"/>
              <a:t>Advising</a:t>
            </a:r>
          </a:p>
          <a:p>
            <a:pPr marL="342900" indent="-342900">
              <a:buFont typeface="Arial" panose="020B0604020202020204" pitchFamily="34" charset="0"/>
              <a:buChar char="•"/>
            </a:pPr>
            <a:r>
              <a:rPr lang="en-GB" sz="2000" dirty="0"/>
              <a:t>Publications/Outreach</a:t>
            </a:r>
          </a:p>
          <a:p>
            <a:pPr marL="342900" indent="-342900">
              <a:buFont typeface="Arial" panose="020B0604020202020204" pitchFamily="34" charset="0"/>
              <a:buChar char="•"/>
            </a:pPr>
            <a:r>
              <a:rPr lang="en-GB" sz="2000" dirty="0"/>
              <a:t>Career </a:t>
            </a:r>
            <a:r>
              <a:rPr lang="en-GB" sz="2000" dirty="0" err="1"/>
              <a:t>Centers</a:t>
            </a:r>
            <a:endParaRPr lang="en-GB" sz="2000" dirty="0"/>
          </a:p>
          <a:p>
            <a:pPr marL="342900" indent="-342900">
              <a:buFont typeface="Arial" panose="020B0604020202020204" pitchFamily="34" charset="0"/>
              <a:buChar char="•"/>
            </a:pPr>
            <a:r>
              <a:rPr lang="en-GB" sz="2000" dirty="0"/>
              <a:t>Clubs/Organizations</a:t>
            </a:r>
          </a:p>
          <a:p>
            <a:pPr marL="342900" indent="-342900">
              <a:buFont typeface="Arial" panose="020B0604020202020204" pitchFamily="34" charset="0"/>
              <a:buChar char="•"/>
            </a:pPr>
            <a:r>
              <a:rPr lang="en-GB" sz="2000" dirty="0"/>
              <a:t>Counselling </a:t>
            </a:r>
            <a:r>
              <a:rPr lang="en-GB" sz="2000" dirty="0" err="1"/>
              <a:t>Centers</a:t>
            </a:r>
            <a:endParaRPr lang="en-GB" sz="2000" dirty="0"/>
          </a:p>
        </p:txBody>
      </p:sp>
      <p:pic>
        <p:nvPicPr>
          <p:cNvPr id="35" name="Content Placeholder 34" descr="Open Book">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p:pic>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p:txBody>
          <a:bodyPr/>
          <a:lstStyle/>
          <a:p>
            <a:pPr algn="ctr"/>
            <a:r>
              <a:rPr lang="en-US" sz="2800" dirty="0"/>
              <a:t>A Look at Research</a:t>
            </a:r>
            <a:br>
              <a:rPr lang="en-US" sz="2800" dirty="0"/>
            </a:br>
            <a:r>
              <a:rPr lang="en-US" sz="1100" dirty="0"/>
              <a:t>Haynie, </a:t>
            </a:r>
            <a:r>
              <a:rPr lang="en-GB" sz="1100" dirty="0"/>
              <a:t>D. (2015). Retrieved January 3, 2017, from http://www.usnews.com/education/online-education/articles/2015/01/30/experts-debate-graduation-rates-for-online-students</a:t>
            </a:r>
          </a:p>
        </p:txBody>
      </p:sp>
      <p:sp>
        <p:nvSpPr>
          <p:cNvPr id="3" name="Content Placeholder 2">
            <a:extLst>
              <a:ext uri="{FF2B5EF4-FFF2-40B4-BE49-F238E27FC236}">
                <a16:creationId xmlns:a16="http://schemas.microsoft.com/office/drawing/2014/main" id="{B124EE5C-0F6C-42DD-8487-21C550EDE708}"/>
              </a:ext>
            </a:extLst>
          </p:cNvPr>
          <p:cNvSpPr>
            <a:spLocks noGrp="1"/>
          </p:cNvSpPr>
          <p:nvPr>
            <p:ph sz="quarter" idx="14"/>
          </p:nvPr>
        </p:nvSpPr>
        <p:spPr/>
        <p:txBody>
          <a:bodyPr/>
          <a:lstStyle/>
          <a:p>
            <a:endParaRPr lang="en-US"/>
          </a:p>
        </p:txBody>
      </p:sp>
      <p:pic>
        <p:nvPicPr>
          <p:cNvPr id="17" name="Content Placeholder 79" descr="Open Book">
            <a:extLst>
              <a:ext uri="{FF2B5EF4-FFF2-40B4-BE49-F238E27FC236}">
                <a16:creationId xmlns:a16="http://schemas.microsoft.com/office/drawing/2014/main" id="{2DEBF009-2A05-4430-B2AA-C8BF363CDDA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45309" y="2031775"/>
            <a:ext cx="548640" cy="548640"/>
          </a:xfrm>
          <a:prstGeom prst="rect">
            <a:avLst/>
          </a:prstGeom>
        </p:spPr>
      </p:pic>
    </p:spTree>
    <p:extLst>
      <p:ext uri="{BB962C8B-B14F-4D97-AF65-F5344CB8AC3E}">
        <p14:creationId xmlns:p14="http://schemas.microsoft.com/office/powerpoint/2010/main" val="3207125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y walking with a bookbag and bike">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6836125" y="0"/>
            <a:ext cx="5355875" cy="6858000"/>
          </a:xfrm>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a:off x="2595847"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descr="decorative element">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31</a:t>
            </a:fld>
            <a:endParaRPr lang="en-GB" sz="1200" dirty="0">
              <a:solidFill>
                <a:schemeClr val="bg1"/>
              </a:solidFill>
            </a:endParaRPr>
          </a:p>
        </p:txBody>
      </p:sp>
      <p:sp>
        <p:nvSpPr>
          <p:cNvPr id="24" name="Text Placeholder 23">
            <a:extLst>
              <a:ext uri="{FF2B5EF4-FFF2-40B4-BE49-F238E27FC236}">
                <a16:creationId xmlns:a16="http://schemas.microsoft.com/office/drawing/2014/main" id="{C3930A4E-1302-4AC9-86A3-C4E8AF186ED8}"/>
              </a:ext>
            </a:extLst>
          </p:cNvPr>
          <p:cNvSpPr>
            <a:spLocks noGrp="1"/>
          </p:cNvSpPr>
          <p:nvPr>
            <p:ph type="body" sz="quarter" idx="12"/>
          </p:nvPr>
        </p:nvSpPr>
        <p:spPr>
          <a:xfrm>
            <a:off x="4386558" y="2717803"/>
            <a:ext cx="3125590" cy="3637957"/>
          </a:xfrm>
        </p:spPr>
        <p:txBody>
          <a:bodyPr/>
          <a:lstStyle/>
          <a:p>
            <a:r>
              <a:rPr lang="en-GB" sz="1800" dirty="0"/>
              <a:t>Bossier Parish Community College</a:t>
            </a:r>
          </a:p>
          <a:p>
            <a:r>
              <a:rPr lang="en-GB" sz="1800" dirty="0"/>
              <a:t>-2018 Fall Semester</a:t>
            </a:r>
          </a:p>
          <a:p>
            <a:endParaRPr lang="en-GB" sz="1800" dirty="0"/>
          </a:p>
          <a:p>
            <a:pPr marL="285750" indent="-285750">
              <a:buFont typeface="Arial" panose="020B0604020202020204" pitchFamily="34" charset="0"/>
              <a:buChar char="•"/>
            </a:pPr>
            <a:r>
              <a:rPr lang="en-GB" sz="1600" dirty="0"/>
              <a:t>COMM 240-975</a:t>
            </a:r>
          </a:p>
          <a:p>
            <a:pPr marL="971550" lvl="1" indent="-285750"/>
            <a:r>
              <a:rPr lang="en-GB" sz="1600" dirty="0"/>
              <a:t>86.36% Retention Rate</a:t>
            </a:r>
          </a:p>
          <a:p>
            <a:pPr lvl="1" indent="0">
              <a:buNone/>
            </a:pPr>
            <a:endParaRPr lang="en-GB" sz="1600" dirty="0"/>
          </a:p>
          <a:p>
            <a:pPr marL="285750" indent="-285750">
              <a:buFont typeface="Arial" panose="020B0604020202020204" pitchFamily="34" charset="0"/>
              <a:buChar char="•"/>
            </a:pPr>
            <a:r>
              <a:rPr lang="en-GB" sz="1600" dirty="0"/>
              <a:t>COMM 240-976</a:t>
            </a:r>
          </a:p>
          <a:p>
            <a:pPr marL="971550" lvl="1" indent="-285750"/>
            <a:r>
              <a:rPr lang="en-GB" sz="1600" dirty="0"/>
              <a:t>90.9% Retention Rate</a:t>
            </a:r>
          </a:p>
        </p:txBody>
      </p:sp>
      <p:sp>
        <p:nvSpPr>
          <p:cNvPr id="23" name="Text Placeholder 22">
            <a:extLst>
              <a:ext uri="{FF2B5EF4-FFF2-40B4-BE49-F238E27FC236}">
                <a16:creationId xmlns:a16="http://schemas.microsoft.com/office/drawing/2014/main" id="{B88939B0-5B9A-4423-AFD1-CF6B22268795}"/>
              </a:ext>
            </a:extLst>
          </p:cNvPr>
          <p:cNvSpPr>
            <a:spLocks noGrp="1"/>
          </p:cNvSpPr>
          <p:nvPr>
            <p:ph type="body" sz="quarter" idx="11"/>
          </p:nvPr>
        </p:nvSpPr>
        <p:spPr/>
        <p:txBody>
          <a:bodyPr/>
          <a:lstStyle/>
          <a:p>
            <a:r>
              <a:rPr lang="en-GB" sz="1800" dirty="0"/>
              <a:t>University of Maryland University College</a:t>
            </a:r>
          </a:p>
          <a:p>
            <a:r>
              <a:rPr lang="en-GB" sz="1800" dirty="0"/>
              <a:t>-2009</a:t>
            </a:r>
          </a:p>
          <a:p>
            <a:pPr marL="285750" indent="-285750">
              <a:buFont typeface="Arial" panose="020B0604020202020204" pitchFamily="34" charset="0"/>
              <a:buChar char="•"/>
            </a:pPr>
            <a:r>
              <a:rPr lang="en-GB" sz="1600" dirty="0"/>
              <a:t>19 Mentor/Protégé Pairs</a:t>
            </a:r>
          </a:p>
          <a:p>
            <a:r>
              <a:rPr lang="en-GB" sz="1600" dirty="0"/>
              <a:t>-2011</a:t>
            </a:r>
          </a:p>
          <a:p>
            <a:pPr marL="285750" indent="-285750">
              <a:buFont typeface="Arial" panose="020B0604020202020204" pitchFamily="34" charset="0"/>
              <a:buChar char="•"/>
            </a:pPr>
            <a:r>
              <a:rPr lang="en-GB" sz="1600" dirty="0"/>
              <a:t>46 Mentor/Protégé Pairs</a:t>
            </a:r>
          </a:p>
          <a:p>
            <a:pPr marL="285750" indent="-285750">
              <a:buFont typeface="Arial" panose="020B0604020202020204" pitchFamily="34" charset="0"/>
              <a:buChar char="•"/>
            </a:pPr>
            <a:r>
              <a:rPr lang="en-GB" sz="1600" dirty="0"/>
              <a:t>76% Retention Rate</a:t>
            </a:r>
          </a:p>
          <a:p>
            <a:pPr marL="285750" indent="-285750">
              <a:buFont typeface="Arial" panose="020B0604020202020204" pitchFamily="34" charset="0"/>
              <a:buChar char="•"/>
            </a:pPr>
            <a:r>
              <a:rPr lang="en-GB" sz="1600" dirty="0"/>
              <a:t>Higher Course Completion and Graduation Rates</a:t>
            </a: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163286" y="557439"/>
            <a:ext cx="8665028" cy="830997"/>
          </a:xfrm>
        </p:spPr>
        <p:txBody>
          <a:bodyPr/>
          <a:lstStyle/>
          <a:p>
            <a:pPr algn="ctr"/>
            <a:r>
              <a:rPr lang="en-US" sz="3200" dirty="0"/>
              <a:t>Another Look…</a:t>
            </a:r>
            <a:br>
              <a:rPr lang="en-US" sz="3200" dirty="0"/>
            </a:br>
            <a:r>
              <a:rPr lang="en-US" sz="1100" dirty="0"/>
              <a:t>Khan, r., &amp; </a:t>
            </a:r>
            <a:r>
              <a:rPr lang="en-US" sz="1100" dirty="0" err="1"/>
              <a:t>Gogos</a:t>
            </a:r>
            <a:r>
              <a:rPr lang="en-US" sz="1100" dirty="0"/>
              <a:t>, A. (2013). Online mentoring for biotechnology graduate students: An industry-academia partnership. </a:t>
            </a:r>
            <a:r>
              <a:rPr lang="en-US" sz="1100" i="1" dirty="0"/>
              <a:t>Journal of </a:t>
            </a:r>
            <a:r>
              <a:rPr lang="en-US" sz="1100" i="1" dirty="0" err="1"/>
              <a:t>Asychronous</a:t>
            </a:r>
            <a:r>
              <a:rPr lang="en-US" sz="1100" i="1" dirty="0"/>
              <a:t> Learning networks, </a:t>
            </a:r>
            <a:r>
              <a:rPr lang="en-US" sz="1100" dirty="0"/>
              <a:t>17(1), 89-107.</a:t>
            </a:r>
            <a:endParaRPr lang="en-GB" sz="1100" dirty="0"/>
          </a:p>
        </p:txBody>
      </p:sp>
      <p:pic>
        <p:nvPicPr>
          <p:cNvPr id="35" name="Content Placeholder 34" descr="Open Book">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p:pic>
      <p:sp>
        <p:nvSpPr>
          <p:cNvPr id="3" name="Content Placeholder 2">
            <a:extLst>
              <a:ext uri="{FF2B5EF4-FFF2-40B4-BE49-F238E27FC236}">
                <a16:creationId xmlns:a16="http://schemas.microsoft.com/office/drawing/2014/main" id="{0DD3E8B0-2E6E-42B8-BB32-961A2469EDF6}"/>
              </a:ext>
            </a:extLst>
          </p:cNvPr>
          <p:cNvSpPr>
            <a:spLocks noGrp="1"/>
          </p:cNvSpPr>
          <p:nvPr>
            <p:ph sz="quarter" idx="14"/>
          </p:nvPr>
        </p:nvSpPr>
        <p:spPr/>
        <p:txBody>
          <a:bodyPr/>
          <a:lstStyle/>
          <a:p>
            <a:endParaRPr lang="en-US"/>
          </a:p>
        </p:txBody>
      </p:sp>
      <p:pic>
        <p:nvPicPr>
          <p:cNvPr id="18" name="Content Placeholder 79" descr="Open Book">
            <a:extLst>
              <a:ext uri="{FF2B5EF4-FFF2-40B4-BE49-F238E27FC236}">
                <a16:creationId xmlns:a16="http://schemas.microsoft.com/office/drawing/2014/main" id="{4BDE7B69-413D-4056-9B16-857BDFF08D64}"/>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11081" y="1945875"/>
            <a:ext cx="676544" cy="643353"/>
          </a:xfrm>
          <a:prstGeom prst="rect">
            <a:avLst/>
          </a:prstGeom>
        </p:spPr>
      </p:pic>
    </p:spTree>
    <p:extLst>
      <p:ext uri="{BB962C8B-B14F-4D97-AF65-F5344CB8AC3E}">
        <p14:creationId xmlns:p14="http://schemas.microsoft.com/office/powerpoint/2010/main" val="983895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group of students at a table studying in the library">
            <a:extLst>
              <a:ext uri="{FF2B5EF4-FFF2-40B4-BE49-F238E27FC236}">
                <a16:creationId xmlns:a16="http://schemas.microsoft.com/office/drawing/2014/main" id="{1A5F02FB-FDF1-427A-AB2F-50F09EBEE54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grpSp>
        <p:nvGrpSpPr>
          <p:cNvPr id="3" name="Group 2" descr="decorative element">
            <a:extLst>
              <a:ext uri="{FF2B5EF4-FFF2-40B4-BE49-F238E27FC236}">
                <a16:creationId xmlns:a16="http://schemas.microsoft.com/office/drawing/2014/main" id="{B96D2D9B-E0B9-499F-9404-108DB59E4502}"/>
              </a:ext>
            </a:extLst>
          </p:cNvPr>
          <p:cNvGrpSpPr/>
          <p:nvPr/>
        </p:nvGrpSpPr>
        <p:grpSpPr>
          <a:xfrm>
            <a:off x="0" y="0"/>
            <a:ext cx="6957056" cy="6858000"/>
            <a:chOff x="0" y="0"/>
            <a:chExt cx="6957056" cy="6858000"/>
          </a:xfrm>
        </p:grpSpPr>
        <p:sp>
          <p:nvSpPr>
            <p:cNvPr id="33" name="Parallelogram 32">
              <a:extLst>
                <a:ext uri="{FF2B5EF4-FFF2-40B4-BE49-F238E27FC236}">
                  <a16:creationId xmlns:a16="http://schemas.microsoft.com/office/drawing/2014/main" id="{7E2E6584-76E9-4C56-A349-C9CDC96DC5F0}"/>
                </a:ext>
              </a:extLst>
            </p:cNvPr>
            <p:cNvSpPr/>
            <p:nvPr/>
          </p:nvSpPr>
          <p:spPr>
            <a:xfrm>
              <a:off x="1150750" y="0"/>
              <a:ext cx="5491804" cy="6858000"/>
            </a:xfrm>
            <a:prstGeom prst="parallelogram">
              <a:avLst>
                <a:gd name="adj" fmla="val 32713"/>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Shape 9">
              <a:extLst>
                <a:ext uri="{FF2B5EF4-FFF2-40B4-BE49-F238E27FC236}">
                  <a16:creationId xmlns:a16="http://schemas.microsoft.com/office/drawing/2014/main" id="{B73F00D5-E18D-4210-AD3E-3ED73CEE4865}"/>
                </a:ext>
              </a:extLst>
            </p:cNvPr>
            <p:cNvSpPr/>
            <p:nvPr/>
          </p:nvSpPr>
          <p:spPr>
            <a:xfrm flipH="1" flipV="1">
              <a:off x="0" y="482600"/>
              <a:ext cx="6957056" cy="5892799"/>
            </a:xfrm>
            <a:custGeom>
              <a:avLst/>
              <a:gdLst>
                <a:gd name="connsiteX0" fmla="*/ 6957056 w 6957056"/>
                <a:gd name="connsiteY0" fmla="*/ 5892799 h 5892799"/>
                <a:gd name="connsiteX1" fmla="*/ 0 w 6957056"/>
                <a:gd name="connsiteY1" fmla="*/ 5892799 h 5892799"/>
                <a:gd name="connsiteX2" fmla="*/ 1473200 w 6957056"/>
                <a:gd name="connsiteY2" fmla="*/ 0 h 5892799"/>
                <a:gd name="connsiteX3" fmla="*/ 6957056 w 6957056"/>
                <a:gd name="connsiteY3" fmla="*/ 0 h 5892799"/>
              </a:gdLst>
              <a:ahLst/>
              <a:cxnLst>
                <a:cxn ang="0">
                  <a:pos x="connsiteX0" y="connsiteY0"/>
                </a:cxn>
                <a:cxn ang="0">
                  <a:pos x="connsiteX1" y="connsiteY1"/>
                </a:cxn>
                <a:cxn ang="0">
                  <a:pos x="connsiteX2" y="connsiteY2"/>
                </a:cxn>
                <a:cxn ang="0">
                  <a:pos x="connsiteX3" y="connsiteY3"/>
                </a:cxn>
              </a:cxnLst>
              <a:rect l="l" t="t" r="r" b="b"/>
              <a:pathLst>
                <a:path w="6957056" h="5892799">
                  <a:moveTo>
                    <a:pt x="6957056" y="5892799"/>
                  </a:moveTo>
                  <a:lnTo>
                    <a:pt x="0" y="5892799"/>
                  </a:lnTo>
                  <a:lnTo>
                    <a:pt x="1473200" y="0"/>
                  </a:lnTo>
                  <a:lnTo>
                    <a:pt x="6957056" y="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3" name="Freeform: Shape 12">
              <a:extLst>
                <a:ext uri="{FF2B5EF4-FFF2-40B4-BE49-F238E27FC236}">
                  <a16:creationId xmlns:a16="http://schemas.microsoft.com/office/drawing/2014/main" id="{C6577883-A694-450C-A2C7-C9C8A85D9915}"/>
                </a:ext>
              </a:extLst>
            </p:cNvPr>
            <p:cNvSpPr/>
            <p:nvPr/>
          </p:nvSpPr>
          <p:spPr>
            <a:xfrm flipH="1" flipV="1">
              <a:off x="0" y="4457696"/>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sp>
        <p:nvSpPr>
          <p:cNvPr id="31" name="Title 30">
            <a:extLst>
              <a:ext uri="{FF2B5EF4-FFF2-40B4-BE49-F238E27FC236}">
                <a16:creationId xmlns:a16="http://schemas.microsoft.com/office/drawing/2014/main" id="{9284195F-D106-45D8-ABAA-959FA68948B0}"/>
              </a:ext>
            </a:extLst>
          </p:cNvPr>
          <p:cNvSpPr>
            <a:spLocks noGrp="1"/>
          </p:cNvSpPr>
          <p:nvPr>
            <p:ph type="ctrTitle"/>
          </p:nvPr>
        </p:nvSpPr>
        <p:spPr/>
        <p:txBody>
          <a:bodyPr/>
          <a:lstStyle/>
          <a:p>
            <a:r>
              <a:rPr lang="en-US" dirty="0"/>
              <a:t>Story Time</a:t>
            </a:r>
            <a:endParaRPr lang="en-GB" dirty="0"/>
          </a:p>
        </p:txBody>
      </p:sp>
      <p:sp>
        <p:nvSpPr>
          <p:cNvPr id="12" name="Subtitle 11">
            <a:extLst>
              <a:ext uri="{FF2B5EF4-FFF2-40B4-BE49-F238E27FC236}">
                <a16:creationId xmlns:a16="http://schemas.microsoft.com/office/drawing/2014/main" id="{A6AB5563-AD44-4883-8D3E-93E27EEDAA40}"/>
              </a:ext>
            </a:extLst>
          </p:cNvPr>
          <p:cNvSpPr>
            <a:spLocks noGrp="1"/>
          </p:cNvSpPr>
          <p:nvPr>
            <p:ph type="subTitle" idx="1"/>
          </p:nvPr>
        </p:nvSpPr>
        <p:spPr/>
        <p:txBody>
          <a:bodyPr/>
          <a:lstStyle/>
          <a:p>
            <a:r>
              <a:rPr lang="en-GB" dirty="0"/>
              <a:t>3 Letters from Teddy</a:t>
            </a:r>
          </a:p>
          <a:p>
            <a:r>
              <a:rPr lang="en-GB" dirty="0"/>
              <a:t>By: Elizabeth </a:t>
            </a:r>
            <a:r>
              <a:rPr lang="en-GB" dirty="0" err="1"/>
              <a:t>Silance</a:t>
            </a:r>
            <a:r>
              <a:rPr lang="en-GB" dirty="0"/>
              <a:t> Ballard </a:t>
            </a:r>
          </a:p>
        </p:txBody>
      </p:sp>
    </p:spTree>
    <p:extLst>
      <p:ext uri="{BB962C8B-B14F-4D97-AF65-F5344CB8AC3E}">
        <p14:creationId xmlns:p14="http://schemas.microsoft.com/office/powerpoint/2010/main" val="4014267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around a wooden table&#10;">
            <a:extLst>
              <a:ext uri="{FF2B5EF4-FFF2-40B4-BE49-F238E27FC236}">
                <a16:creationId xmlns:a16="http://schemas.microsoft.com/office/drawing/2014/main" id="{D48306FF-9A46-43AC-BC11-DE5D9F2D1836}"/>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p:spPr>
      </p:pic>
      <p:sp>
        <p:nvSpPr>
          <p:cNvPr id="52" name="Rectangle 51" descr="decorative element">
            <a:extLst>
              <a:ext uri="{FF2B5EF4-FFF2-40B4-BE49-F238E27FC236}">
                <a16:creationId xmlns:a16="http://schemas.microsoft.com/office/drawing/2014/main" id="{31664CF3-C0D1-4769-8E59-8694AF07951A}"/>
              </a:ext>
            </a:extLst>
          </p:cNvPr>
          <p:cNvSpPr/>
          <p:nvPr/>
        </p:nvSpPr>
        <p:spPr>
          <a:xfrm>
            <a:off x="0" y="0"/>
            <a:ext cx="12191999" cy="6857999"/>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itle 41">
            <a:extLst>
              <a:ext uri="{FF2B5EF4-FFF2-40B4-BE49-F238E27FC236}">
                <a16:creationId xmlns:a16="http://schemas.microsoft.com/office/drawing/2014/main" id="{72FCEAE4-FA74-4446-B2F5-9AFA2DA139A2}"/>
              </a:ext>
            </a:extLst>
          </p:cNvPr>
          <p:cNvSpPr>
            <a:spLocks noGrp="1"/>
          </p:cNvSpPr>
          <p:nvPr>
            <p:ph type="ctrTitle"/>
          </p:nvPr>
        </p:nvSpPr>
        <p:spPr>
          <a:xfrm>
            <a:off x="691080" y="2142271"/>
            <a:ext cx="5578995" cy="879928"/>
          </a:xfrm>
        </p:spPr>
        <p:txBody>
          <a:bodyPr/>
          <a:lstStyle/>
          <a:p>
            <a:r>
              <a:rPr lang="en-US" b="0" dirty="0"/>
              <a:t>THANK YOU</a:t>
            </a:r>
            <a:endParaRPr lang="en-GB" b="0" dirty="0"/>
          </a:p>
        </p:txBody>
      </p:sp>
      <p:sp>
        <p:nvSpPr>
          <p:cNvPr id="80" name="Text Placeholder 79">
            <a:extLst>
              <a:ext uri="{FF2B5EF4-FFF2-40B4-BE49-F238E27FC236}">
                <a16:creationId xmlns:a16="http://schemas.microsoft.com/office/drawing/2014/main" id="{40F0AA8D-0756-4350-8005-9BCD0DDB3B92}"/>
              </a:ext>
            </a:extLst>
          </p:cNvPr>
          <p:cNvSpPr>
            <a:spLocks noGrp="1"/>
          </p:cNvSpPr>
          <p:nvPr>
            <p:ph type="body" sz="quarter" idx="15"/>
          </p:nvPr>
        </p:nvSpPr>
        <p:spPr/>
        <p:txBody>
          <a:bodyPr/>
          <a:lstStyle/>
          <a:p>
            <a:r>
              <a:rPr lang="en-US" dirty="0"/>
              <a:t>Christian Garrett</a:t>
            </a:r>
            <a:endParaRPr lang="en-GB" dirty="0"/>
          </a:p>
        </p:txBody>
      </p:sp>
      <p:sp>
        <p:nvSpPr>
          <p:cNvPr id="86" name="Text Placeholder 85">
            <a:extLst>
              <a:ext uri="{FF2B5EF4-FFF2-40B4-BE49-F238E27FC236}">
                <a16:creationId xmlns:a16="http://schemas.microsoft.com/office/drawing/2014/main" id="{60CCF183-9FEB-4677-9379-BC01A7251D2C}"/>
              </a:ext>
            </a:extLst>
          </p:cNvPr>
          <p:cNvSpPr>
            <a:spLocks noGrp="1"/>
          </p:cNvSpPr>
          <p:nvPr>
            <p:ph type="body" sz="quarter" idx="16"/>
          </p:nvPr>
        </p:nvSpPr>
        <p:spPr/>
        <p:txBody>
          <a:bodyPr/>
          <a:lstStyle/>
          <a:p>
            <a:r>
              <a:rPr lang="en-US" dirty="0"/>
              <a:t>318-678-6283</a:t>
            </a:r>
            <a:endParaRPr lang="en-GB" dirty="0"/>
          </a:p>
        </p:txBody>
      </p:sp>
      <p:sp>
        <p:nvSpPr>
          <p:cNvPr id="87" name="Text Placeholder 86">
            <a:extLst>
              <a:ext uri="{FF2B5EF4-FFF2-40B4-BE49-F238E27FC236}">
                <a16:creationId xmlns:a16="http://schemas.microsoft.com/office/drawing/2014/main" id="{DF3FE72B-F9BD-472F-A413-71BEEF95F43B}"/>
              </a:ext>
            </a:extLst>
          </p:cNvPr>
          <p:cNvSpPr>
            <a:spLocks noGrp="1"/>
          </p:cNvSpPr>
          <p:nvPr>
            <p:ph type="body" sz="quarter" idx="17"/>
          </p:nvPr>
        </p:nvSpPr>
        <p:spPr/>
        <p:txBody>
          <a:bodyPr/>
          <a:lstStyle/>
          <a:p>
            <a:r>
              <a:rPr lang="en-US" dirty="0"/>
              <a:t>cgarrett@bpcc.edu</a:t>
            </a:r>
            <a:endParaRPr lang="en-GB" dirty="0"/>
          </a:p>
        </p:txBody>
      </p:sp>
      <p:sp>
        <p:nvSpPr>
          <p:cNvPr id="88" name="Text Placeholder 87">
            <a:extLst>
              <a:ext uri="{FF2B5EF4-FFF2-40B4-BE49-F238E27FC236}">
                <a16:creationId xmlns:a16="http://schemas.microsoft.com/office/drawing/2014/main" id="{3717E33B-5954-4CDC-B30A-BD21BED6DD45}"/>
              </a:ext>
            </a:extLst>
          </p:cNvPr>
          <p:cNvSpPr>
            <a:spLocks noGrp="1"/>
          </p:cNvSpPr>
          <p:nvPr>
            <p:ph type="body" sz="quarter" idx="18"/>
          </p:nvPr>
        </p:nvSpPr>
        <p:spPr/>
        <p:txBody>
          <a:bodyPr/>
          <a:lstStyle/>
          <a:p>
            <a:r>
              <a:rPr lang="en-US" dirty="0"/>
              <a:t>www.bpcc.edu</a:t>
            </a:r>
            <a:endParaRPr lang="en-GB" dirty="0"/>
          </a:p>
        </p:txBody>
      </p:sp>
      <p:pic>
        <p:nvPicPr>
          <p:cNvPr id="96" name="Content Placeholder 95" descr="Receiver">
            <a:extLst>
              <a:ext uri="{FF2B5EF4-FFF2-40B4-BE49-F238E27FC236}">
                <a16:creationId xmlns:a16="http://schemas.microsoft.com/office/drawing/2014/main" id="{106CDB5A-A67F-441C-894F-3EDD7AD64C9A}"/>
              </a:ext>
            </a:extLst>
          </p:cNvPr>
          <p:cNvPicPr>
            <a:picLocks noGrp="1" noChangeAspect="1"/>
          </p:cNvPicPr>
          <p:nvPr>
            <p:ph sz="quarter" idx="19"/>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p:pic>
      <p:pic>
        <p:nvPicPr>
          <p:cNvPr id="98" name="Content Placeholder 97" descr="Envelope">
            <a:extLst>
              <a:ext uri="{FF2B5EF4-FFF2-40B4-BE49-F238E27FC236}">
                <a16:creationId xmlns:a16="http://schemas.microsoft.com/office/drawing/2014/main" id="{0B9C03E0-6367-44D9-A740-AA6436F075E8}"/>
              </a:ext>
            </a:extLst>
          </p:cNvPr>
          <p:cNvPicPr>
            <a:picLocks noGrp="1" noChangeAspect="1"/>
          </p:cNvPicPr>
          <p:nvPr>
            <p:ph sz="quarter" idx="20"/>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p:pic>
      <p:pic>
        <p:nvPicPr>
          <p:cNvPr id="100" name="Content Placeholder 99" descr="Link">
            <a:extLst>
              <a:ext uri="{FF2B5EF4-FFF2-40B4-BE49-F238E27FC236}">
                <a16:creationId xmlns:a16="http://schemas.microsoft.com/office/drawing/2014/main" id="{420E824D-10A7-42CB-A7E8-5298E3E84F02}"/>
              </a:ext>
            </a:extLst>
          </p:cNvPr>
          <p:cNvPicPr>
            <a:picLocks noGrp="1" noChangeAspect="1"/>
          </p:cNvPicPr>
          <p:nvPr>
            <p:ph sz="quarter" idx="21"/>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p:pic>
      <p:pic>
        <p:nvPicPr>
          <p:cNvPr id="94" name="Content Placeholder 93" descr="User">
            <a:extLst>
              <a:ext uri="{FF2B5EF4-FFF2-40B4-BE49-F238E27FC236}">
                <a16:creationId xmlns:a16="http://schemas.microsoft.com/office/drawing/2014/main" id="{5AC6F288-703B-45A1-9B56-079BD755B2CB}"/>
              </a:ext>
            </a:extLst>
          </p:cNvPr>
          <p:cNvPicPr>
            <a:picLocks noGrp="1" noChangeAspect="1"/>
          </p:cNvPicPr>
          <p:nvPr>
            <p:ph sz="quarter" idx="22"/>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p:pic>
      <p:cxnSp>
        <p:nvCxnSpPr>
          <p:cNvPr id="131" name="Straight Connector 130" descr="decorative element">
            <a:extLst>
              <a:ext uri="{FF2B5EF4-FFF2-40B4-BE49-F238E27FC236}">
                <a16:creationId xmlns:a16="http://schemas.microsoft.com/office/drawing/2014/main" id="{8695A66A-1D9E-4D4E-9067-DC97380D3FDF}"/>
              </a:ext>
            </a:extLst>
          </p:cNvPr>
          <p:cNvCxnSpPr/>
          <p:nvPr/>
        </p:nvCxnSpPr>
        <p:spPr>
          <a:xfrm>
            <a:off x="756601" y="41430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32" name="Straight Connector 131" descr="decorative element">
            <a:extLst>
              <a:ext uri="{FF2B5EF4-FFF2-40B4-BE49-F238E27FC236}">
                <a16:creationId xmlns:a16="http://schemas.microsoft.com/office/drawing/2014/main" id="{529648F7-20E3-4312-823A-D8265A94AF23}"/>
              </a:ext>
            </a:extLst>
          </p:cNvPr>
          <p:cNvCxnSpPr/>
          <p:nvPr/>
        </p:nvCxnSpPr>
        <p:spPr>
          <a:xfrm>
            <a:off x="756601" y="48669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descr="decorative element">
            <a:extLst>
              <a:ext uri="{FF2B5EF4-FFF2-40B4-BE49-F238E27FC236}">
                <a16:creationId xmlns:a16="http://schemas.microsoft.com/office/drawing/2014/main" id="{8F841485-6093-48AB-9892-0FB58675C726}"/>
              </a:ext>
            </a:extLst>
          </p:cNvPr>
          <p:cNvCxnSpPr/>
          <p:nvPr/>
        </p:nvCxnSpPr>
        <p:spPr>
          <a:xfrm>
            <a:off x="756601" y="56162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54" name="Group 153" descr="decorative element">
            <a:extLst>
              <a:ext uri="{FF2B5EF4-FFF2-40B4-BE49-F238E27FC236}">
                <a16:creationId xmlns:a16="http://schemas.microsoft.com/office/drawing/2014/main" id="{FF17C705-3351-4B11-BD28-D0CACC12D311}"/>
              </a:ext>
            </a:extLst>
          </p:cNvPr>
          <p:cNvGrpSpPr/>
          <p:nvPr/>
        </p:nvGrpSpPr>
        <p:grpSpPr>
          <a:xfrm>
            <a:off x="822755" y="2930325"/>
            <a:ext cx="469807" cy="79404"/>
            <a:chOff x="9330846" y="5054600"/>
            <a:chExt cx="676275" cy="114300"/>
          </a:xfrm>
          <a:solidFill>
            <a:schemeClr val="bg1"/>
          </a:solidFill>
        </p:grpSpPr>
        <p:sp>
          <p:nvSpPr>
            <p:cNvPr id="155" name="Oval 154">
              <a:extLst>
                <a:ext uri="{FF2B5EF4-FFF2-40B4-BE49-F238E27FC236}">
                  <a16:creationId xmlns:a16="http://schemas.microsoft.com/office/drawing/2014/main" id="{925FEBFE-A26D-4E0B-B884-7E186CD878E5}"/>
                </a:ext>
              </a:extLst>
            </p:cNvPr>
            <p:cNvSpPr/>
            <p:nvPr/>
          </p:nvSpPr>
          <p:spPr>
            <a:xfrm>
              <a:off x="9330846"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6" name="Oval 155">
              <a:extLst>
                <a:ext uri="{FF2B5EF4-FFF2-40B4-BE49-F238E27FC236}">
                  <a16:creationId xmlns:a16="http://schemas.microsoft.com/office/drawing/2014/main" id="{2A24665D-D5CF-4F18-A88A-8E4471800E8D}"/>
                </a:ext>
              </a:extLst>
            </p:cNvPr>
            <p:cNvSpPr/>
            <p:nvPr/>
          </p:nvSpPr>
          <p:spPr>
            <a:xfrm>
              <a:off x="9518171"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7" name="Oval 156">
              <a:extLst>
                <a:ext uri="{FF2B5EF4-FFF2-40B4-BE49-F238E27FC236}">
                  <a16:creationId xmlns:a16="http://schemas.microsoft.com/office/drawing/2014/main" id="{39F2203F-31BF-4705-AC57-E197602982AA}"/>
                </a:ext>
              </a:extLst>
            </p:cNvPr>
            <p:cNvSpPr/>
            <p:nvPr/>
          </p:nvSpPr>
          <p:spPr>
            <a:xfrm>
              <a:off x="9705496"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8" name="Oval 157">
              <a:extLst>
                <a:ext uri="{FF2B5EF4-FFF2-40B4-BE49-F238E27FC236}">
                  <a16:creationId xmlns:a16="http://schemas.microsoft.com/office/drawing/2014/main" id="{D4734E32-080E-49F2-89F3-16F0DBB5D130}"/>
                </a:ext>
              </a:extLst>
            </p:cNvPr>
            <p:cNvSpPr/>
            <p:nvPr/>
          </p:nvSpPr>
          <p:spPr>
            <a:xfrm>
              <a:off x="9892821"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 name="Group 6" descr="decorative element">
            <a:extLst>
              <a:ext uri="{FF2B5EF4-FFF2-40B4-BE49-F238E27FC236}">
                <a16:creationId xmlns:a16="http://schemas.microsoft.com/office/drawing/2014/main" id="{F5325EDA-7343-463C-83EC-5D799E8B8195}"/>
              </a:ext>
            </a:extLst>
          </p:cNvPr>
          <p:cNvGrpSpPr/>
          <p:nvPr/>
        </p:nvGrpSpPr>
        <p:grpSpPr>
          <a:xfrm>
            <a:off x="9621169"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accent1">
                <a:lumMod val="7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accent1">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accent1">
                <a:lumMod val="7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spTree>
    <p:extLst>
      <p:ext uri="{BB962C8B-B14F-4D97-AF65-F5344CB8AC3E}">
        <p14:creationId xmlns:p14="http://schemas.microsoft.com/office/powerpoint/2010/main" val="2674200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5336101E-D654-46D8-A983-BF46C5D86583}"/>
              </a:ext>
            </a:extLst>
          </p:cNvPr>
          <p:cNvSpPr>
            <a:spLocks noGrp="1"/>
          </p:cNvSpPr>
          <p:nvPr>
            <p:ph type="body" sz="quarter" idx="11"/>
          </p:nvPr>
        </p:nvSpPr>
        <p:spPr/>
        <p:txBody>
          <a:bodyPr/>
          <a:lstStyle/>
          <a:p>
            <a:pPr marL="0" indent="0">
              <a:buNone/>
            </a:pPr>
            <a:endParaRPr lang="en-GB" dirty="0"/>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p:txBody>
          <a:bodyPr/>
          <a:lstStyle/>
          <a:p>
            <a:pPr algn="ctr"/>
            <a:r>
              <a:rPr lang="en-US" sz="3200" dirty="0"/>
              <a:t>From where do online students come?</a:t>
            </a:r>
            <a:br>
              <a:rPr lang="en-US" sz="3200" dirty="0"/>
            </a:br>
            <a:r>
              <a:rPr lang="en-US" sz="1600" dirty="0"/>
              <a:t>Compete, </a:t>
            </a:r>
            <a:r>
              <a:rPr lang="en-US" sz="1600" dirty="0" err="1"/>
              <a:t>Inc</a:t>
            </a:r>
            <a:r>
              <a:rPr lang="en-US" sz="1600" dirty="0"/>
              <a:t> U.S. Custom Education H2011; EAB Interviews and Analysis</a:t>
            </a:r>
            <a:br>
              <a:rPr lang="en-GB" sz="3200" dirty="0"/>
            </a:br>
            <a:endParaRPr lang="en-GB" sz="3200" dirty="0"/>
          </a:p>
        </p:txBody>
      </p:sp>
      <p:pic>
        <p:nvPicPr>
          <p:cNvPr id="27" name="Content Placeholder 79" descr="Open Book">
            <a:extLst>
              <a:ext uri="{FF2B5EF4-FFF2-40B4-BE49-F238E27FC236}">
                <a16:creationId xmlns:a16="http://schemas.microsoft.com/office/drawing/2014/main" id="{EBEE0E99-191F-4498-9399-4BA8BCD3E66F}"/>
              </a:ext>
            </a:extLst>
          </p:cNvPr>
          <p:cNvPicPr>
            <a:picLocks noGrp="1" noChangeAspect="1"/>
          </p:cNvPicPr>
          <p:nvPr>
            <p:ph sz="quarter" idx="13"/>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p:pic>
      <p:pic>
        <p:nvPicPr>
          <p:cNvPr id="5" name="Content Placeholder 3"/>
          <p:cNvPicPr>
            <a:picLocks noChangeAspect="1"/>
          </p:cNvPicPr>
          <p:nvPr/>
        </p:nvPicPr>
        <p:blipFill>
          <a:blip r:embed="rId4"/>
          <a:stretch>
            <a:fillRect/>
          </a:stretch>
        </p:blipFill>
        <p:spPr>
          <a:xfrm>
            <a:off x="2335272" y="1800263"/>
            <a:ext cx="6676567" cy="4114800"/>
          </a:xfrm>
          <a:prstGeom prst="rect">
            <a:avLst/>
          </a:prstGeom>
        </p:spPr>
      </p:pic>
    </p:spTree>
    <p:extLst>
      <p:ext uri="{BB962C8B-B14F-4D97-AF65-F5344CB8AC3E}">
        <p14:creationId xmlns:p14="http://schemas.microsoft.com/office/powerpoint/2010/main" val="406473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5336101E-D654-46D8-A983-BF46C5D86583}"/>
              </a:ext>
            </a:extLst>
          </p:cNvPr>
          <p:cNvSpPr>
            <a:spLocks noGrp="1"/>
          </p:cNvSpPr>
          <p:nvPr>
            <p:ph type="body" sz="quarter" idx="11"/>
          </p:nvPr>
        </p:nvSpPr>
        <p:spPr/>
        <p:txBody>
          <a:bodyPr/>
          <a:lstStyle/>
          <a:p>
            <a:pPr marL="0" indent="0">
              <a:buNone/>
            </a:pPr>
            <a:endParaRPr lang="en-GB" dirty="0"/>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p:txBody>
          <a:bodyPr/>
          <a:lstStyle/>
          <a:p>
            <a:pPr algn="ctr"/>
            <a:r>
              <a:rPr lang="en-US" sz="3200" dirty="0"/>
              <a:t>How do potential students find us?</a:t>
            </a:r>
            <a:br>
              <a:rPr lang="en-US" sz="3200" dirty="0"/>
            </a:br>
            <a:r>
              <a:rPr lang="en-US" sz="1800" dirty="0"/>
              <a:t>Compete, Inc. U.S. Custom Education H2011; EAB Interviews and Analysis</a:t>
            </a:r>
            <a:endParaRPr lang="en-GB" sz="1800" dirty="0"/>
          </a:p>
        </p:txBody>
      </p:sp>
      <p:pic>
        <p:nvPicPr>
          <p:cNvPr id="27" name="Content Placeholder 79" descr="Open Book">
            <a:extLst>
              <a:ext uri="{FF2B5EF4-FFF2-40B4-BE49-F238E27FC236}">
                <a16:creationId xmlns:a16="http://schemas.microsoft.com/office/drawing/2014/main" id="{EBEE0E99-191F-4498-9399-4BA8BCD3E66F}"/>
              </a:ext>
            </a:extLst>
          </p:cNvPr>
          <p:cNvPicPr>
            <a:picLocks noGrp="1" noChangeAspect="1"/>
          </p:cNvPicPr>
          <p:nvPr>
            <p:ph sz="quarter" idx="13"/>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p:pic>
      <p:pic>
        <p:nvPicPr>
          <p:cNvPr id="6" name="Content Placeholder 8"/>
          <p:cNvPicPr>
            <a:picLocks noChangeAspect="1"/>
          </p:cNvPicPr>
          <p:nvPr/>
        </p:nvPicPr>
        <p:blipFill>
          <a:blip r:embed="rId4"/>
          <a:stretch>
            <a:fillRect/>
          </a:stretch>
        </p:blipFill>
        <p:spPr>
          <a:xfrm>
            <a:off x="-174172" y="1452394"/>
            <a:ext cx="10026595" cy="4810538"/>
          </a:xfrm>
          <a:prstGeom prst="rect">
            <a:avLst/>
          </a:prstGeom>
        </p:spPr>
      </p:pic>
      <p:pic>
        <p:nvPicPr>
          <p:cNvPr id="7" name="Content Placeholder 3"/>
          <p:cNvPicPr>
            <a:picLocks noChangeAspect="1"/>
          </p:cNvPicPr>
          <p:nvPr/>
        </p:nvPicPr>
        <p:blipFill>
          <a:blip r:embed="rId5"/>
          <a:stretch>
            <a:fillRect/>
          </a:stretch>
        </p:blipFill>
        <p:spPr>
          <a:xfrm>
            <a:off x="3198812" y="2283440"/>
            <a:ext cx="7811804" cy="3148446"/>
          </a:xfrm>
          <a:prstGeom prst="rect">
            <a:avLst/>
          </a:prstGeom>
        </p:spPr>
      </p:pic>
    </p:spTree>
    <p:extLst>
      <p:ext uri="{BB962C8B-B14F-4D97-AF65-F5344CB8AC3E}">
        <p14:creationId xmlns:p14="http://schemas.microsoft.com/office/powerpoint/2010/main" val="3681219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group of students at a table studying in the library">
            <a:extLst>
              <a:ext uri="{FF2B5EF4-FFF2-40B4-BE49-F238E27FC236}">
                <a16:creationId xmlns:a16="http://schemas.microsoft.com/office/drawing/2014/main" id="{1A5F02FB-FDF1-427A-AB2F-50F09EBEE54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grpSp>
        <p:nvGrpSpPr>
          <p:cNvPr id="3" name="Group 2" descr="decorative element">
            <a:extLst>
              <a:ext uri="{FF2B5EF4-FFF2-40B4-BE49-F238E27FC236}">
                <a16:creationId xmlns:a16="http://schemas.microsoft.com/office/drawing/2014/main" id="{B96D2D9B-E0B9-499F-9404-108DB59E4502}"/>
              </a:ext>
            </a:extLst>
          </p:cNvPr>
          <p:cNvGrpSpPr/>
          <p:nvPr/>
        </p:nvGrpSpPr>
        <p:grpSpPr>
          <a:xfrm>
            <a:off x="0" y="0"/>
            <a:ext cx="6957056" cy="6858000"/>
            <a:chOff x="0" y="0"/>
            <a:chExt cx="6957056" cy="6858000"/>
          </a:xfrm>
        </p:grpSpPr>
        <p:sp>
          <p:nvSpPr>
            <p:cNvPr id="33" name="Parallelogram 32">
              <a:extLst>
                <a:ext uri="{FF2B5EF4-FFF2-40B4-BE49-F238E27FC236}">
                  <a16:creationId xmlns:a16="http://schemas.microsoft.com/office/drawing/2014/main" id="{7E2E6584-76E9-4C56-A349-C9CDC96DC5F0}"/>
                </a:ext>
              </a:extLst>
            </p:cNvPr>
            <p:cNvSpPr/>
            <p:nvPr/>
          </p:nvSpPr>
          <p:spPr>
            <a:xfrm>
              <a:off x="1150750" y="0"/>
              <a:ext cx="5491804" cy="6858000"/>
            </a:xfrm>
            <a:prstGeom prst="parallelogram">
              <a:avLst>
                <a:gd name="adj" fmla="val 32713"/>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Shape 9">
              <a:extLst>
                <a:ext uri="{FF2B5EF4-FFF2-40B4-BE49-F238E27FC236}">
                  <a16:creationId xmlns:a16="http://schemas.microsoft.com/office/drawing/2014/main" id="{B73F00D5-E18D-4210-AD3E-3ED73CEE4865}"/>
                </a:ext>
              </a:extLst>
            </p:cNvPr>
            <p:cNvSpPr/>
            <p:nvPr/>
          </p:nvSpPr>
          <p:spPr>
            <a:xfrm flipH="1" flipV="1">
              <a:off x="0" y="482600"/>
              <a:ext cx="6957056" cy="5892799"/>
            </a:xfrm>
            <a:custGeom>
              <a:avLst/>
              <a:gdLst>
                <a:gd name="connsiteX0" fmla="*/ 6957056 w 6957056"/>
                <a:gd name="connsiteY0" fmla="*/ 5892799 h 5892799"/>
                <a:gd name="connsiteX1" fmla="*/ 0 w 6957056"/>
                <a:gd name="connsiteY1" fmla="*/ 5892799 h 5892799"/>
                <a:gd name="connsiteX2" fmla="*/ 1473200 w 6957056"/>
                <a:gd name="connsiteY2" fmla="*/ 0 h 5892799"/>
                <a:gd name="connsiteX3" fmla="*/ 6957056 w 6957056"/>
                <a:gd name="connsiteY3" fmla="*/ 0 h 5892799"/>
              </a:gdLst>
              <a:ahLst/>
              <a:cxnLst>
                <a:cxn ang="0">
                  <a:pos x="connsiteX0" y="connsiteY0"/>
                </a:cxn>
                <a:cxn ang="0">
                  <a:pos x="connsiteX1" y="connsiteY1"/>
                </a:cxn>
                <a:cxn ang="0">
                  <a:pos x="connsiteX2" y="connsiteY2"/>
                </a:cxn>
                <a:cxn ang="0">
                  <a:pos x="connsiteX3" y="connsiteY3"/>
                </a:cxn>
              </a:cxnLst>
              <a:rect l="l" t="t" r="r" b="b"/>
              <a:pathLst>
                <a:path w="6957056" h="5892799">
                  <a:moveTo>
                    <a:pt x="6957056" y="5892799"/>
                  </a:moveTo>
                  <a:lnTo>
                    <a:pt x="0" y="5892799"/>
                  </a:lnTo>
                  <a:lnTo>
                    <a:pt x="1473200" y="0"/>
                  </a:lnTo>
                  <a:lnTo>
                    <a:pt x="6957056" y="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3" name="Freeform: Shape 12">
              <a:extLst>
                <a:ext uri="{FF2B5EF4-FFF2-40B4-BE49-F238E27FC236}">
                  <a16:creationId xmlns:a16="http://schemas.microsoft.com/office/drawing/2014/main" id="{C6577883-A694-450C-A2C7-C9C8A85D9915}"/>
                </a:ext>
              </a:extLst>
            </p:cNvPr>
            <p:cNvSpPr/>
            <p:nvPr/>
          </p:nvSpPr>
          <p:spPr>
            <a:xfrm flipH="1" flipV="1">
              <a:off x="0" y="4457696"/>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sp>
        <p:nvSpPr>
          <p:cNvPr id="31" name="Title 30">
            <a:extLst>
              <a:ext uri="{FF2B5EF4-FFF2-40B4-BE49-F238E27FC236}">
                <a16:creationId xmlns:a16="http://schemas.microsoft.com/office/drawing/2014/main" id="{9284195F-D106-45D8-ABAA-959FA68948B0}"/>
              </a:ext>
            </a:extLst>
          </p:cNvPr>
          <p:cNvSpPr>
            <a:spLocks noGrp="1"/>
          </p:cNvSpPr>
          <p:nvPr>
            <p:ph type="ctrTitle"/>
          </p:nvPr>
        </p:nvSpPr>
        <p:spPr/>
        <p:txBody>
          <a:bodyPr/>
          <a:lstStyle/>
          <a:p>
            <a:r>
              <a:rPr lang="en-US" dirty="0"/>
              <a:t>Why does retention matter?</a:t>
            </a:r>
            <a:endParaRPr lang="en-GB" dirty="0"/>
          </a:p>
        </p:txBody>
      </p:sp>
      <p:sp>
        <p:nvSpPr>
          <p:cNvPr id="12" name="Subtitle 11">
            <a:extLst>
              <a:ext uri="{FF2B5EF4-FFF2-40B4-BE49-F238E27FC236}">
                <a16:creationId xmlns:a16="http://schemas.microsoft.com/office/drawing/2014/main" id="{A6AB5563-AD44-4883-8D3E-93E27EEDAA40}"/>
              </a:ext>
            </a:extLst>
          </p:cNvPr>
          <p:cNvSpPr>
            <a:spLocks noGrp="1"/>
          </p:cNvSpPr>
          <p:nvPr>
            <p:ph type="subTitle" idx="1"/>
          </p:nvPr>
        </p:nvSpPr>
        <p:spPr/>
        <p:txBody>
          <a:bodyPr/>
          <a:lstStyle/>
          <a:p>
            <a:r>
              <a:rPr lang="en-GB" dirty="0"/>
              <a:t> </a:t>
            </a:r>
          </a:p>
        </p:txBody>
      </p:sp>
    </p:spTree>
    <p:extLst>
      <p:ext uri="{BB962C8B-B14F-4D97-AF65-F5344CB8AC3E}">
        <p14:creationId xmlns:p14="http://schemas.microsoft.com/office/powerpoint/2010/main" val="2366578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rial view of spiral staircase">
            <a:extLst>
              <a:ext uri="{FF2B5EF4-FFF2-40B4-BE49-F238E27FC236}">
                <a16:creationId xmlns:a16="http://schemas.microsoft.com/office/drawing/2014/main" id="{FEB910A3-4C94-4A0C-AC72-88985A7BA967}"/>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6464300" y="0"/>
            <a:ext cx="5727700" cy="6858000"/>
          </a:xfrm>
        </p:spPr>
      </p:pic>
      <p:pic>
        <p:nvPicPr>
          <p:cNvPr id="6" name="Picture Placeholder 5" descr="open book with audience watching play in background">
            <a:extLst>
              <a:ext uri="{FF2B5EF4-FFF2-40B4-BE49-F238E27FC236}">
                <a16:creationId xmlns:a16="http://schemas.microsoft.com/office/drawing/2014/main" id="{F3CDF219-49E5-41A1-BBF1-50A401635A27}"/>
              </a:ext>
            </a:extLst>
          </p:cNvPr>
          <p:cNvPicPr>
            <a:picLocks noGrp="1" noChangeAspect="1"/>
          </p:cNvPicPr>
          <p:nvPr>
            <p:ph type="pic" sz="quarter" idx="12"/>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0" y="-502240"/>
            <a:ext cx="8087304" cy="6858000"/>
          </a:xfrm>
        </p:spPr>
      </p:pic>
      <p:sp>
        <p:nvSpPr>
          <p:cNvPr id="34" name="Text Placeholder 33">
            <a:extLst>
              <a:ext uri="{FF2B5EF4-FFF2-40B4-BE49-F238E27FC236}">
                <a16:creationId xmlns:a16="http://schemas.microsoft.com/office/drawing/2014/main" id="{859D862E-AE8E-482F-9E23-3C096FF03E54}"/>
              </a:ext>
            </a:extLst>
          </p:cNvPr>
          <p:cNvSpPr>
            <a:spLocks noGrp="1"/>
          </p:cNvSpPr>
          <p:nvPr>
            <p:ph type="body" sz="quarter" idx="11"/>
          </p:nvPr>
        </p:nvSpPr>
        <p:spPr/>
        <p:txBody>
          <a:bodyPr/>
          <a:lstStyle/>
          <a:p>
            <a:endParaRPr lang="en-GB" dirty="0">
              <a:solidFill>
                <a:schemeClr val="bg1"/>
              </a:solidFill>
            </a:endParaRPr>
          </a:p>
        </p:txBody>
      </p:sp>
      <p:sp>
        <p:nvSpPr>
          <p:cNvPr id="33" name="Title 32">
            <a:extLst>
              <a:ext uri="{FF2B5EF4-FFF2-40B4-BE49-F238E27FC236}">
                <a16:creationId xmlns:a16="http://schemas.microsoft.com/office/drawing/2014/main" id="{18CDD97B-6E25-4FB4-B239-493E54AA0830}"/>
              </a:ext>
            </a:extLst>
          </p:cNvPr>
          <p:cNvSpPr>
            <a:spLocks noGrp="1"/>
          </p:cNvSpPr>
          <p:nvPr>
            <p:ph type="title"/>
          </p:nvPr>
        </p:nvSpPr>
        <p:spPr>
          <a:xfrm>
            <a:off x="785586" y="2471057"/>
            <a:ext cx="5005614" cy="2433371"/>
          </a:xfrm>
        </p:spPr>
        <p:txBody>
          <a:bodyPr/>
          <a:lstStyle/>
          <a:p>
            <a:r>
              <a:rPr lang="en-GB" sz="4400" dirty="0">
                <a:solidFill>
                  <a:schemeClr val="bg1"/>
                </a:solidFill>
              </a:rPr>
              <a:t>What does paying attention to students have to do with retention?</a:t>
            </a:r>
            <a:r>
              <a:rPr lang="en-GB" dirty="0">
                <a:solidFill>
                  <a:schemeClr val="bg1"/>
                </a:solidFill>
              </a:rPr>
              <a:t> </a:t>
            </a:r>
          </a:p>
        </p:txBody>
      </p:sp>
      <p:sp>
        <p:nvSpPr>
          <p:cNvPr id="8" name="Rectangle 7" descr="decorative element">
            <a:extLst>
              <a:ext uri="{FF2B5EF4-FFF2-40B4-BE49-F238E27FC236}">
                <a16:creationId xmlns:a16="http://schemas.microsoft.com/office/drawing/2014/main" id="{4E4A96D9-2D70-4D9E-B61C-9B23F3FD516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descr="decorative element">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Slide Number Placeholder 5">
            <a:extLst>
              <a:ext uri="{FF2B5EF4-FFF2-40B4-BE49-F238E27FC236}">
                <a16:creationId xmlns:a16="http://schemas.microsoft.com/office/drawing/2014/main" id="{D65CFEB2-BC19-4647-937B-40854EE88A8C}"/>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7</a:t>
            </a:fld>
            <a:endParaRPr lang="en-GB" sz="1200" dirty="0">
              <a:solidFill>
                <a:schemeClr val="bg1"/>
              </a:solidFill>
            </a:endParaRPr>
          </a:p>
        </p:txBody>
      </p:sp>
    </p:spTree>
    <p:extLst>
      <p:ext uri="{BB962C8B-B14F-4D97-AF65-F5344CB8AC3E}">
        <p14:creationId xmlns:p14="http://schemas.microsoft.com/office/powerpoint/2010/main" val="3077312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Open book">
            <a:extLst>
              <a:ext uri="{FF2B5EF4-FFF2-40B4-BE49-F238E27FC236}">
                <a16:creationId xmlns:a16="http://schemas.microsoft.com/office/drawing/2014/main" id="{A799F565-1DAB-4AD3-BCE4-5DAC8012F35C}"/>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29" name="Rectangle 28" descr="decorative element">
            <a:extLst>
              <a:ext uri="{FF2B5EF4-FFF2-40B4-BE49-F238E27FC236}">
                <a16:creationId xmlns:a16="http://schemas.microsoft.com/office/drawing/2014/main" id="{5C2DDD60-EB1C-44D8-84E1-D86EB3558F11}"/>
              </a:ext>
            </a:extLst>
          </p:cNvPr>
          <p:cNvSpPr/>
          <p:nvPr/>
        </p:nvSpPr>
        <p:spPr>
          <a:xfrm>
            <a:off x="0" y="0"/>
            <a:ext cx="12192000" cy="6863626"/>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Group 6" descr="decorative element">
            <a:extLst>
              <a:ext uri="{FF2B5EF4-FFF2-40B4-BE49-F238E27FC236}">
                <a16:creationId xmlns:a16="http://schemas.microsoft.com/office/drawing/2014/main" id="{F5325EDA-7343-463C-83EC-5D799E8B8195}"/>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grpSp>
        <p:nvGrpSpPr>
          <p:cNvPr id="5" name="Group 4" descr="decorative element">
            <a:extLst>
              <a:ext uri="{FF2B5EF4-FFF2-40B4-BE49-F238E27FC236}">
                <a16:creationId xmlns:a16="http://schemas.microsoft.com/office/drawing/2014/main" id="{1A141F7B-AE96-45F9-BC57-F7C86174910A}"/>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9" name="Slide Number Placeholder 5">
            <a:extLst>
              <a:ext uri="{FF2B5EF4-FFF2-40B4-BE49-F238E27FC236}">
                <a16:creationId xmlns:a16="http://schemas.microsoft.com/office/drawing/2014/main" id="{DB02A950-05E3-4691-9BC9-47B314EEA715}"/>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8</a:t>
            </a:fld>
            <a:endParaRPr lang="en-GB"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p:txBody>
          <a:bodyPr/>
          <a:lstStyle/>
          <a:p>
            <a:pPr algn="ctr"/>
            <a:r>
              <a:rPr lang="en-GB" sz="4400" dirty="0"/>
              <a:t>A Changing of the Guard</a:t>
            </a:r>
          </a:p>
        </p:txBody>
      </p:sp>
      <p:pic>
        <p:nvPicPr>
          <p:cNvPr id="83" name="Content Placeholder 82" descr="Bell">
            <a:extLst>
              <a:ext uri="{FF2B5EF4-FFF2-40B4-BE49-F238E27FC236}">
                <a16:creationId xmlns:a16="http://schemas.microsoft.com/office/drawing/2014/main" id="{604095CF-E62F-46A4-A86C-5F465AE6E235}"/>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p:pic>
      <p:pic>
        <p:nvPicPr>
          <p:cNvPr id="95" name="Content Placeholder 94" descr="Microscope">
            <a:extLst>
              <a:ext uri="{FF2B5EF4-FFF2-40B4-BE49-F238E27FC236}">
                <a16:creationId xmlns:a16="http://schemas.microsoft.com/office/drawing/2014/main" id="{96991F60-484C-4906-ADB8-676435D3D6E3}"/>
              </a:ext>
            </a:extLst>
          </p:cNvPr>
          <p:cNvPicPr>
            <a:picLocks noGrp="1" noChangeAspect="1"/>
          </p:cNvPicPr>
          <p:nvPr>
            <p:ph sz="quarter" idx="14"/>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03775" y="1981993"/>
            <a:ext cx="547688" cy="547688"/>
          </a:xfrm>
        </p:spPr>
      </p:pic>
      <p:pic>
        <p:nvPicPr>
          <p:cNvPr id="97" name="Content Placeholder 96" descr="Pencil">
            <a:extLst>
              <a:ext uri="{FF2B5EF4-FFF2-40B4-BE49-F238E27FC236}">
                <a16:creationId xmlns:a16="http://schemas.microsoft.com/office/drawing/2014/main" id="{40D9C27B-A51D-4036-B3F9-56081BD60AB9}"/>
              </a:ext>
            </a:extLst>
          </p:cNvPr>
          <p:cNvPicPr>
            <a:picLocks noGrp="1" noChangeAspect="1"/>
          </p:cNvPicPr>
          <p:nvPr>
            <p:ph sz="quarter" idx="16"/>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p:pic>
      <p:sp>
        <p:nvSpPr>
          <p:cNvPr id="88" name="Text Placeholder 87">
            <a:extLst>
              <a:ext uri="{FF2B5EF4-FFF2-40B4-BE49-F238E27FC236}">
                <a16:creationId xmlns:a16="http://schemas.microsoft.com/office/drawing/2014/main" id="{D01EBAE5-B81D-4150-B62C-F56241C55563}"/>
              </a:ext>
            </a:extLst>
          </p:cNvPr>
          <p:cNvSpPr>
            <a:spLocks noGrp="1"/>
          </p:cNvSpPr>
          <p:nvPr>
            <p:ph type="body" sz="quarter" idx="12"/>
          </p:nvPr>
        </p:nvSpPr>
        <p:spPr>
          <a:xfrm>
            <a:off x="3888842" y="2717803"/>
            <a:ext cx="2377440" cy="3632331"/>
          </a:xfrm>
        </p:spPr>
        <p:txBody>
          <a:bodyPr/>
          <a:lstStyle/>
          <a:p>
            <a:r>
              <a:rPr lang="en-GB" sz="2000" dirty="0"/>
              <a:t>THE NEW REGIME</a:t>
            </a:r>
          </a:p>
          <a:p>
            <a:r>
              <a:rPr lang="en-GB" sz="1800" dirty="0"/>
              <a:t>Teacher = Facilitator of Student-led Discussions</a:t>
            </a:r>
          </a:p>
          <a:p>
            <a:r>
              <a:rPr lang="en-GB" sz="1800" dirty="0"/>
              <a:t>Teacher: Asks a leading question and then guides students through the discussion</a:t>
            </a:r>
          </a:p>
          <a:p>
            <a:r>
              <a:rPr lang="en-GB" sz="1800" dirty="0"/>
              <a:t>Call students by name</a:t>
            </a:r>
          </a:p>
          <a:p>
            <a:r>
              <a:rPr lang="en-GB" sz="1800" dirty="0"/>
              <a:t>Invite fringe-dwellers into the conversation</a:t>
            </a:r>
          </a:p>
          <a:p>
            <a:r>
              <a:rPr lang="en-GB" sz="1800" dirty="0"/>
              <a:t>Utilize the pregnant pause</a:t>
            </a:r>
          </a:p>
          <a:p>
            <a:endParaRPr lang="en-GB" sz="2000" dirty="0"/>
          </a:p>
        </p:txBody>
      </p:sp>
      <p:sp>
        <p:nvSpPr>
          <p:cNvPr id="87" name="Text Placeholder 86">
            <a:extLst>
              <a:ext uri="{FF2B5EF4-FFF2-40B4-BE49-F238E27FC236}">
                <a16:creationId xmlns:a16="http://schemas.microsoft.com/office/drawing/2014/main" id="{1F4C9CA2-B224-40CD-8DB2-CAE478D23611}"/>
              </a:ext>
            </a:extLst>
          </p:cNvPr>
          <p:cNvSpPr>
            <a:spLocks noGrp="1"/>
          </p:cNvSpPr>
          <p:nvPr>
            <p:ph type="body" sz="quarter" idx="11"/>
          </p:nvPr>
        </p:nvSpPr>
        <p:spPr/>
        <p:txBody>
          <a:bodyPr/>
          <a:lstStyle/>
          <a:p>
            <a:r>
              <a:rPr lang="en-GB" sz="2000" dirty="0"/>
              <a:t>THE OLD REGIME</a:t>
            </a:r>
          </a:p>
          <a:p>
            <a:endParaRPr lang="en-GB" sz="2000" dirty="0"/>
          </a:p>
          <a:p>
            <a:r>
              <a:rPr lang="en-GB" sz="1800" dirty="0"/>
              <a:t>Teacher = Lecturer</a:t>
            </a:r>
          </a:p>
          <a:p>
            <a:r>
              <a:rPr lang="en-GB" sz="1800" dirty="0"/>
              <a:t>Student = Note-taker</a:t>
            </a:r>
          </a:p>
        </p:txBody>
      </p:sp>
      <p:sp>
        <p:nvSpPr>
          <p:cNvPr id="90" name="Text Placeholder 89">
            <a:extLst>
              <a:ext uri="{FF2B5EF4-FFF2-40B4-BE49-F238E27FC236}">
                <a16:creationId xmlns:a16="http://schemas.microsoft.com/office/drawing/2014/main" id="{AC38A326-FA47-4BD6-B27D-DEB6A4485AB5}"/>
              </a:ext>
            </a:extLst>
          </p:cNvPr>
          <p:cNvSpPr>
            <a:spLocks noGrp="1"/>
          </p:cNvSpPr>
          <p:nvPr>
            <p:ph type="body" sz="quarter" idx="15"/>
          </p:nvPr>
        </p:nvSpPr>
        <p:spPr/>
        <p:txBody>
          <a:bodyPr/>
          <a:lstStyle/>
          <a:p>
            <a:r>
              <a:rPr lang="en-GB" sz="2000" dirty="0"/>
              <a:t>IDEAS? </a:t>
            </a:r>
          </a:p>
          <a:p>
            <a:r>
              <a:rPr lang="en-GB" sz="2000" dirty="0"/>
              <a:t>SUGGESTIONS?</a:t>
            </a:r>
          </a:p>
        </p:txBody>
      </p:sp>
    </p:spTree>
    <p:extLst>
      <p:ext uri="{BB962C8B-B14F-4D97-AF65-F5344CB8AC3E}">
        <p14:creationId xmlns:p14="http://schemas.microsoft.com/office/powerpoint/2010/main" val="3191014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432000" y="1742739"/>
            <a:ext cx="5472000" cy="3925373"/>
          </a:xfrm>
        </p:spPr>
        <p:txBody>
          <a:bodyPr>
            <a:normAutofit fontScale="85000" lnSpcReduction="20000"/>
          </a:bodyPr>
          <a:lstStyle/>
          <a:p>
            <a:pPr marL="0" indent="0">
              <a:buNone/>
            </a:pPr>
            <a:r>
              <a:rPr lang="en-US" sz="2800" dirty="0"/>
              <a:t>Noun </a:t>
            </a:r>
          </a:p>
          <a:p>
            <a:r>
              <a:rPr lang="en-US" dirty="0"/>
              <a:t>An act or instance of participation</a:t>
            </a:r>
          </a:p>
          <a:p>
            <a:r>
              <a:rPr lang="en-US" dirty="0"/>
              <a:t>The fact of taking part, as in some action or attempt: </a:t>
            </a:r>
            <a:r>
              <a:rPr lang="en-US" i="1" dirty="0"/>
              <a:t>participation in a celebration</a:t>
            </a:r>
          </a:p>
          <a:p>
            <a:r>
              <a:rPr lang="en-US" dirty="0"/>
              <a:t>A sharing, as in benefits or profits: </a:t>
            </a:r>
            <a:r>
              <a:rPr lang="en-US" i="1" dirty="0"/>
              <a:t>participation in a pension plan </a:t>
            </a:r>
          </a:p>
          <a:p>
            <a:pPr marL="0" indent="0">
              <a:buNone/>
            </a:pPr>
            <a:r>
              <a:rPr lang="en-US" sz="2800" dirty="0"/>
              <a:t>Adjective </a:t>
            </a:r>
          </a:p>
          <a:p>
            <a:r>
              <a:rPr lang="en-US" dirty="0"/>
              <a:t>Of or relating to a venture characterized by more than one person, bank, or company participating in a risk or profit: </a:t>
            </a:r>
            <a:r>
              <a:rPr lang="en-US" i="1" dirty="0"/>
              <a:t>a participation loan</a:t>
            </a:r>
          </a:p>
          <a:p>
            <a:pPr marL="0" indent="0">
              <a:buNone/>
            </a:pPr>
            <a:endParaRPr lang="en-US" i="1" dirty="0"/>
          </a:p>
        </p:txBody>
      </p:sp>
      <p:pic>
        <p:nvPicPr>
          <p:cNvPr id="9" name="Picture Placeholder 8" descr="Handing touching mobile phone">
            <a:extLst>
              <a:ext uri="{FF2B5EF4-FFF2-40B4-BE49-F238E27FC236}">
                <a16:creationId xmlns:a16="http://schemas.microsoft.com/office/drawing/2014/main" id="{A9A75888-22E3-1D43-9112-DA02186070B5}"/>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a:xfrm>
            <a:off x="6096000" y="-1"/>
            <a:ext cx="6096000" cy="6371351"/>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normAutofit fontScale="90000"/>
          </a:bodyPr>
          <a:lstStyle/>
          <a:p>
            <a:r>
              <a:rPr lang="en-US" dirty="0"/>
              <a:t>Participation</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p:txBody>
          <a:bodyPr/>
          <a:lstStyle/>
          <a:p>
            <a:r>
              <a:rPr lang="en-US" dirty="0" err="1"/>
              <a:t>Pahr</a:t>
            </a:r>
            <a:r>
              <a:rPr lang="en-US" dirty="0"/>
              <a:t>-tis-uh-</a:t>
            </a:r>
            <a:r>
              <a:rPr lang="en-US" dirty="0" err="1"/>
              <a:t>pey</a:t>
            </a:r>
            <a:r>
              <a:rPr lang="en-US" dirty="0"/>
              <a:t>-</a:t>
            </a:r>
            <a:r>
              <a:rPr lang="en-US" dirty="0" err="1"/>
              <a:t>shuh</a:t>
            </a:r>
            <a:r>
              <a:rPr lang="en-US" dirty="0"/>
              <a:t> n</a:t>
            </a:r>
          </a:p>
        </p:txBody>
      </p:sp>
    </p:spTree>
    <p:extLst>
      <p:ext uri="{BB962C8B-B14F-4D97-AF65-F5344CB8AC3E}">
        <p14:creationId xmlns:p14="http://schemas.microsoft.com/office/powerpoint/2010/main" val="1329746698"/>
      </p:ext>
    </p:extLst>
  </p:cSld>
  <p:clrMapOvr>
    <a:masterClrMapping/>
  </p:clrMapOvr>
</p:sld>
</file>

<file path=ppt/theme/theme1.xml><?xml version="1.0" encoding="utf-8"?>
<a:theme xmlns:a="http://schemas.openxmlformats.org/drawingml/2006/main" name="Office Theme">
  <a:themeElements>
    <a:clrScheme name="MSFT_04_Education">
      <a:dk1>
        <a:sysClr val="windowText" lastClr="000000"/>
      </a:dk1>
      <a:lt1>
        <a:sysClr val="window" lastClr="FFFFFF"/>
      </a:lt1>
      <a:dk2>
        <a:srgbClr val="44546A"/>
      </a:dk2>
      <a:lt2>
        <a:srgbClr val="E7E6E6"/>
      </a:lt2>
      <a:accent1>
        <a:srgbClr val="B2606E"/>
      </a:accent1>
      <a:accent2>
        <a:srgbClr val="0F3955"/>
      </a:accent2>
      <a:accent3>
        <a:srgbClr val="FFC000"/>
      </a:accent3>
      <a:accent4>
        <a:srgbClr val="BF678E"/>
      </a:accent4>
      <a:accent5>
        <a:srgbClr val="731F1C"/>
      </a:accent5>
      <a:accent6>
        <a:srgbClr val="7A9E56"/>
      </a:accent6>
      <a:hlink>
        <a:srgbClr val="00B0F0"/>
      </a:hlink>
      <a:folHlink>
        <a:srgbClr val="595959"/>
      </a:folHlink>
    </a:clrScheme>
    <a:fontScheme name="MSFT_04_Education">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_Template_CA - v3" id="{05BEC7B3-9C4F-4697-9BCB-CF8E9EC8EB39}" vid="{BBA0308C-16F9-454C-BD0F-1B17E2C0FD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4148EB-7DAD-48FA-A275-D42F48043C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49A191-EC8C-4AA6-9C64-D32B5F047436}">
  <ds:schemaRefs>
    <ds:schemaRef ds:uri="http://schemas.microsoft.com/office/infopath/2007/PartnerControls"/>
    <ds:schemaRef ds:uri="fb0879af-3eba-417a-a55a-ffe6dcd6ca77"/>
    <ds:schemaRef ds:uri="http://purl.org/dc/elements/1.1/"/>
    <ds:schemaRef ds:uri="http://purl.org/dc/dcmitype/"/>
    <ds:schemaRef ds:uri="http://purl.org/dc/terms/"/>
    <ds:schemaRef ds:uri="http://schemas.openxmlformats.org/package/2006/metadata/core-properties"/>
    <ds:schemaRef ds:uri="6dc4bcd6-49db-4c07-9060-8acfc67cef9f"/>
    <ds:schemaRef ds:uri="http://schemas.microsoft.com/office/2006/documentManagement/types"/>
    <ds:schemaRef ds:uri="http://schemas.microsoft.com/sharepoint/v3"/>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941CEA3-A3B3-4568-9E84-C4619CC82D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Education presentation</Template>
  <TotalTime>0</TotalTime>
  <Words>1629</Words>
  <Application>Microsoft Office PowerPoint</Application>
  <PresentationFormat>Widescreen</PresentationFormat>
  <Paragraphs>208</Paragraphs>
  <Slides>33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Corbel</vt:lpstr>
      <vt:lpstr>Proxima Nova Light</vt:lpstr>
      <vt:lpstr>Times New Roman</vt:lpstr>
      <vt:lpstr>Office Theme</vt:lpstr>
      <vt:lpstr>Attention  = Retention</vt:lpstr>
      <vt:lpstr>Today’s Agenda</vt:lpstr>
      <vt:lpstr>Who are our Students? “Online College Students 2017,” Learning House, 2017, https://learninghouse.com/ocs2017/; Corey Seemiller and Meghan Grace, Generation Z</vt:lpstr>
      <vt:lpstr>From where do online students come? Compete, Inc U.S. Custom Education H2011; EAB Interviews and Analysis </vt:lpstr>
      <vt:lpstr>How do potential students find us? Compete, Inc. U.S. Custom Education H2011; EAB Interviews and Analysis</vt:lpstr>
      <vt:lpstr>Why does retention matter?</vt:lpstr>
      <vt:lpstr>What does paying attention to students have to do with retention? </vt:lpstr>
      <vt:lpstr>A Changing of the Guard</vt:lpstr>
      <vt:lpstr>Participation</vt:lpstr>
      <vt:lpstr>Interaction</vt:lpstr>
      <vt:lpstr>Large image</vt:lpstr>
      <vt:lpstr>What Can Students Gain From Discussions?</vt:lpstr>
      <vt:lpstr>Students Want to Interact with Other Students</vt:lpstr>
      <vt:lpstr>Moravian College Private Liberal Arts College Bethlehem, PA </vt:lpstr>
      <vt:lpstr>What makes a discussion an engaging one ?</vt:lpstr>
      <vt:lpstr>Comparison</vt:lpstr>
      <vt:lpstr>How Can I Add Variety To My Discussions?</vt:lpstr>
      <vt:lpstr>Q: How do I clearly communicate my expectations?</vt:lpstr>
      <vt:lpstr>Discussion Rubric</vt:lpstr>
      <vt:lpstr>Discussion Rubric</vt:lpstr>
      <vt:lpstr>What do my students have to say about these types of discussions?</vt:lpstr>
      <vt:lpstr>This may mean a change in attitude…</vt:lpstr>
      <vt:lpstr>What tools do we have at our disposal to aid in Retention?</vt:lpstr>
      <vt:lpstr>Retention Tools Within Canvas</vt:lpstr>
      <vt:lpstr>What else can you do?</vt:lpstr>
      <vt:lpstr>What is the quickest way from Point A to Point B?</vt:lpstr>
      <vt:lpstr>Were you correct?</vt:lpstr>
      <vt:lpstr>What do you see?</vt:lpstr>
      <vt:lpstr>What does the research say?</vt:lpstr>
      <vt:lpstr>A Look at Research Haynie, D. (2015). Retrieved January 3, 2017, from http://www.usnews.com/education/online-education/articles/2015/01/30/experts-debate-graduation-rates-for-online-students</vt:lpstr>
      <vt:lpstr>Another Look… Khan, r., &amp; Gogos, A. (2013). Online mentoring for biotechnology graduate students: An industry-academia partnership. Journal of Asychronous Learning networks, 17(1), 89-107.</vt:lpstr>
      <vt:lpstr>Story Time</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2019-03-22T21:10:17Z</dcterms:created>
  <dcterms:modified xsi:type="dcterms:W3CDTF">2020-05-06T14:36:32Z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