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73" r:id="rId3"/>
    <p:sldId id="257" r:id="rId4"/>
    <p:sldId id="265" r:id="rId5"/>
    <p:sldId id="264" r:id="rId6"/>
    <p:sldId id="259" r:id="rId7"/>
    <p:sldId id="260" r:id="rId8"/>
    <p:sldId id="261" r:id="rId9"/>
    <p:sldId id="262" r:id="rId10"/>
    <p:sldId id="263" r:id="rId11"/>
    <p:sldId id="266" r:id="rId12"/>
    <p:sldId id="267" r:id="rId13"/>
    <p:sldId id="268" r:id="rId14"/>
    <p:sldId id="269" r:id="rId15"/>
    <p:sldId id="270" r:id="rId16"/>
    <p:sldId id="27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8BEEC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7" autoAdjust="0"/>
    <p:restoredTop sz="94660"/>
  </p:normalViewPr>
  <p:slideViewPr>
    <p:cSldViewPr snapToGrid="0">
      <p:cViewPr varScale="1">
        <p:scale>
          <a:sx n="58" d="100"/>
          <a:sy n="5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B35697-F5A5-44AB-ADC8-6C4F369099D8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95F2DC-7C6C-481F-93C7-401EFA1EB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286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61ACBA-E5EB-469D-A1E0-2E6C7B3371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E31C45-3BC9-49AD-B99F-EBAF278647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569B48-2BC2-4E79-A266-6CD0E2EFD5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6FBC3-F9BC-47EF-9A93-B6ABAAC56100}" type="datetime1">
              <a:rPr lang="en-US" smtClean="0"/>
              <a:t>10/5/2020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D64C2A-F0B3-4F3A-B975-CDCF355763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Katherine Watson, OCC Community Ed., California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CEB191-F340-4EAA-8A0F-90A835091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94014-9964-49F6-8901-5B1C6DC1EE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9186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67E3CE-035A-4BB6-85F4-F8EBDA195B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20E919-F5A2-444A-93E7-4BF0CAC345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08A223-1830-40EA-A584-77B919A80C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B90B7-D2C9-4F18-A667-4D0C0E4AD01F}" type="datetime1">
              <a:rPr lang="en-US" smtClean="0"/>
              <a:t>10/5/2020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E71A0F-AFF7-4D78-8899-A69A1EC01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Katherine Watson, OCC Community Ed., California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067020-E88A-482C-97F7-F25F5998F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94014-9964-49F6-8901-5B1C6DC1EE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2237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6A34A82-8AC6-4A5F-AE23-74BD33C8BDF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4F891E-12AE-4B69-9324-A65C0CC10B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4DD42E-FD31-41D5-8971-E77A92D31C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221AF-9A90-40C1-9765-9C81CA97EEC4}" type="datetime1">
              <a:rPr lang="en-US" smtClean="0"/>
              <a:t>10/5/2020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11A517-C465-47D7-8C11-9C7108085B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Katherine Watson, OCC Community Ed., California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6B91CA-3110-47A9-BD06-076E99CC3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94014-9964-49F6-8901-5B1C6DC1EE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292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FB37E6-3521-427D-9BEC-B306F8396C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24A552-3370-438D-BF0C-58B5074DD2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8E250E-9B16-4425-AF28-A1E379CF3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02B69-5745-453A-AB5A-8E2ECF75A25B}" type="datetime1">
              <a:rPr lang="en-US" smtClean="0"/>
              <a:t>10/5/2020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A99750-553B-4CB2-9BE5-47DB2109DC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Katherine Watson, OCC Community Ed., California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A80DA9-BAD4-4D42-B562-12B843DBB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94014-9964-49F6-8901-5B1C6DC1EE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809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3D93E1-1921-4E76-9326-00445C382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8DCD05-9E09-49E9-A661-8100CFDC82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DF8536-10BF-46A6-BB17-5B3143A53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ECF18-524D-40AD-96A6-3E32F33CA7B0}" type="datetime1">
              <a:rPr lang="en-US" smtClean="0"/>
              <a:t>10/5/2020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FC25E2-98C8-4389-9BDD-3BB5C00D7B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Katherine Watson, OCC Community Ed., California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152763-99CD-4913-AEF0-9EC714271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94014-9964-49F6-8901-5B1C6DC1EE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062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D6BB4F-2020-4F8E-92E5-E249C9CEE0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5EC7C3-53F0-4C1D-BB15-80F5A6EA3E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D0955F-F90F-436A-A94C-A486EBFF39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D33DDC-B8C5-42E1-9FEB-B746DBDFF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071FE-0D10-4353-9797-DAC25008D5DA}" type="datetime1">
              <a:rPr lang="en-US" smtClean="0"/>
              <a:t>10/5/2020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6A87DB-0E10-49A8-83CA-C79572C657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Katherine Watson, OCC Community Ed., California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52205F-EE78-46D2-BC9C-1E3EDD098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94014-9964-49F6-8901-5B1C6DC1EE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382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7CF91F-FC4B-4D65-8677-DDB22FFF22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7BDDD3-2505-4E48-8CB0-9659F998CB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A77AAB-4A50-4668-A5A8-BFF2256B55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D957C5-671F-421B-9B4A-3CA384A5D9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47D0B8-0848-4753-AEDD-D6B7585726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3999A1C-29E0-4C24-B99B-C95F690F2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66965-5B4B-428A-AA46-8AE567C5EF5C}" type="datetime1">
              <a:rPr lang="en-US" smtClean="0"/>
              <a:t>10/5/2020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474C752-3F36-4D59-B551-EADD6FD89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Katherine Watson, OCC Community Ed., California 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1A924DB-C94F-49B4-A252-781981B56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94014-9964-49F6-8901-5B1C6DC1EE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353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CC733-BF88-4D36-A0AB-8F20E1899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7D6042D-F17D-49A4-B9C9-86B622D6C9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6B9BE-5B94-4BCF-A44F-229B3EC07AD1}" type="datetime1">
              <a:rPr lang="en-US" smtClean="0"/>
              <a:t>10/5/2020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0F59B3-1197-4F1D-B96C-31DCE3A40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Katherine Watson, OCC Community Ed., California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3FC4EF-9872-4F4B-ABB0-5DB2067B1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94014-9964-49F6-8901-5B1C6DC1EE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430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A013B47-9C2E-4AC9-9E71-7A1167F5F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D7136-3BC6-4026-AF4B-95260E120108}" type="datetime1">
              <a:rPr lang="en-US" smtClean="0"/>
              <a:t>10/5/2020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0A79B12-264E-41DF-A5DE-46ABF9660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Katherine Watson, OCC Community Ed., California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78A7F2-2AEF-4756-905E-56B5D20DC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94014-9964-49F6-8901-5B1C6DC1EE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5923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2B894-D943-4774-8424-475BECFDB8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956D91-5886-4A9F-9287-2A50130A56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CA5135-1CDA-4025-97D4-547A7ECE60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263517-D9FE-4CEC-9849-A90EA2D121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CB1ED-2AB0-4EC5-8A71-0FCF38B93FA2}" type="datetime1">
              <a:rPr lang="en-US" smtClean="0"/>
              <a:t>10/5/2020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2F70DC-5252-4533-939A-5E3B91D21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Katherine Watson, OCC Community Ed., California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CAFB23-7201-443B-81DA-102135E1B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94014-9964-49F6-8901-5B1C6DC1EE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373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A9DA17-4B01-44AF-829F-5AEE1EA03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918D32C-58EB-4060-8F81-6484F68F58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059C88-5EF4-4533-BC6C-B4C4CB9CF0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8B020B-F9D1-4E6D-956B-5106EC3E26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BDE42-D007-4F61-B0A3-6ECD9DD4248C}" type="datetime1">
              <a:rPr lang="en-US" smtClean="0"/>
              <a:t>10/5/2020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16D5C1-37E2-4856-BD21-55ED1CEC0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Katherine Watson, OCC Community Ed., California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7E0D3F-8DDE-49D6-8F46-9CDA15AA7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94014-9964-49F6-8901-5B1C6DC1EE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422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AA7C5E-A424-4E84-80BB-CDF11AF35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B21C97-6F2B-44FE-B00D-3A61151CB3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A2F7B0-2527-4BE9-9729-1FFFACFD26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CAF523-3C46-44FA-B930-15FF3DF3BBA1}" type="datetime1">
              <a:rPr lang="en-US" smtClean="0"/>
              <a:t>10/5/2020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1BFF0E-B8C6-4245-BA57-D1247BB64D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Dr. Katherine Watson, OCC Community Ed., California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D5DF3A-74A4-407C-BDDB-2CB91CF4D5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594014-9964-49F6-8901-5B1C6DC1EE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111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7F9E8-5FB6-4F88-8366-EAC87AFC16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-1"/>
            <a:ext cx="12192000" cy="6858001"/>
          </a:xfrm>
          <a:gradFill flip="none" rotWithShape="1">
            <a:gsLst>
              <a:gs pos="0">
                <a:schemeClr val="accent5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5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5">
                  <a:lumMod val="20000"/>
                  <a:lumOff val="80000"/>
                  <a:shade val="100000"/>
                  <a:satMod val="115000"/>
                </a:schemeClr>
              </a:gs>
            </a:gsLst>
            <a:lin ang="18900000" scaled="1"/>
            <a:tileRect/>
          </a:gradFill>
        </p:spPr>
        <p:txBody>
          <a:bodyPr>
            <a:normAutofit/>
          </a:bodyPr>
          <a:lstStyle/>
          <a:p>
            <a:r>
              <a:rPr lang="en-US" sz="4800" dirty="0"/>
              <a:t>Making “haves” out of “have-nots”: </a:t>
            </a:r>
            <a:br>
              <a:rPr lang="en-US" sz="4800" dirty="0"/>
            </a:br>
            <a:r>
              <a:rPr lang="en-US" sz="4800" i="1" dirty="0"/>
              <a:t>Digital inclusivity </a:t>
            </a:r>
            <a:br>
              <a:rPr lang="en-US" sz="4800" i="1" dirty="0"/>
            </a:br>
            <a:r>
              <a:rPr lang="en-US" sz="4800" i="1" dirty="0"/>
              <a:t>to dissipate a divide</a:t>
            </a:r>
            <a:br>
              <a:rPr lang="en-US" sz="4800" dirty="0"/>
            </a:br>
            <a:br>
              <a:rPr lang="en-US" sz="4800" dirty="0"/>
            </a:br>
            <a:br>
              <a:rPr lang="en-US" sz="4800" dirty="0"/>
            </a:br>
            <a:br>
              <a:rPr lang="en-US" sz="4800" dirty="0"/>
            </a:br>
            <a:br>
              <a:rPr lang="en-US" sz="4800" dirty="0"/>
            </a:br>
            <a:br>
              <a:rPr lang="en-US" sz="4800" dirty="0"/>
            </a:br>
            <a:endParaRPr lang="en-US" sz="4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402B1F-6E78-4A08-A212-C1C875B013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flipV="1">
            <a:off x="1978428" y="6050483"/>
            <a:ext cx="45719" cy="45719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C22EE2-2C3E-4E46-88C5-160A7AF32C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Katherine Watson, OCC Community Ed., California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64E261-1764-4311-AA47-92A0A33FC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94014-9964-49F6-8901-5B1C6DC1EE18}" type="slidenum">
              <a:rPr lang="en-US" smtClean="0"/>
              <a:t>1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A53BDE6-C4E8-476C-A345-8E9A72BCA7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78428" y="2931886"/>
            <a:ext cx="8258129" cy="3372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3151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5C83B7-5EAE-442B-8A04-7B97DC49EB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378858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dirty="0"/>
              <a:t>        </a:t>
            </a:r>
            <a:r>
              <a:rPr lang="en-US" sz="4000" b="1" dirty="0" err="1">
                <a:latin typeface="+mn-lt"/>
              </a:rPr>
              <a:t>Illectronisme</a:t>
            </a:r>
            <a:r>
              <a:rPr lang="en-US" sz="4000" b="1" dirty="0">
                <a:latin typeface="+mn-lt"/>
              </a:rPr>
              <a:t>:</a:t>
            </a:r>
            <a:r>
              <a:rPr lang="en-US" sz="4000" dirty="0">
                <a:latin typeface="+mn-lt"/>
              </a:rPr>
              <a:t> </a:t>
            </a:r>
            <a:r>
              <a:rPr lang="en-US" sz="4000" i="1" dirty="0">
                <a:latin typeface="+mn-lt"/>
              </a:rPr>
              <a:t>How</a:t>
            </a:r>
            <a:r>
              <a:rPr lang="en-US" sz="4000" dirty="0">
                <a:latin typeface="+mn-lt"/>
              </a:rPr>
              <a:t> will the problem be solved?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E443F6-2993-40A4-8BF8-DED8BAE54C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78856"/>
            <a:ext cx="12192000" cy="5479143"/>
          </a:xfrm>
          <a:solidFill>
            <a:srgbClr val="D8BEEC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	</a:t>
            </a:r>
          </a:p>
          <a:p>
            <a:pPr marL="0" indent="0">
              <a:buNone/>
            </a:pPr>
            <a:r>
              <a:rPr lang="en-US" dirty="0"/>
              <a:t>   	</a:t>
            </a:r>
            <a:r>
              <a:rPr lang="en-US" sz="3600" i="1" dirty="0"/>
              <a:t>Governmental</a:t>
            </a:r>
            <a:r>
              <a:rPr lang="en-US" sz="3600" dirty="0"/>
              <a:t> participation</a:t>
            </a:r>
          </a:p>
          <a:p>
            <a:endParaRPr lang="en-US" sz="3600" dirty="0"/>
          </a:p>
          <a:p>
            <a:pPr marL="0" indent="0">
              <a:buNone/>
            </a:pPr>
            <a:r>
              <a:rPr lang="en-US" sz="3600" dirty="0"/>
              <a:t>	</a:t>
            </a:r>
            <a:r>
              <a:rPr lang="en-US" sz="3600" i="1" dirty="0"/>
              <a:t>Institutional </a:t>
            </a:r>
            <a:r>
              <a:rPr lang="en-US" sz="3600" dirty="0"/>
              <a:t>participation                    </a:t>
            </a:r>
          </a:p>
          <a:p>
            <a:endParaRPr lang="en-US" sz="3600" dirty="0"/>
          </a:p>
          <a:p>
            <a:pPr marL="0" indent="0">
              <a:buNone/>
            </a:pPr>
            <a:r>
              <a:rPr lang="en-US" sz="3600" dirty="0"/>
              <a:t>	</a:t>
            </a:r>
            <a:r>
              <a:rPr lang="en-US" sz="3600" i="1" dirty="0"/>
              <a:t>Popular</a:t>
            </a:r>
            <a:r>
              <a:rPr lang="en-US" sz="3600" dirty="0"/>
              <a:t> participation</a:t>
            </a:r>
          </a:p>
          <a:p>
            <a:endParaRPr lang="en-US" sz="3600" dirty="0"/>
          </a:p>
          <a:p>
            <a:pPr marL="0" indent="0">
              <a:buNone/>
            </a:pPr>
            <a:r>
              <a:rPr lang="en-US" sz="3600" dirty="0"/>
              <a:t>	</a:t>
            </a:r>
            <a:r>
              <a:rPr lang="en-US" sz="3600" i="1" dirty="0"/>
              <a:t>Stakeholder</a:t>
            </a:r>
            <a:r>
              <a:rPr lang="en-US" sz="3600" dirty="0"/>
              <a:t> participation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12FB81-E413-41F6-803C-5FA0F09CD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Katherine Watson, OCC Community Ed., California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F3E094-860E-48CD-A71F-1681E7F8E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94014-9964-49F6-8901-5B1C6DC1EE18}" type="slidenum">
              <a:rPr lang="en-US" smtClean="0"/>
              <a:t>10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3A7EBE9-18A1-439A-8C19-09DEF39E9C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4653" y="2094807"/>
            <a:ext cx="4881201" cy="3757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8535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6164E5-1AE0-4DA3-AC3C-28920966E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30514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/>
              <a:t>     </a:t>
            </a:r>
            <a:r>
              <a:rPr lang="en-US" i="1" dirty="0"/>
              <a:t>Governmental</a:t>
            </a:r>
            <a:r>
              <a:rPr lang="en-US" dirty="0"/>
              <a:t> participation…examples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2F7093-DD00-4C87-A2F1-44C22B9FB3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30514"/>
            <a:ext cx="12192000" cy="5936344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US" dirty="0"/>
              <a:t>  	</a:t>
            </a:r>
            <a:r>
              <a:rPr lang="en-US" b="1" u="sng" dirty="0"/>
              <a:t>UK</a:t>
            </a:r>
            <a:r>
              <a:rPr lang="en-US" dirty="0"/>
              <a:t>: Office of Communications, OFCOM, is charged with media literacy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b="1" u="sng" dirty="0"/>
              <a:t>Connecting California</a:t>
            </a:r>
            <a:r>
              <a:rPr lang="en-US" dirty="0"/>
              <a:t>: “So Cal Grantmakers” fund efforts “to close divide”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b="1" u="sng" dirty="0"/>
              <a:t>China: </a:t>
            </a:r>
            <a:r>
              <a:rPr lang="en-US" dirty="0"/>
              <a:t>China Education Television 14hr/day broadcasts for literacy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b="1" u="sng" dirty="0"/>
              <a:t>France</a:t>
            </a:r>
            <a:r>
              <a:rPr lang="en-US" b="1" dirty="0"/>
              <a:t>:</a:t>
            </a:r>
            <a:r>
              <a:rPr lang="en-US" dirty="0"/>
              <a:t> Ministries of Culture and Education develop national plans</a:t>
            </a:r>
          </a:p>
          <a:p>
            <a:pPr marL="0" indent="0">
              <a:buNone/>
            </a:pPr>
            <a:r>
              <a:rPr lang="en-US" dirty="0"/>
              <a:t>                            </a:t>
            </a:r>
          </a:p>
          <a:p>
            <a:pPr marL="0" indent="0">
              <a:buNone/>
            </a:pPr>
            <a:r>
              <a:rPr lang="en-US" dirty="0"/>
              <a:t>             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14EA2A-BA8B-4520-B07F-4DBEA1EA77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Katherine Watson, OCC Community Ed., California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C21641-8576-4555-AFEF-6BF24E02A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94014-9964-49F6-8901-5B1C6DC1EE18}" type="slidenum">
              <a:rPr lang="en-US" smtClean="0"/>
              <a:t>11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435F1C0-A775-43E4-995A-7F110BDEF3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87" y="3294743"/>
            <a:ext cx="8851759" cy="3061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1522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AE04DE-29FC-4290-B885-25BB9A23C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346661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 i="1" dirty="0"/>
              <a:t>	Institutional </a:t>
            </a:r>
            <a:r>
              <a:rPr lang="en-US" dirty="0"/>
              <a:t>participation: 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A103FA-D021-4990-AA96-5A78F4AE9C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46662"/>
            <a:ext cx="12192000" cy="5511337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US" dirty="0"/>
              <a:t>	</a:t>
            </a:r>
            <a:r>
              <a:rPr lang="en-US" sz="3600" dirty="0"/>
              <a:t>UNESCO</a:t>
            </a:r>
          </a:p>
          <a:p>
            <a:pPr marL="0" indent="0">
              <a:buNone/>
            </a:pPr>
            <a:r>
              <a:rPr lang="en-US" sz="3600" dirty="0"/>
              <a:t>	Global Alliance to Monitor Learning (GAML)</a:t>
            </a:r>
          </a:p>
          <a:p>
            <a:pPr marL="0" indent="0">
              <a:buNone/>
            </a:pPr>
            <a:r>
              <a:rPr lang="en-US" sz="3600" dirty="0"/>
              <a:t>	World Bank &amp; the World Economic Forum</a:t>
            </a:r>
          </a:p>
          <a:p>
            <a:pPr marL="0" indent="0">
              <a:buNone/>
            </a:pPr>
            <a:r>
              <a:rPr lang="en-US" sz="3600" dirty="0"/>
              <a:t>	American Library Association</a:t>
            </a:r>
          </a:p>
          <a:p>
            <a:pPr marL="0" indent="0">
              <a:buNone/>
            </a:pPr>
            <a:r>
              <a:rPr lang="en-US" sz="3600" dirty="0"/>
              <a:t>                  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DF38EC-C453-4A38-A0C2-DE1B7BF965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Katherine Watson, OCC Community Ed., California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B0DC6D-5D5B-4488-8A14-33C21272E6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94014-9964-49F6-8901-5B1C6DC1EE18}" type="slidenum">
              <a:rPr lang="en-US" smtClean="0"/>
              <a:t>12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3055EF7-42B5-424D-B579-6C754EDED6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1959" y="3807229"/>
            <a:ext cx="6426381" cy="2412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7297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44EBF0-ABBB-4308-BF34-32FE302EA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"/>
            <a:ext cx="12192000" cy="1130530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/>
              <a:t>	</a:t>
            </a:r>
            <a:r>
              <a:rPr lang="en-US" sz="4000" i="1" dirty="0"/>
              <a:t>Popular</a:t>
            </a:r>
            <a:r>
              <a:rPr lang="en-US" sz="4000" dirty="0"/>
              <a:t> participation: 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4A58BD-933F-4144-B284-594DC4BFE9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31026"/>
            <a:ext cx="12192000" cy="5926974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US" dirty="0"/>
              <a:t>  	</a:t>
            </a:r>
            <a:r>
              <a:rPr lang="en-US" b="1" i="1" dirty="0"/>
              <a:t>ISTE</a:t>
            </a:r>
            <a:r>
              <a:rPr lang="en-US" dirty="0"/>
              <a:t> (Int’l Society for Technology in Education): Be an agent &amp; interactor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b="1" i="1" dirty="0"/>
              <a:t>Parents &amp; friends</a:t>
            </a:r>
            <a:r>
              <a:rPr lang="en-US" dirty="0"/>
              <a:t>: Help one another to integrate &amp; embed the digital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b="1" i="1" dirty="0"/>
              <a:t>Individuals</a:t>
            </a:r>
            <a:r>
              <a:rPr lang="en-US" dirty="0"/>
              <a:t>: Collect strategies &amp; maintain a toolkit for instant use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b="1" i="1" dirty="0"/>
              <a:t>Communities</a:t>
            </a:r>
            <a:r>
              <a:rPr lang="en-US" dirty="0"/>
              <a:t>: Note how digital literacy helps effective communication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859E36-EE1B-4528-B548-7647E0983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Katherine Watson, OCC Community Ed., California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BB858B-EDA8-42A3-92BB-DA8B069E7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94014-9964-49F6-8901-5B1C6DC1EE18}" type="slidenum">
              <a:rPr lang="en-US" smtClean="0"/>
              <a:t>13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E298D40-BE68-4A26-80B8-99BF5D0ACD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5217" y="3241965"/>
            <a:ext cx="6379655" cy="2977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9363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A9C49-1633-46CC-96D6-C8A346F7F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359127"/>
          </a:xfrm>
          <a:gradFill flip="none" rotWithShape="1">
            <a:gsLst>
              <a:gs pos="0">
                <a:schemeClr val="bg2">
                  <a:lumMod val="75000"/>
                  <a:tint val="66000"/>
                  <a:satMod val="160000"/>
                </a:schemeClr>
              </a:gs>
              <a:gs pos="50000">
                <a:schemeClr val="bg2">
                  <a:lumMod val="75000"/>
                  <a:tint val="44500"/>
                  <a:satMod val="160000"/>
                </a:schemeClr>
              </a:gs>
              <a:gs pos="100000">
                <a:schemeClr val="bg2">
                  <a:lumMod val="75000"/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/>
          <a:lstStyle/>
          <a:p>
            <a:r>
              <a:rPr lang="en-US" dirty="0"/>
              <a:t>	</a:t>
            </a:r>
            <a:r>
              <a:rPr lang="en-US" sz="4000" i="1" dirty="0"/>
              <a:t>Stakeholder</a:t>
            </a:r>
            <a:r>
              <a:rPr lang="en-US" sz="4000" dirty="0"/>
              <a:t> participation: Who?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D82EC3-342C-4EDD-98B3-D105543FA8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33714"/>
            <a:ext cx="12192000" cy="5733143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US" dirty="0"/>
              <a:t>	</a:t>
            </a:r>
            <a:r>
              <a:rPr lang="en-US" i="1" dirty="0"/>
              <a:t>Governments</a:t>
            </a:r>
          </a:p>
          <a:p>
            <a:pPr marL="0" indent="0">
              <a:buNone/>
            </a:pPr>
            <a:r>
              <a:rPr lang="en-US" i="1" dirty="0"/>
              <a:t>	Educators</a:t>
            </a:r>
          </a:p>
          <a:p>
            <a:pPr marL="0" indent="0">
              <a:buNone/>
            </a:pPr>
            <a:r>
              <a:rPr lang="en-US" i="1" dirty="0"/>
              <a:t>	Technology &amp; equipment companies</a:t>
            </a:r>
          </a:p>
          <a:p>
            <a:pPr marL="0" indent="0">
              <a:buNone/>
            </a:pPr>
            <a:r>
              <a:rPr lang="en-US" i="1" dirty="0"/>
              <a:t>	Service providers</a:t>
            </a:r>
          </a:p>
          <a:p>
            <a:pPr marL="0" indent="0">
              <a:buNone/>
            </a:pPr>
            <a:r>
              <a:rPr lang="en-US" i="1" dirty="0"/>
              <a:t>	Extra-governmental overseers</a:t>
            </a:r>
            <a:r>
              <a:rPr lang="en-US" dirty="0"/>
              <a:t>: e.g., Digital Divide Council, UNESCO</a:t>
            </a:r>
          </a:p>
          <a:p>
            <a:pPr marL="0" indent="0">
              <a:buNone/>
            </a:pPr>
            <a:r>
              <a:rPr lang="en-US" dirty="0"/>
              <a:t>			</a:t>
            </a:r>
          </a:p>
          <a:p>
            <a:pPr marL="0" indent="0">
              <a:buNone/>
            </a:pPr>
            <a:r>
              <a:rPr lang="en-US" dirty="0"/>
              <a:t>	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99932A-DAC5-46F1-A0B9-6EC1B7440E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5"/>
            <a:ext cx="4114800" cy="228600"/>
          </a:xfrm>
        </p:spPr>
        <p:txBody>
          <a:bodyPr/>
          <a:lstStyle/>
          <a:p>
            <a:r>
              <a:rPr lang="en-US" dirty="0"/>
              <a:t>Dr. Katherine Watson, OCC Community Ed., California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43844F-8903-4522-BFC9-D7CF66E53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94014-9964-49F6-8901-5B1C6DC1EE18}" type="slidenum">
              <a:rPr lang="en-US" smtClean="0"/>
              <a:t>14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D3952A4-8CF1-48EC-B0BD-2109AE9D03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01867" y="4407002"/>
            <a:ext cx="3416731" cy="2057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4606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DAFB79-B841-4CD3-8578-B37652E97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86970"/>
          </a:xfrm>
        </p:spPr>
        <p:txBody>
          <a:bodyPr>
            <a:normAutofit fontScale="90000"/>
          </a:bodyPr>
          <a:lstStyle/>
          <a:p>
            <a:br>
              <a:rPr lang="en-US" sz="3600" dirty="0"/>
            </a:br>
            <a:r>
              <a:rPr lang="en-US" sz="3600" dirty="0"/>
              <a:t>     Measuring lacunae that define the divide &lt; GAML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18515FA4-3D65-4B78-ACA0-92BE3666F9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41714" y="1080212"/>
            <a:ext cx="7883693" cy="5427516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142A81-1B6E-4AEE-A361-03F516806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619875"/>
            <a:ext cx="4114800" cy="101600"/>
          </a:xfrm>
        </p:spPr>
        <p:txBody>
          <a:bodyPr/>
          <a:lstStyle/>
          <a:p>
            <a:r>
              <a:rPr lang="en-US" dirty="0"/>
              <a:t>Dr. Katherine Watson, OCC Community Ed., California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FC5972-5A43-4EA9-A622-3691E8733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39086" y="6356350"/>
            <a:ext cx="1614714" cy="365125"/>
          </a:xfrm>
        </p:spPr>
        <p:txBody>
          <a:bodyPr/>
          <a:lstStyle/>
          <a:p>
            <a:fld id="{AF594014-9964-49F6-8901-5B1C6DC1EE1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7890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E6CA2-0B11-4F66-9236-1601CFBCEC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72457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sz="4000" dirty="0"/>
              <a:t>	</a:t>
            </a:r>
            <a:r>
              <a:rPr lang="en-US" sz="4000" i="1" dirty="0"/>
              <a:t>What to hope for</a:t>
            </a:r>
            <a:r>
              <a:rPr lang="en-US" sz="4000" dirty="0"/>
              <a:t>: </a:t>
            </a:r>
            <a:r>
              <a:rPr lang="en-US" sz="4000" b="1" dirty="0" err="1"/>
              <a:t>Lectronisme</a:t>
            </a:r>
            <a:r>
              <a:rPr lang="en-US" sz="4000" dirty="0"/>
              <a:t>, with citizens who…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C6DE0-8652-4D27-904A-F47C564664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72457"/>
            <a:ext cx="12192000" cy="5885543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US" altLang="en-US" dirty="0">
                <a:solidFill>
                  <a:srgbClr val="2E2E2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en-US" i="1" dirty="0">
                <a:latin typeface="Calibri" panose="020F0502020204030204" pitchFamily="34" charset="0"/>
                <a:cs typeface="Calibri" panose="020F0502020204030204" pitchFamily="34" charset="0"/>
              </a:rPr>
              <a:t>Possess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 skills, tech and cognitive, for finding, understanding, evaluating, </a:t>
            </a:r>
          </a:p>
          <a:p>
            <a:pPr marL="0" indent="0">
              <a:buNone/>
            </a:pP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	     creating, &amp; communicating in varying digital formats;</a:t>
            </a:r>
          </a:p>
          <a:p>
            <a:pPr marL="0" indent="0">
              <a:buNone/>
            </a:pP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kumimoji="0" lang="en-US" altLang="en-US" b="0" i="1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Can</a:t>
            </a:r>
            <a:r>
              <a:rPr kumimoji="0" lang="en-US" altLang="en-US" b="0" i="1" u="none" strike="noStrike" cap="none" normalizeH="0" dirty="0">
                <a:ln>
                  <a:noFill/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use </a:t>
            </a:r>
            <a:r>
              <a:rPr kumimoji="0" lang="en-US" altLang="en-US" b="0" i="0" u="none" strike="noStrike" cap="none" normalizeH="0" dirty="0">
                <a:ln>
                  <a:noFill/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diverse technologies effectively to retrieve info, evaluate &amp; </a:t>
            </a:r>
          </a:p>
          <a:p>
            <a:pPr marL="0" indent="0">
              <a:buNone/>
            </a:pP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	     interpret results, &amp; judge information quality;</a:t>
            </a:r>
          </a:p>
          <a:p>
            <a:pPr marL="0" indent="0">
              <a:buNone/>
            </a:pPr>
            <a:r>
              <a:rPr kumimoji="0" lang="en-US" altLang="en-US" b="0" i="0" u="none" strike="noStrike" cap="none" normalizeH="0" dirty="0">
                <a:ln>
                  <a:noFill/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kumimoji="0" lang="en-US" altLang="en-US" b="0" i="1" u="none" strike="noStrike" cap="none" normalizeH="0" dirty="0">
                <a:ln>
                  <a:noFill/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Can understand </a:t>
            </a:r>
            <a:r>
              <a:rPr kumimoji="0" lang="en-US" altLang="en-US" b="0" i="0" u="none" strike="noStrike" cap="none" normalizeH="0" dirty="0">
                <a:ln>
                  <a:noFill/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 relationship between tech, lifelong learning,</a:t>
            </a:r>
          </a:p>
          <a:p>
            <a:pPr marL="0" indent="0">
              <a:buNone/>
            </a:pP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	     personal privacy, &amp; info stewardship</a:t>
            </a:r>
          </a:p>
          <a:p>
            <a:pPr marL="0" indent="0">
              <a:buNone/>
            </a:pP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kumimoji="0" lang="en-US" altLang="en-US" b="0" i="1" u="none" strike="noStrike" cap="none" normalizeH="0" dirty="0">
                <a:ln>
                  <a:noFill/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Can use </a:t>
            </a:r>
            <a:r>
              <a:rPr kumimoji="0" lang="en-US" altLang="en-US" b="0" i="0" u="none" strike="noStrike" cap="none" normalizeH="0" dirty="0">
                <a:ln>
                  <a:noFill/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skills &amp; </a:t>
            </a:r>
            <a:r>
              <a:rPr kumimoji="0" lang="en-US" altLang="en-US" b="0" i="1" u="none" strike="noStrike" cap="none" normalizeH="0" dirty="0">
                <a:ln>
                  <a:noFill/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select </a:t>
            </a:r>
            <a:r>
              <a:rPr kumimoji="0" lang="en-US" altLang="en-US" b="0" i="0" u="none" strike="noStrike" cap="none" normalizeH="0" dirty="0">
                <a:ln>
                  <a:noFill/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 best tech for collaboration &amp; communication </a:t>
            </a:r>
          </a:p>
          <a:p>
            <a:pPr marL="0" indent="0">
              <a:buNone/>
            </a:pPr>
            <a:endParaRPr lang="en-US" altLang="en-US" dirty="0">
              <a:solidFill>
                <a:srgbClr val="2E2E2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altLang="en-US" dirty="0">
                <a:solidFill>
                  <a:srgbClr val="2E2E2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</a:p>
          <a:p>
            <a:pPr marL="0" indent="0">
              <a:buNone/>
            </a:pPr>
            <a:endParaRPr lang="en-US" altLang="en-US" dirty="0">
              <a:solidFill>
                <a:srgbClr val="2E2E2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altLang="en-US" dirty="0">
              <a:solidFill>
                <a:srgbClr val="2E2E2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DE49A9-7B5A-49C7-945D-24B666E51E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Katherine Watson, OCC Community Ed., California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B4936A-D8FD-4906-AF78-62E831911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94014-9964-49F6-8901-5B1C6DC1EE18}" type="slidenum">
              <a:rPr lang="en-US" smtClean="0"/>
              <a:t>16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2E97768-A8F4-4EB9-AD52-10433807CD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4512721"/>
            <a:ext cx="1952490" cy="2208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9872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769740-7E1A-4E1C-9B2B-0AE7DF020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95862"/>
          </a:xfrm>
        </p:spPr>
        <p:txBody>
          <a:bodyPr>
            <a:normAutofit/>
          </a:bodyPr>
          <a:lstStyle/>
          <a:p>
            <a:r>
              <a:rPr lang="en-US" dirty="0"/>
              <a:t>	</a:t>
            </a:r>
            <a:r>
              <a:rPr lang="en-US" sz="3600" b="1" i="1" dirty="0"/>
              <a:t>What</a:t>
            </a:r>
            <a:r>
              <a:rPr lang="en-US" sz="3600" dirty="0"/>
              <a:t> is it? </a:t>
            </a:r>
            <a:r>
              <a:rPr lang="en-US" sz="3600" b="1" i="1" dirty="0"/>
              <a:t>What</a:t>
            </a:r>
            <a:r>
              <a:rPr lang="en-US" sz="3600" dirty="0"/>
              <a:t> causes it? </a:t>
            </a:r>
            <a:r>
              <a:rPr lang="en-US" sz="3600" b="1" i="1" dirty="0"/>
              <a:t>What</a:t>
            </a:r>
            <a:r>
              <a:rPr lang="en-US" sz="3600" dirty="0"/>
              <a:t> are its effects? </a:t>
            </a:r>
            <a:r>
              <a:rPr lang="en-US" sz="3600" b="1" i="1" dirty="0"/>
              <a:t>And</a:t>
            </a:r>
            <a:r>
              <a:rPr lang="en-US" sz="3600" dirty="0"/>
              <a:t>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8C8469-F80D-4AB4-B0CF-AED7EF4A23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59543"/>
            <a:ext cx="12192000" cy="511742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 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D7C5D2-95A1-47FE-9F84-0ED3E143B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Katherine Watson, OCC Community Ed., California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BF6084-298F-4D2D-B6AD-BF631EA8C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94014-9964-49F6-8901-5B1C6DC1EE18}" type="slidenum">
              <a:rPr lang="en-US" smtClean="0"/>
              <a:t>2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0BDC413-29B7-4089-AEF8-75E3308E1E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8057" y="870857"/>
            <a:ext cx="7839140" cy="5485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0971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7FDF2B-A6BF-4C71-BC0F-64311AD00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48228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/>
              <a:t>	</a:t>
            </a:r>
            <a:br>
              <a:rPr lang="en-US" dirty="0"/>
            </a:br>
            <a:r>
              <a:rPr lang="en-US" dirty="0"/>
              <a:t>         A digital divide: What is it? It’s “</a:t>
            </a:r>
            <a:r>
              <a:rPr lang="en-US" i="1" dirty="0" err="1"/>
              <a:t>illectronisme</a:t>
            </a:r>
            <a:r>
              <a:rPr lang="en-US" dirty="0"/>
              <a:t>”!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702772-FCB7-43B2-9D37-35B11036F6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48230"/>
            <a:ext cx="12192000" cy="5609770"/>
          </a:xfrm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US" dirty="0"/>
              <a:t>       </a:t>
            </a:r>
            <a:r>
              <a:rPr lang="en-US" dirty="0" err="1"/>
              <a:t>Tongia’s</a:t>
            </a:r>
            <a:r>
              <a:rPr lang="en-US" dirty="0"/>
              <a:t> “ICT Challenges” that lead to “</a:t>
            </a:r>
            <a:r>
              <a:rPr lang="en-US" i="1" dirty="0" err="1"/>
              <a:t>illectronisme</a:t>
            </a:r>
            <a:r>
              <a:rPr lang="en-US" dirty="0"/>
              <a:t>”:</a:t>
            </a:r>
          </a:p>
          <a:p>
            <a:pPr marL="0" indent="0">
              <a:buNone/>
            </a:pPr>
            <a:r>
              <a:rPr lang="en-US" dirty="0"/>
              <a:t>	Thorny </a:t>
            </a:r>
            <a:r>
              <a:rPr lang="en-US" i="1" dirty="0"/>
              <a:t>usability</a:t>
            </a:r>
          </a:p>
          <a:p>
            <a:pPr marL="0" indent="0">
              <a:buNone/>
            </a:pPr>
            <a:r>
              <a:rPr lang="en-US" dirty="0"/>
              <a:t>	Erratic </a:t>
            </a:r>
            <a:r>
              <a:rPr lang="en-US" i="1" dirty="0"/>
              <a:t>security</a:t>
            </a:r>
          </a:p>
          <a:p>
            <a:pPr marL="0" indent="0">
              <a:buNone/>
            </a:pPr>
            <a:r>
              <a:rPr lang="en-US" dirty="0"/>
              <a:t>	Problematic </a:t>
            </a:r>
            <a:r>
              <a:rPr lang="en-US" i="1" dirty="0"/>
              <a:t>robustness</a:t>
            </a:r>
          </a:p>
          <a:p>
            <a:pPr marL="0" indent="0">
              <a:buNone/>
            </a:pPr>
            <a:r>
              <a:rPr lang="en-US" dirty="0"/>
              <a:t>	Irregular, undependable </a:t>
            </a:r>
            <a:r>
              <a:rPr lang="en-US" i="1" dirty="0"/>
              <a:t>availability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i="1" dirty="0"/>
              <a:t>Lack</a:t>
            </a:r>
            <a:r>
              <a:rPr lang="en-US" dirty="0"/>
              <a:t> of basic digital skills, competencies                    </a:t>
            </a:r>
          </a:p>
          <a:p>
            <a:pPr marL="0" indent="0">
              <a:buNone/>
            </a:pPr>
            <a:r>
              <a:rPr lang="en-US" dirty="0"/>
              <a:t>	…and then </a:t>
            </a:r>
            <a:r>
              <a:rPr lang="en-US" i="1" dirty="0"/>
              <a:t>frustration</a:t>
            </a:r>
            <a:r>
              <a:rPr lang="en-US" dirty="0"/>
              <a:t> leading to </a:t>
            </a:r>
            <a:r>
              <a:rPr lang="en-US" i="1" dirty="0"/>
              <a:t>surrender</a:t>
            </a:r>
          </a:p>
          <a:p>
            <a:pPr marL="0" indent="0">
              <a:buNone/>
            </a:pPr>
            <a:r>
              <a:rPr lang="en-US" dirty="0"/>
              <a:t>	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E1024E-AED2-461D-BD83-CBA860764A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Katherine Watson, OCC Community Ed., California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2488DF-2BF3-474F-B56A-610FF5C50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94014-9964-49F6-8901-5B1C6DC1EE18}" type="slidenum">
              <a:rPr lang="en-US" smtClean="0"/>
              <a:t>3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1FA9E1D-3CAB-4AFE-A64E-824EF351C6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3492" y="2562677"/>
            <a:ext cx="4380174" cy="3558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613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ECFB4F-9D48-48A6-B4A0-6A6EA45E1C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99886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dirty="0"/>
              <a:t>    </a:t>
            </a:r>
            <a:r>
              <a:rPr lang="en-US" sz="3600" b="1" i="1" dirty="0" err="1"/>
              <a:t>Lectronisme</a:t>
            </a:r>
            <a:r>
              <a:rPr lang="en-US" sz="3600" i="1" dirty="0"/>
              <a:t>: </a:t>
            </a:r>
            <a:r>
              <a:rPr lang="en-US" sz="3600" dirty="0"/>
              <a:t>A need of 8 basic digital competencies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EE41AB-D095-4CEA-809C-980832DE57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99886"/>
            <a:ext cx="12192000" cy="5958114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     Eight necessities must be met, according to Euro Union: </a:t>
            </a:r>
          </a:p>
          <a:p>
            <a:pPr marL="0" indent="0" algn="l">
              <a:buNone/>
            </a:pPr>
            <a:r>
              <a:rPr lang="en-US" sz="3200" b="1" i="1" dirty="0">
                <a:solidFill>
                  <a:srgbClr val="333333"/>
                </a:solidFill>
                <a:effectLst/>
                <a:latin typeface="Calibri" panose="020F0502020204030204" pitchFamily="34" charset="0"/>
              </a:rPr>
              <a:t>    	1. Competent communication in the mother tongue</a:t>
            </a:r>
            <a:endParaRPr lang="en-US" sz="3200" b="0" i="0" dirty="0">
              <a:solidFill>
                <a:srgbClr val="333333"/>
              </a:solidFill>
              <a:effectLst/>
              <a:latin typeface="Verdana" panose="020B0604030504040204" pitchFamily="34" charset="0"/>
            </a:endParaRPr>
          </a:p>
          <a:p>
            <a:pPr marL="0" indent="0" algn="l">
              <a:buNone/>
            </a:pPr>
            <a:r>
              <a:rPr lang="en-US" sz="3200" b="1" i="1" dirty="0">
                <a:solidFill>
                  <a:srgbClr val="333333"/>
                </a:solidFill>
                <a:effectLst/>
                <a:latin typeface="Calibri" panose="020F0502020204030204" pitchFamily="34" charset="0"/>
              </a:rPr>
              <a:t>	2. Competent communication in at least one foreign </a:t>
            </a:r>
            <a:r>
              <a:rPr lang="en-US" sz="3200" b="1" i="1" dirty="0">
                <a:solidFill>
                  <a:srgbClr val="333333"/>
                </a:solidFill>
                <a:latin typeface="Calibri" panose="020F0502020204030204" pitchFamily="34" charset="0"/>
              </a:rPr>
              <a:t>l</a:t>
            </a:r>
            <a:r>
              <a:rPr lang="en-US" sz="3200" b="1" i="1" dirty="0">
                <a:solidFill>
                  <a:srgbClr val="333333"/>
                </a:solidFill>
                <a:effectLst/>
                <a:latin typeface="Calibri" panose="020F0502020204030204" pitchFamily="34" charset="0"/>
              </a:rPr>
              <a:t>anguage</a:t>
            </a:r>
            <a:endParaRPr lang="en-US" sz="3200" b="0" i="0" dirty="0">
              <a:solidFill>
                <a:srgbClr val="333333"/>
              </a:solidFill>
              <a:effectLst/>
              <a:latin typeface="Verdana" panose="020B0604030504040204" pitchFamily="34" charset="0"/>
            </a:endParaRPr>
          </a:p>
          <a:p>
            <a:pPr marL="0" indent="0" algn="l">
              <a:buNone/>
            </a:pPr>
            <a:r>
              <a:rPr lang="en-US" sz="3200" b="1" i="1" dirty="0">
                <a:solidFill>
                  <a:srgbClr val="333333"/>
                </a:solidFill>
                <a:effectLst/>
                <a:latin typeface="Calibri" panose="020F0502020204030204" pitchFamily="34" charset="0"/>
              </a:rPr>
              <a:t>	3. Basic competencies in mathematics, science, and technology</a:t>
            </a:r>
            <a:endParaRPr lang="en-US" sz="3200" b="0" i="0" dirty="0">
              <a:solidFill>
                <a:srgbClr val="333333"/>
              </a:solidFill>
              <a:effectLst/>
              <a:latin typeface="Verdana" panose="020B0604030504040204" pitchFamily="34" charset="0"/>
            </a:endParaRPr>
          </a:p>
          <a:p>
            <a:pPr marL="0" indent="0" algn="l">
              <a:buNone/>
            </a:pPr>
            <a:r>
              <a:rPr lang="en-US" sz="3200" b="1" i="1" dirty="0">
                <a:solidFill>
                  <a:srgbClr val="333333"/>
                </a:solidFill>
                <a:effectLst/>
                <a:latin typeface="Calibri" panose="020F0502020204030204" pitchFamily="34" charset="0"/>
              </a:rPr>
              <a:t>	4. Digital competence (confident, critical, creative use of tech)</a:t>
            </a:r>
            <a:endParaRPr lang="en-US" sz="3200" b="0" i="0" dirty="0">
              <a:solidFill>
                <a:srgbClr val="333333"/>
              </a:solidFill>
              <a:effectLst/>
              <a:latin typeface="Verdana" panose="020B0604030504040204" pitchFamily="34" charset="0"/>
            </a:endParaRPr>
          </a:p>
          <a:p>
            <a:pPr marL="0" indent="0" algn="l">
              <a:buNone/>
            </a:pPr>
            <a:r>
              <a:rPr lang="en-US" sz="3200" b="1" i="1" dirty="0">
                <a:solidFill>
                  <a:srgbClr val="333333"/>
                </a:solidFill>
                <a:effectLst/>
                <a:latin typeface="Calibri" panose="020F0502020204030204" pitchFamily="34" charset="0"/>
              </a:rPr>
              <a:t>	5. Knowing how to learn to learn (ability to search, research)</a:t>
            </a:r>
            <a:endParaRPr lang="en-US" sz="3200" b="0" i="0" dirty="0">
              <a:solidFill>
                <a:srgbClr val="333333"/>
              </a:solidFill>
              <a:effectLst/>
              <a:latin typeface="Verdana" panose="020B0604030504040204" pitchFamily="34" charset="0"/>
            </a:endParaRPr>
          </a:p>
          <a:p>
            <a:pPr marL="0" indent="0" algn="l">
              <a:buNone/>
            </a:pPr>
            <a:r>
              <a:rPr lang="en-US" sz="3200" b="1" i="1" dirty="0">
                <a:solidFill>
                  <a:srgbClr val="333333"/>
                </a:solidFill>
                <a:latin typeface="Calibri" panose="020F0502020204030204" pitchFamily="34" charset="0"/>
              </a:rPr>
              <a:t>	6. </a:t>
            </a:r>
            <a:r>
              <a:rPr lang="en-US" sz="3200" b="1" i="1" dirty="0">
                <a:solidFill>
                  <a:srgbClr val="333333"/>
                </a:solidFill>
                <a:effectLst/>
                <a:latin typeface="Calibri" panose="020F0502020204030204" pitchFamily="34" charset="0"/>
              </a:rPr>
              <a:t>Social and citizenship competence</a:t>
            </a:r>
            <a:endParaRPr lang="en-US" sz="3200" b="0" i="0" dirty="0">
              <a:solidFill>
                <a:srgbClr val="333333"/>
              </a:solidFill>
              <a:effectLst/>
              <a:latin typeface="Verdana" panose="020B0604030504040204" pitchFamily="34" charset="0"/>
            </a:endParaRPr>
          </a:p>
          <a:p>
            <a:pPr marL="0" indent="0" algn="l">
              <a:buNone/>
            </a:pPr>
            <a:r>
              <a:rPr lang="en-US" sz="3200" b="1" i="1" dirty="0">
                <a:solidFill>
                  <a:srgbClr val="333333"/>
                </a:solidFill>
                <a:effectLst/>
                <a:latin typeface="Calibri" panose="020F0502020204030204" pitchFamily="34" charset="0"/>
              </a:rPr>
              <a:t>	7. Entrepreneurship and entrepreneurship approach</a:t>
            </a:r>
            <a:endParaRPr lang="en-US" sz="3200" b="0" i="0" dirty="0">
              <a:solidFill>
                <a:srgbClr val="333333"/>
              </a:solidFill>
              <a:effectLst/>
              <a:latin typeface="Verdana" panose="020B0604030504040204" pitchFamily="34" charset="0"/>
            </a:endParaRPr>
          </a:p>
          <a:p>
            <a:pPr marL="0" indent="0" algn="l">
              <a:buNone/>
            </a:pPr>
            <a:r>
              <a:rPr lang="en-US" sz="3200" b="1" i="1" dirty="0">
                <a:solidFill>
                  <a:srgbClr val="333333"/>
                </a:solidFill>
                <a:effectLst/>
                <a:latin typeface="Calibri" panose="020F0502020204030204" pitchFamily="34" charset="0"/>
              </a:rPr>
              <a:t>	8. Cultural consciousness and expression.</a:t>
            </a:r>
            <a:endParaRPr lang="en-US" sz="3200" b="0" i="0" dirty="0">
              <a:solidFill>
                <a:srgbClr val="333333"/>
              </a:solidFill>
              <a:effectLst/>
              <a:latin typeface="Verdana" panose="020B060403050404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BBC722-DE36-4B8F-891E-AF7A919EF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Katherine Watson, OCC Community Ed., California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FC210E-4C22-4137-BED3-5CF1573DA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94014-9964-49F6-8901-5B1C6DC1EE18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91570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CAA466-E5EB-40AB-A704-86B07152DC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199469"/>
          </a:xfrm>
          <a:solidFill>
            <a:schemeClr val="bg2">
              <a:lumMod val="75000"/>
            </a:schemeClr>
          </a:solidFill>
        </p:spPr>
        <p:txBody>
          <a:bodyPr/>
          <a:lstStyle/>
          <a:p>
            <a:r>
              <a:rPr lang="en-US" dirty="0"/>
              <a:t>    </a:t>
            </a:r>
            <a:r>
              <a:rPr lang="en-US" b="1" i="1" dirty="0" err="1"/>
              <a:t>Lectronisme</a:t>
            </a:r>
            <a:r>
              <a:rPr lang="en-US" dirty="0"/>
              <a:t>: More than just keystroke skill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F85EA0-996A-4A56-8CB6-A0AD0E0067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99470"/>
            <a:ext cx="12192000" cy="5658529"/>
          </a:xfrm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US" dirty="0"/>
              <a:t>	</a:t>
            </a:r>
            <a:r>
              <a:rPr lang="en-US" sz="3600" dirty="0"/>
              <a:t>Technical </a:t>
            </a:r>
            <a:r>
              <a:rPr lang="en-US" sz="3600" i="1" dirty="0"/>
              <a:t>skills</a:t>
            </a:r>
            <a:r>
              <a:rPr lang="en-US" sz="3600" dirty="0"/>
              <a:t>, yes</a:t>
            </a:r>
          </a:p>
          <a:p>
            <a:pPr marL="0" indent="0">
              <a:buNone/>
            </a:pPr>
            <a:r>
              <a:rPr lang="en-US" sz="3600" dirty="0"/>
              <a:t>	</a:t>
            </a:r>
            <a:r>
              <a:rPr lang="en-US" sz="3600" i="1" dirty="0"/>
              <a:t>Competencies</a:t>
            </a:r>
            <a:r>
              <a:rPr lang="en-US" sz="3600" dirty="0"/>
              <a:t> embracing task &amp; outcome achievement</a:t>
            </a:r>
          </a:p>
          <a:p>
            <a:pPr marL="0" indent="0">
              <a:buNone/>
            </a:pPr>
            <a:r>
              <a:rPr lang="en-US" sz="3600" dirty="0"/>
              <a:t>	Analytical </a:t>
            </a:r>
            <a:r>
              <a:rPr lang="en-US" sz="3600" i="1" dirty="0"/>
              <a:t>skills, ability </a:t>
            </a:r>
            <a:r>
              <a:rPr lang="en-US" sz="3600" dirty="0"/>
              <a:t>to evaluate</a:t>
            </a:r>
          </a:p>
          <a:p>
            <a:pPr marL="0" indent="0">
              <a:buNone/>
            </a:pPr>
            <a:r>
              <a:rPr lang="en-US" sz="3600" dirty="0"/>
              <a:t>	Critical </a:t>
            </a:r>
            <a:r>
              <a:rPr lang="en-US" sz="3600" i="1" dirty="0"/>
              <a:t>thinking</a:t>
            </a:r>
            <a:r>
              <a:rPr lang="en-US" sz="3600" dirty="0"/>
              <a:t>, logical </a:t>
            </a:r>
            <a:r>
              <a:rPr lang="en-US" sz="3600" i="1" dirty="0"/>
              <a:t>thought</a:t>
            </a:r>
          </a:p>
          <a:p>
            <a:pPr marL="0" indent="0">
              <a:buNone/>
            </a:pPr>
            <a:r>
              <a:rPr lang="en-US" sz="3600" dirty="0"/>
              <a:t>	…and?                </a:t>
            </a:r>
          </a:p>
          <a:p>
            <a:pPr marL="0" indent="0">
              <a:buNone/>
            </a:pPr>
            <a:r>
              <a:rPr lang="en-US" sz="3600" dirty="0"/>
              <a:t>	</a:t>
            </a:r>
          </a:p>
          <a:p>
            <a:pPr marL="0" indent="0">
              <a:buNone/>
            </a:pPr>
            <a:r>
              <a:rPr lang="en-US" dirty="0"/>
              <a:t>	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15222D-532B-4219-8705-57811AABA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Katherine Watson, OCC Community Ed., California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4DD5FB-8536-427C-87D9-C2794DD42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94014-9964-49F6-8901-5B1C6DC1EE18}" type="slidenum">
              <a:rPr lang="en-US" smtClean="0"/>
              <a:t>5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4973E29-44F3-48E1-9C2A-6D4D3EF2CE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3943" y="3429000"/>
            <a:ext cx="4850998" cy="2747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3432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2240D-88BE-4DD6-8A62-B5D500DE1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b="1" dirty="0"/>
              <a:t>		</a:t>
            </a:r>
            <a:r>
              <a:rPr lang="en-US" b="1" dirty="0" err="1"/>
              <a:t>Illectronisme</a:t>
            </a:r>
            <a:r>
              <a:rPr lang="en-US" dirty="0"/>
              <a:t>: </a:t>
            </a:r>
            <a:r>
              <a:rPr lang="en-US" i="1" dirty="0"/>
              <a:t>Who</a:t>
            </a:r>
            <a:r>
              <a:rPr lang="en-US" dirty="0"/>
              <a:t> is affected?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5BAC8D-3F48-44B9-A72F-EF0E15442B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90689"/>
            <a:ext cx="12192000" cy="5167310"/>
          </a:xfrm>
          <a:gradFill flip="none" rotWithShape="1">
            <a:gsLst>
              <a:gs pos="0">
                <a:schemeClr val="accent1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1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1">
                  <a:lumMod val="40000"/>
                  <a:lumOff val="60000"/>
                  <a:shade val="100000"/>
                  <a:satMod val="115000"/>
                </a:schemeClr>
              </a:gs>
            </a:gsLst>
            <a:lin ang="18900000" scaled="1"/>
            <a:tileRect/>
          </a:gradFill>
        </p:spPr>
        <p:txBody>
          <a:bodyPr/>
          <a:lstStyle/>
          <a:p>
            <a:pPr marL="0" indent="0">
              <a:buNone/>
            </a:pPr>
            <a:r>
              <a:rPr lang="en-US" dirty="0"/>
              <a:t>		</a:t>
            </a:r>
            <a:r>
              <a:rPr lang="en-US" sz="3600" dirty="0"/>
              <a:t>Young and old</a:t>
            </a:r>
          </a:p>
          <a:p>
            <a:pPr marL="0" indent="0">
              <a:buNone/>
            </a:pPr>
            <a:r>
              <a:rPr lang="en-US" sz="3600" dirty="0"/>
              <a:t>		Men and women                           </a:t>
            </a:r>
          </a:p>
          <a:p>
            <a:pPr marL="0" indent="0">
              <a:buNone/>
            </a:pPr>
            <a:r>
              <a:rPr lang="en-US" sz="3600" dirty="0"/>
              <a:t>		Rural and urban</a:t>
            </a:r>
          </a:p>
          <a:p>
            <a:pPr marL="0" indent="0">
              <a:buNone/>
            </a:pPr>
            <a:r>
              <a:rPr lang="en-US" sz="3600" dirty="0"/>
              <a:t>		“Third-world” and “first-”</a:t>
            </a:r>
          </a:p>
          <a:p>
            <a:pPr marL="0" indent="0">
              <a:buNone/>
            </a:pPr>
            <a:r>
              <a:rPr lang="en-US" sz="3600" dirty="0"/>
              <a:t>		All of us, haves and have-nots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E87F9E-1AC4-48AE-9E29-D4477E61A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Katherine Watson, OCC Community Ed., California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70F3E5-C566-442E-95D3-DBA14491C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94014-9964-49F6-8901-5B1C6DC1EE18}" type="slidenum">
              <a:rPr lang="en-US" smtClean="0"/>
              <a:t>6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4A30221-8FEF-40EB-8E36-7D25E9EBE1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5749" y="2046514"/>
            <a:ext cx="4032961" cy="4130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548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6BA191-D3A1-4134-A961-FE3B7EE5A5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63782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r>
              <a:rPr lang="en-US" dirty="0"/>
              <a:t>	</a:t>
            </a:r>
            <a:r>
              <a:rPr lang="en-US" b="1" dirty="0" err="1"/>
              <a:t>Illectronisme</a:t>
            </a:r>
            <a:r>
              <a:rPr lang="en-US" dirty="0"/>
              <a:t>: </a:t>
            </a:r>
            <a:r>
              <a:rPr lang="en-US" i="1" dirty="0"/>
              <a:t>When</a:t>
            </a:r>
            <a:r>
              <a:rPr lang="en-US" dirty="0"/>
              <a:t> is it apparent?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E787CA-274F-4E13-A0A3-6611463CDE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63782"/>
            <a:ext cx="12192000" cy="5694217"/>
          </a:xfrm>
          <a:gradFill flip="none" rotWithShape="1">
            <a:gsLst>
              <a:gs pos="0">
                <a:schemeClr val="accent1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1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1">
                  <a:lumMod val="40000"/>
                  <a:lumOff val="60000"/>
                  <a:shade val="100000"/>
                  <a:satMod val="115000"/>
                </a:schemeClr>
              </a:gs>
            </a:gsLst>
            <a:lin ang="13500000" scaled="1"/>
            <a:tileRect/>
          </a:gradFill>
        </p:spPr>
        <p:txBody>
          <a:bodyPr/>
          <a:lstStyle/>
          <a:p>
            <a:pPr marL="0" indent="0">
              <a:buNone/>
            </a:pPr>
            <a:r>
              <a:rPr lang="en-US" sz="3200" dirty="0"/>
              <a:t>	</a:t>
            </a:r>
            <a:r>
              <a:rPr lang="en-US" sz="3200" i="1" dirty="0"/>
              <a:t>At school</a:t>
            </a:r>
            <a:r>
              <a:rPr lang="en-US" sz="3200" dirty="0"/>
              <a:t>: When students have smartphones but no Internet savvy</a:t>
            </a:r>
          </a:p>
          <a:p>
            <a:pPr marL="0" indent="0">
              <a:buNone/>
            </a:pPr>
            <a:r>
              <a:rPr lang="en-US" sz="3200" dirty="0"/>
              <a:t>	</a:t>
            </a:r>
            <a:r>
              <a:rPr lang="en-US" sz="3200" i="1" dirty="0"/>
              <a:t>At home</a:t>
            </a:r>
            <a:r>
              <a:rPr lang="en-US" sz="3200" dirty="0"/>
              <a:t>: When one can call up a recipe or a Netflix show but…</a:t>
            </a:r>
          </a:p>
          <a:p>
            <a:pPr marL="0" indent="0">
              <a:buNone/>
            </a:pPr>
            <a:r>
              <a:rPr lang="en-US" sz="3200" dirty="0"/>
              <a:t>	</a:t>
            </a:r>
            <a:r>
              <a:rPr lang="en-US" sz="3200" i="1" dirty="0"/>
              <a:t>At work</a:t>
            </a:r>
            <a:r>
              <a:rPr lang="en-US" sz="3200" dirty="0"/>
              <a:t>: When one can communicate intra-office but not beyond</a:t>
            </a:r>
          </a:p>
          <a:p>
            <a:pPr marL="0" indent="0">
              <a:buNone/>
            </a:pPr>
            <a:r>
              <a:rPr lang="en-US" sz="3200" dirty="0"/>
              <a:t>	</a:t>
            </a:r>
            <a:r>
              <a:rPr lang="en-US" sz="3200" i="1" dirty="0"/>
              <a:t>Wherever</a:t>
            </a:r>
            <a:r>
              <a:rPr lang="en-US" sz="3200" dirty="0"/>
              <a:t>: When one is ready to pay, order, etc., and things stop</a:t>
            </a:r>
          </a:p>
          <a:p>
            <a:pPr marL="0" indent="0">
              <a:buNone/>
            </a:pPr>
            <a:r>
              <a:rPr lang="en-US" sz="3200" dirty="0"/>
              <a:t>                                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64C70F-8FF3-4F9E-993D-209AAECF24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Katherine Watson, OCC Community Ed., California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21AFE9-595B-4D58-ACBF-412AB9902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94014-9964-49F6-8901-5B1C6DC1EE18}" type="slidenum">
              <a:rPr lang="en-US" smtClean="0"/>
              <a:t>7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664FA30-464F-4102-B1E6-D08EAD7737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6731" y="3338034"/>
            <a:ext cx="4823869" cy="2881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4457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D8AB16-A40C-4631-BCFE-B93BF78C9A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60553"/>
          </a:xfrm>
          <a:solidFill>
            <a:srgbClr val="FFCCCC"/>
          </a:solidFill>
        </p:spPr>
        <p:txBody>
          <a:bodyPr/>
          <a:lstStyle/>
          <a:p>
            <a:r>
              <a:rPr lang="en-US" sz="4000" b="1" dirty="0"/>
              <a:t>		</a:t>
            </a:r>
            <a:r>
              <a:rPr lang="en-US" sz="4000" b="1" dirty="0" err="1"/>
              <a:t>Illectronisme</a:t>
            </a:r>
            <a:r>
              <a:rPr lang="en-US" sz="4000" dirty="0"/>
              <a:t>: </a:t>
            </a:r>
            <a:r>
              <a:rPr lang="en-US" sz="4000" i="1" dirty="0"/>
              <a:t>Where?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0AE306-C49E-4E06-835C-98B9D54A26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60554"/>
            <a:ext cx="12192000" cy="5997445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US" dirty="0"/>
              <a:t>	</a:t>
            </a:r>
            <a:r>
              <a:rPr lang="en-US" sz="3600" i="1" dirty="0"/>
              <a:t>Geographically</a:t>
            </a:r>
            <a:r>
              <a:rPr lang="en-US" sz="3600" dirty="0"/>
              <a:t>: In remote areas, poor &amp; diseased, war-torn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	</a:t>
            </a:r>
            <a:r>
              <a:rPr lang="en-US" sz="3600" i="1" dirty="0"/>
              <a:t>Intellectually:</a:t>
            </a:r>
            <a:r>
              <a:rPr lang="en-US" sz="3600" dirty="0"/>
              <a:t> In educational dead zones…</a:t>
            </a:r>
          </a:p>
          <a:p>
            <a:endParaRPr lang="en-US" sz="3600" dirty="0"/>
          </a:p>
          <a:p>
            <a:pPr marL="0" indent="0">
              <a:buNone/>
            </a:pPr>
            <a:r>
              <a:rPr lang="en-US" sz="3600" dirty="0"/>
              <a:t>	</a:t>
            </a:r>
            <a:r>
              <a:rPr lang="en-US" sz="3600" i="1" dirty="0"/>
              <a:t>Demographically</a:t>
            </a:r>
            <a:r>
              <a:rPr lang="en-US" sz="3600" dirty="0"/>
              <a:t>: Among the elderly, the disadvantaged….</a:t>
            </a:r>
          </a:p>
          <a:p>
            <a:pPr marL="0" indent="0">
              <a:buNone/>
            </a:pPr>
            <a:r>
              <a:rPr lang="en-US" sz="3200" dirty="0"/>
              <a:t>                                        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CA21DE-4D93-4A6F-9F75-8FDC40653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Dr. Katherine Watson, OCC Community Ed., California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6383DF-77E4-42E3-9F2C-AD41A5B3F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94014-9964-49F6-8901-5B1C6DC1EE18}" type="slidenum">
              <a:rPr lang="en-US" smtClean="0"/>
              <a:t>8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F83111C-C1A1-45F6-87F4-F04044745D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31347" y="3990109"/>
            <a:ext cx="6396028" cy="2366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05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FC5B00-23F9-4281-9270-9F6F7B487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/>
              <a:t>		</a:t>
            </a:r>
            <a:r>
              <a:rPr lang="en-US" b="1" dirty="0" err="1"/>
              <a:t>Illectronisme</a:t>
            </a:r>
            <a:r>
              <a:rPr lang="en-US" dirty="0"/>
              <a:t>: </a:t>
            </a:r>
            <a:r>
              <a:rPr lang="en-US" i="1" dirty="0"/>
              <a:t>Why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3E5DDC-E6F3-4A2A-BA6A-6D54A3B9CE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90688"/>
            <a:ext cx="12192000" cy="5167312"/>
          </a:xfrm>
          <a:gradFill flip="none" rotWithShape="1">
            <a:gsLst>
              <a:gs pos="0">
                <a:schemeClr val="accent3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3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3">
                  <a:lumMod val="20000"/>
                  <a:lumOff val="80000"/>
                  <a:shade val="100000"/>
                  <a:satMod val="115000"/>
                </a:schemeClr>
              </a:gs>
            </a:gsLst>
            <a:lin ang="13500000" scaled="1"/>
            <a:tileRect/>
          </a:gradFill>
        </p:spPr>
        <p:txBody>
          <a:bodyPr/>
          <a:lstStyle/>
          <a:p>
            <a:pPr marL="0" indent="0">
              <a:buNone/>
            </a:pPr>
            <a:r>
              <a:rPr lang="en-US" dirty="0"/>
              <a:t>	</a:t>
            </a:r>
            <a:r>
              <a:rPr lang="en-US" sz="3600" i="1" dirty="0"/>
              <a:t>Why </a:t>
            </a:r>
            <a:r>
              <a:rPr lang="en-US" sz="3600" dirty="0"/>
              <a:t>does it occur? Access &amp; usage 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	</a:t>
            </a:r>
            <a:r>
              <a:rPr lang="en-US" sz="3600" i="1" dirty="0"/>
              <a:t>Why</a:t>
            </a:r>
            <a:r>
              <a:rPr lang="en-US" sz="3600" dirty="0"/>
              <a:t> may it be worsening? Economic inequities</a:t>
            </a:r>
          </a:p>
          <a:p>
            <a:endParaRPr lang="en-US" sz="3600" dirty="0"/>
          </a:p>
          <a:p>
            <a:pPr marL="0" indent="0">
              <a:buNone/>
            </a:pPr>
            <a:r>
              <a:rPr lang="en-US" sz="3600" dirty="0"/>
              <a:t>	</a:t>
            </a:r>
            <a:r>
              <a:rPr lang="en-US" sz="3600" i="1" dirty="0"/>
              <a:t>Why </a:t>
            </a:r>
            <a:r>
              <a:rPr lang="en-US" sz="3600" dirty="0"/>
              <a:t>should it be addressed? (Why should we care?)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034E52-5BE6-4B0E-A030-558B0E157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Katherine Watson, OCC Community Ed., California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A41E83-543E-43A6-82DC-5AE5E4C51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94014-9964-49F6-8901-5B1C6DC1EE1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9443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1565</TotalTime>
  <Words>912</Words>
  <Application>Microsoft Office PowerPoint</Application>
  <PresentationFormat>Widescreen</PresentationFormat>
  <Paragraphs>136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Verdana</vt:lpstr>
      <vt:lpstr>Office Theme</vt:lpstr>
      <vt:lpstr>Making “haves” out of “have-nots”:  Digital inclusivity  to dissipate a divide      </vt:lpstr>
      <vt:lpstr> What is it? What causes it? What are its effects? And…</vt:lpstr>
      <vt:lpstr>           A digital divide: What is it? It’s “illectronisme”!</vt:lpstr>
      <vt:lpstr>    Lectronisme: A need of 8 basic digital competencies</vt:lpstr>
      <vt:lpstr>    Lectronisme: More than just keystroke skill</vt:lpstr>
      <vt:lpstr>  Illectronisme: Who is affected?</vt:lpstr>
      <vt:lpstr> Illectronisme: When is it apparent?</vt:lpstr>
      <vt:lpstr>  Illectronisme: Where?</vt:lpstr>
      <vt:lpstr>  Illectronisme: Why</vt:lpstr>
      <vt:lpstr>        Illectronisme: How will the problem be solved?</vt:lpstr>
      <vt:lpstr>     Governmental participation…examples</vt:lpstr>
      <vt:lpstr> Institutional participation: Examples</vt:lpstr>
      <vt:lpstr> Popular participation: Examples</vt:lpstr>
      <vt:lpstr> Stakeholder participation: Who?</vt:lpstr>
      <vt:lpstr>      Measuring lacunae that define the divide &lt; GAML</vt:lpstr>
      <vt:lpstr> What to hope for: Lectronisme, with citizens who…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Making “haves” out of “have-nots”</dc:title>
  <dc:creator>kwat</dc:creator>
  <cp:lastModifiedBy>kwat</cp:lastModifiedBy>
  <cp:revision>84</cp:revision>
  <dcterms:created xsi:type="dcterms:W3CDTF">2020-10-04T18:29:23Z</dcterms:created>
  <dcterms:modified xsi:type="dcterms:W3CDTF">2020-10-05T22:06:26Z</dcterms:modified>
</cp:coreProperties>
</file>