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08"/>
  </p:notesMasterIdLst>
  <p:handoutMasterIdLst>
    <p:handoutMasterId r:id="rId109"/>
  </p:handoutMasterIdLst>
  <p:sldIdLst>
    <p:sldId id="257" r:id="rId5"/>
    <p:sldId id="262" r:id="rId6"/>
    <p:sldId id="258" r:id="rId7"/>
    <p:sldId id="264" r:id="rId8"/>
    <p:sldId id="375" r:id="rId9"/>
    <p:sldId id="259" r:id="rId10"/>
    <p:sldId id="283" r:id="rId11"/>
    <p:sldId id="265" r:id="rId12"/>
    <p:sldId id="266" r:id="rId13"/>
    <p:sldId id="330" r:id="rId14"/>
    <p:sldId id="260" r:id="rId15"/>
    <p:sldId id="267" r:id="rId16"/>
    <p:sldId id="331" r:id="rId17"/>
    <p:sldId id="268" r:id="rId18"/>
    <p:sldId id="329" r:id="rId19"/>
    <p:sldId id="269" r:id="rId20"/>
    <p:sldId id="285" r:id="rId21"/>
    <p:sldId id="271" r:id="rId22"/>
    <p:sldId id="279" r:id="rId23"/>
    <p:sldId id="334" r:id="rId24"/>
    <p:sldId id="270" r:id="rId25"/>
    <p:sldId id="278" r:id="rId26"/>
    <p:sldId id="335" r:id="rId27"/>
    <p:sldId id="336" r:id="rId28"/>
    <p:sldId id="337" r:id="rId29"/>
    <p:sldId id="342" r:id="rId30"/>
    <p:sldId id="273" r:id="rId31"/>
    <p:sldId id="274" r:id="rId32"/>
    <p:sldId id="376" r:id="rId33"/>
    <p:sldId id="276" r:id="rId34"/>
    <p:sldId id="289" r:id="rId35"/>
    <p:sldId id="290" r:id="rId36"/>
    <p:sldId id="291" r:id="rId37"/>
    <p:sldId id="340" r:id="rId38"/>
    <p:sldId id="339" r:id="rId39"/>
    <p:sldId id="293" r:id="rId40"/>
    <p:sldId id="359" r:id="rId41"/>
    <p:sldId id="294" r:id="rId42"/>
    <p:sldId id="277" r:id="rId43"/>
    <p:sldId id="286" r:id="rId44"/>
    <p:sldId id="288" r:id="rId45"/>
    <p:sldId id="295" r:id="rId46"/>
    <p:sldId id="296" r:id="rId47"/>
    <p:sldId id="301" r:id="rId48"/>
    <p:sldId id="302" r:id="rId49"/>
    <p:sldId id="304" r:id="rId50"/>
    <p:sldId id="305" r:id="rId51"/>
    <p:sldId id="306" r:id="rId52"/>
    <p:sldId id="307" r:id="rId53"/>
    <p:sldId id="358" r:id="rId54"/>
    <p:sldId id="309" r:id="rId55"/>
    <p:sldId id="343" r:id="rId56"/>
    <p:sldId id="311" r:id="rId57"/>
    <p:sldId id="312" r:id="rId58"/>
    <p:sldId id="360" r:id="rId59"/>
    <p:sldId id="345" r:id="rId60"/>
    <p:sldId id="308" r:id="rId61"/>
    <p:sldId id="313" r:id="rId62"/>
    <p:sldId id="346" r:id="rId63"/>
    <p:sldId id="314" r:id="rId64"/>
    <p:sldId id="347" r:id="rId65"/>
    <p:sldId id="362" r:id="rId66"/>
    <p:sldId id="315" r:id="rId67"/>
    <p:sldId id="365" r:id="rId68"/>
    <p:sldId id="366" r:id="rId69"/>
    <p:sldId id="300" r:id="rId70"/>
    <p:sldId id="298" r:id="rId71"/>
    <p:sldId id="316" r:id="rId72"/>
    <p:sldId id="317" r:id="rId73"/>
    <p:sldId id="319" r:id="rId74"/>
    <p:sldId id="320" r:id="rId75"/>
    <p:sldId id="368" r:id="rId76"/>
    <p:sldId id="318" r:id="rId77"/>
    <p:sldId id="321" r:id="rId78"/>
    <p:sldId id="322" r:id="rId79"/>
    <p:sldId id="370" r:id="rId80"/>
    <p:sldId id="323" r:id="rId81"/>
    <p:sldId id="324" r:id="rId82"/>
    <p:sldId id="325" r:id="rId83"/>
    <p:sldId id="372" r:id="rId84"/>
    <p:sldId id="371" r:id="rId85"/>
    <p:sldId id="326" r:id="rId86"/>
    <p:sldId id="328" r:id="rId87"/>
    <p:sldId id="363" r:id="rId88"/>
    <p:sldId id="327" r:id="rId89"/>
    <p:sldId id="353" r:id="rId90"/>
    <p:sldId id="299" r:id="rId91"/>
    <p:sldId id="373" r:id="rId92"/>
    <p:sldId id="352" r:id="rId93"/>
    <p:sldId id="350" r:id="rId94"/>
    <p:sldId id="354" r:id="rId95"/>
    <p:sldId id="351" r:id="rId96"/>
    <p:sldId id="349" r:id="rId97"/>
    <p:sldId id="348" r:id="rId98"/>
    <p:sldId id="355" r:id="rId99"/>
    <p:sldId id="356" r:id="rId100"/>
    <p:sldId id="367" r:id="rId101"/>
    <p:sldId id="374" r:id="rId102"/>
    <p:sldId id="333" r:id="rId103"/>
    <p:sldId id="364" r:id="rId104"/>
    <p:sldId id="280" r:id="rId105"/>
    <p:sldId id="284" r:id="rId106"/>
    <p:sldId id="281" r:id="rId10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2496">
          <p15:clr>
            <a:srgbClr val="A4A3A4"/>
          </p15:clr>
        </p15:guide>
        <p15:guide id="3" orient="horz" pos="2880">
          <p15:clr>
            <a:srgbClr val="A4A3A4"/>
          </p15:clr>
        </p15:guide>
        <p15:guide id="4" orient="horz" pos="1056">
          <p15:clr>
            <a:srgbClr val="A4A3A4"/>
          </p15:clr>
        </p15:guide>
        <p15:guide id="5" orient="horz" pos="3888">
          <p15:clr>
            <a:srgbClr val="A4A3A4"/>
          </p15:clr>
        </p15:guide>
        <p15:guide id="6" orient="horz" pos="240">
          <p15:clr>
            <a:srgbClr val="A4A3A4"/>
          </p15:clr>
        </p15:guide>
        <p15:guide id="7" pos="3839">
          <p15:clr>
            <a:srgbClr val="A4A3A4"/>
          </p15:clr>
        </p15:guide>
        <p15:guide id="8" pos="527">
          <p15:clr>
            <a:srgbClr val="A4A3A4"/>
          </p15:clr>
        </p15:guide>
        <p15:guide id="9" pos="815">
          <p15:clr>
            <a:srgbClr val="A4A3A4"/>
          </p15:clr>
        </p15:guide>
        <p15:guide id="10" pos="6863">
          <p15:clr>
            <a:srgbClr val="A4A3A4"/>
          </p15:clr>
        </p15:guide>
        <p15:guide id="11" pos="6143">
          <p15:clr>
            <a:srgbClr val="A4A3A4"/>
          </p15:clr>
        </p15:guide>
        <p15:guide id="12" pos="470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0A5"/>
    <a:srgbClr val="FCD9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94" autoAdjust="0"/>
    <p:restoredTop sz="94694"/>
  </p:normalViewPr>
  <p:slideViewPr>
    <p:cSldViewPr>
      <p:cViewPr varScale="1">
        <p:scale>
          <a:sx n="121" d="100"/>
          <a:sy n="121" d="100"/>
        </p:scale>
        <p:origin x="456" y="176"/>
      </p:cViewPr>
      <p:guideLst>
        <p:guide orient="horz" pos="2160"/>
        <p:guide orient="horz" pos="2496"/>
        <p:guide orient="horz" pos="2880"/>
        <p:guide orient="horz" pos="1056"/>
        <p:guide orient="horz" pos="3888"/>
        <p:guide orient="horz" pos="240"/>
        <p:guide pos="3839"/>
        <p:guide pos="527"/>
        <p:guide pos="815"/>
        <p:guide pos="6863"/>
        <p:guide pos="6143"/>
        <p:guide pos="4703"/>
      </p:guideLst>
    </p:cSldViewPr>
  </p:slideViewPr>
  <p:notesTextViewPr>
    <p:cViewPr>
      <p:scale>
        <a:sx n="1" d="1"/>
        <a:sy n="1" d="1"/>
      </p:scale>
      <p:origin x="0" y="0"/>
    </p:cViewPr>
  </p:notesTextViewPr>
  <p:notesViewPr>
    <p:cSldViewPr>
      <p:cViewPr varScale="1">
        <p:scale>
          <a:sx n="76" d="100"/>
          <a:sy n="76" d="100"/>
        </p:scale>
        <p:origin x="16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heme" Target="theme/theme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tableStyles" Target="tableStyle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notesMaster" Target="notesMasters/notesMaster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handoutMaster" Target="handoutMasters/handout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5/17/21</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5/17/21</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a:t>Click to edit Master title style</a:t>
            </a:r>
            <a:endParaRPr/>
          </a:p>
        </p:txBody>
      </p:sp>
      <p:sp>
        <p:nvSpPr>
          <p:cNvPr id="3" name="Subtitle 2"/>
          <p:cNvSpPr>
            <a:spLocks noGrp="1"/>
          </p:cNvSpPr>
          <p:nvPr>
            <p:ph type="subTitle" idx="1"/>
          </p:nvPr>
        </p:nvSpPr>
        <p:spPr>
          <a:xfrm>
            <a:off x="1293813" y="4267200"/>
            <a:ext cx="8458200" cy="1371600"/>
          </a:xfrm>
          <a:noFill/>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99D2A58A-F6A3-44B4-8553-CA3EAF252FB7}" type="datetime1">
              <a:rPr lang="en-US" smtClean="0"/>
              <a:t>5/17/21</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287859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B8F513F-1C7D-48A3-9E66-761794785CC6}" type="datetime1">
              <a:rPr lang="en-US" smtClean="0"/>
              <a:t>5/17/21</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338703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05BC340-5827-402A-ABD7-86B6900F77A8}" type="datetime1">
              <a:rPr lang="en-US" smtClean="0"/>
              <a:t>5/17/21</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61985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DD05BD3E-AD23-4233-B7FD-BCC74AA741B1}" type="datetime1">
              <a:rPr lang="en-US" smtClean="0"/>
              <a:t>5/17/21</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219449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a:t>Click to edit Master title style</a:t>
            </a:r>
            <a:endParaRPr/>
          </a:p>
        </p:txBody>
      </p:sp>
      <p:sp>
        <p:nvSpPr>
          <p:cNvPr id="3" name="Text Placeholder 2"/>
          <p:cNvSpPr>
            <a:spLocks noGrp="1"/>
          </p:cNvSpPr>
          <p:nvPr>
            <p:ph type="body" idx="1"/>
          </p:nvPr>
        </p:nvSpPr>
        <p:spPr>
          <a:xfrm>
            <a:off x="1293813" y="4876800"/>
            <a:ext cx="8458201" cy="1143000"/>
          </a:xfrm>
          <a:noFill/>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F85C56-1C19-4454-A6D4-FDB294070137}" type="datetime1">
              <a:rPr lang="en-US" smtClean="0"/>
              <a:t>5/17/21</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22156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9CAAEA3F-BC83-4494-8BB2-CF9729692A8C}" type="datetime1">
              <a:rPr lang="en-US" smtClean="0"/>
              <a:t>5/17/21</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219345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B48BCFC3-C38C-4973-9593-9C0AA203E374}" type="datetime1">
              <a:rPr lang="en-US" smtClean="0"/>
              <a:t>5/17/21</a:t>
            </a:fld>
            <a:endParaRPr lang="en-US"/>
          </a:p>
        </p:txBody>
      </p:sp>
      <p:sp>
        <p:nvSpPr>
          <p:cNvPr id="8" name="Footer Placeholder 7"/>
          <p:cNvSpPr>
            <a:spLocks noGrp="1"/>
          </p:cNvSpPr>
          <p:nvPr>
            <p:ph type="ftr" sz="quarter" idx="11"/>
          </p:nvPr>
        </p:nvSpPr>
        <p:spPr/>
        <p:txBody>
          <a:bodyPr/>
          <a:lstStyle/>
          <a:p>
            <a:r>
              <a:rPr lang="en-US"/>
              <a:t>Add a footer</a:t>
            </a:r>
          </a:p>
        </p:txBody>
      </p:sp>
      <p:sp>
        <p:nvSpPr>
          <p:cNvPr id="9" name="Slide Number Placeholder 8"/>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305768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7B00E9B8-A638-47B9-8EAF-A06FB35BB403}" type="datetime1">
              <a:rPr lang="en-US" smtClean="0"/>
              <a:t>5/17/21</a:t>
            </a:fld>
            <a:endParaRPr lang="en-US"/>
          </a:p>
        </p:txBody>
      </p:sp>
      <p:sp>
        <p:nvSpPr>
          <p:cNvPr id="4" name="Footer Placeholder 3"/>
          <p:cNvSpPr>
            <a:spLocks noGrp="1"/>
          </p:cNvSpPr>
          <p:nvPr>
            <p:ph type="ftr" sz="quarter" idx="11"/>
          </p:nvPr>
        </p:nvSpPr>
        <p:spPr/>
        <p:txBody>
          <a:bodyPr/>
          <a:lstStyle/>
          <a:p>
            <a:r>
              <a:rPr lang="en-US"/>
              <a:t>Add a footer</a:t>
            </a:r>
          </a:p>
        </p:txBody>
      </p:sp>
      <p:sp>
        <p:nvSpPr>
          <p:cNvPr id="5" name="Slide Number Placeholder 4"/>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95118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0414C0-40BC-46FB-ADE3-F7141007B5FB}" type="datetime1">
              <a:rPr lang="en-US" smtClean="0"/>
              <a:t>5/17/21</a:t>
            </a:fld>
            <a:endParaRPr lang="en-US"/>
          </a:p>
        </p:txBody>
      </p:sp>
      <p:sp>
        <p:nvSpPr>
          <p:cNvPr id="3" name="Footer Placeholder 2"/>
          <p:cNvSpPr>
            <a:spLocks noGrp="1"/>
          </p:cNvSpPr>
          <p:nvPr>
            <p:ph type="ftr" sz="quarter" idx="11"/>
          </p:nvPr>
        </p:nvSpPr>
        <p:spPr/>
        <p:txBody>
          <a:bodyPr/>
          <a:lstStyle/>
          <a:p>
            <a:r>
              <a:rPr lang="en-US"/>
              <a:t>Add a footer</a:t>
            </a:r>
          </a:p>
        </p:txBody>
      </p:sp>
      <p:sp>
        <p:nvSpPr>
          <p:cNvPr id="4" name="Slide Number Placeholder 3"/>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333915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770811" y="4191000"/>
            <a:ext cx="3810000" cy="1524000"/>
          </a:xfrm>
          <a:noFill/>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18BC97-2F5E-4770-AEEF-8F2730A3EA80}" type="datetime1">
              <a:rPr lang="en-US" smtClean="0"/>
              <a:t>5/17/21</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322803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770812" y="4191000"/>
            <a:ext cx="3810000" cy="1524000"/>
          </a:xfrm>
          <a:noFill/>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9951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alphaModFix amt="40000"/>
            <a:grayscl/>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a:solidFill>
            <a:schemeClr val="bg2">
              <a:alpha val="70000"/>
            </a:schemeClr>
          </a:solidFill>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solidFill>
              </a:defRPr>
            </a:lvl1pPr>
          </a:lstStyle>
          <a:p>
            <a:fld id="{41B0D41C-F0D3-49F0-8041-67FC705A40C6}" type="datetime1">
              <a:rPr lang="en-US" smtClean="0"/>
              <a:pPr/>
              <a:t>5/17/21</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solidFill>
              </a:defRPr>
            </a:lvl1pPr>
          </a:lstStyle>
          <a:p>
            <a:r>
              <a:rPr lang="en-US"/>
              <a:t>Add a footer</a:t>
            </a:r>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6957396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Clr>
          <a:schemeClr val="accent6"/>
        </a:buClr>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6"/>
        </a:buClr>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Clr>
          <a:schemeClr val="accent6"/>
        </a:buClr>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Clr>
          <a:schemeClr val="accent6"/>
        </a:buClr>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Clr>
          <a:schemeClr val="accent6"/>
        </a:buClr>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hyperlink" Target="https://www.azed.gov/sites/default/files/2018/06/SAAL_Continuums_FINAL.pdf?id=5b2d3c1f1dcb250ec4c1d6bd" TargetMode="External"/><Relationship Id="rId2" Type="http://schemas.openxmlformats.org/officeDocument/2006/relationships/hyperlink" Target="https://oer.hawaii.edu/oer-training-digital-literacies/" TargetMode="External"/><Relationship Id="rId1" Type="http://schemas.openxmlformats.org/officeDocument/2006/relationships/slideLayout" Target="../slideLayouts/slideLayout2.xml"/><Relationship Id="rId6" Type="http://schemas.openxmlformats.org/officeDocument/2006/relationships/hyperlink" Target="https://textbookequity.org/Textbooks/Orey_Emergin_Perspectives_Learning.pdf" TargetMode="External"/><Relationship Id="rId5" Type="http://schemas.openxmlformats.org/officeDocument/2006/relationships/hyperlink" Target="https://granite.pressbooks.pub/teachingdiverselearners/" TargetMode="External"/><Relationship Id="rId4" Type="http://schemas.openxmlformats.org/officeDocument/2006/relationships/hyperlink" Target="https://www.queensu.ca/teachingandlearning/modules/home.html" TargetMode="Externa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hyperlink" Target="https://docs.google.com/forms/d/e/1FAIpQLScY-Ns8C3yw73OF_T-syU53kreyPTymbNZyaUtNXG6eLKlUuw/viewform" TargetMode="Externa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hyperlink" Target="https://bartonccc.edu/" TargetMode="External"/><Relationship Id="rId2" Type="http://schemas.openxmlformats.org/officeDocument/2006/relationships/hyperlink" Target="mailto:millerle@bartonccc.edu"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creativecommons.org/licenses/by-nc-sa/4.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uwaterloo.ca/centre-for-teaching-excellence/teaching-resources/teaching-tips/professional-development/enhancing-your-teaching/exploring-your-teaching-philosophy" TargetMode="External"/><Relationship Id="rId7" Type="http://schemas.openxmlformats.org/officeDocument/2006/relationships/image" Target="../media/image3.png"/><Relationship Id="rId2" Type="http://schemas.openxmlformats.org/officeDocument/2006/relationships/hyperlink" Target="https://digitalcommons.georgiasouthern.edu/ij-sotl/vol11/iss2/18/" TargetMode="External"/><Relationship Id="rId1" Type="http://schemas.openxmlformats.org/officeDocument/2006/relationships/slideLayout" Target="../slideLayouts/slideLayout2.xml"/><Relationship Id="rId6" Type="http://schemas.openxmlformats.org/officeDocument/2006/relationships/hyperlink" Target="https://creativecommons.org/licenses/by-nc/4.0/" TargetMode="External"/><Relationship Id="rId5" Type="http://schemas.openxmlformats.org/officeDocument/2006/relationships/image" Target="../media/image2.png"/><Relationship Id="rId4" Type="http://schemas.openxmlformats.org/officeDocument/2006/relationships/hyperlink" Target="https://creativecommons.org/licenses/by-nc-nd/4.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reativecommons.org/licenses/by-nc/4.0/" TargetMode="External"/><Relationship Id="rId2" Type="http://schemas.openxmlformats.org/officeDocument/2006/relationships/hyperlink" Target="https://cft.vanderbilt.edu/guides-sub-pages/blooms-taxonomy/"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cft.vanderbilt.edu/guides-sub-pages/blooms-taxonomy/"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creativecommons.org/licenses/by-nc/4.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celt.iastate.edu/wp-content/uploads/2015/09/RevisedBloomsHandout-1.pdf" TargetMode="External"/><Relationship Id="rId2" Type="http://schemas.openxmlformats.org/officeDocument/2006/relationships/hyperlink" Target="https://cft.vanderbilt.edu/guides-sub-pages/blooms-taxonomy/"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creativecommons.org/licenses/by-nc/4.0/" TargetMode="External"/><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8.xml"/><Relationship Id="rId18" Type="http://schemas.openxmlformats.org/officeDocument/2006/relationships/slide" Target="slide39.xml"/><Relationship Id="rId3" Type="http://schemas.openxmlformats.org/officeDocument/2006/relationships/slide" Target="slide7.xml"/><Relationship Id="rId21" Type="http://schemas.openxmlformats.org/officeDocument/2006/relationships/slide" Target="slide42.xml"/><Relationship Id="rId7" Type="http://schemas.openxmlformats.org/officeDocument/2006/relationships/slide" Target="slide13.xml"/><Relationship Id="rId12" Type="http://schemas.openxmlformats.org/officeDocument/2006/relationships/slide" Target="slide27.xml"/><Relationship Id="rId17" Type="http://schemas.openxmlformats.org/officeDocument/2006/relationships/slide" Target="slide38.xml"/><Relationship Id="rId2" Type="http://schemas.openxmlformats.org/officeDocument/2006/relationships/slide" Target="slide6.xml"/><Relationship Id="rId16" Type="http://schemas.openxmlformats.org/officeDocument/2006/relationships/slide" Target="slide32.xml"/><Relationship Id="rId20" Type="http://schemas.openxmlformats.org/officeDocument/2006/relationships/slide" Target="slide41.xml"/><Relationship Id="rId1" Type="http://schemas.openxmlformats.org/officeDocument/2006/relationships/slideLayout" Target="../slideLayouts/slideLayout5.xml"/><Relationship Id="rId6" Type="http://schemas.openxmlformats.org/officeDocument/2006/relationships/slide" Target="slide12.xml"/><Relationship Id="rId11" Type="http://schemas.openxmlformats.org/officeDocument/2006/relationships/slide" Target="slide25.xml"/><Relationship Id="rId5" Type="http://schemas.openxmlformats.org/officeDocument/2006/relationships/slide" Target="slide10.xml"/><Relationship Id="rId15" Type="http://schemas.openxmlformats.org/officeDocument/2006/relationships/slide" Target="slide31.xml"/><Relationship Id="rId10" Type="http://schemas.openxmlformats.org/officeDocument/2006/relationships/slide" Target="slide22.xml"/><Relationship Id="rId19" Type="http://schemas.openxmlformats.org/officeDocument/2006/relationships/slide" Target="slide40.xml"/><Relationship Id="rId4" Type="http://schemas.openxmlformats.org/officeDocument/2006/relationships/slide" Target="slide9.xml"/><Relationship Id="rId9" Type="http://schemas.openxmlformats.org/officeDocument/2006/relationships/slide" Target="slide17.xml"/><Relationship Id="rId14" Type="http://schemas.openxmlformats.org/officeDocument/2006/relationships/slide" Target="slide30.xml"/></Relationships>
</file>

<file path=ppt/slides/_rels/slide20.xml.rels><?xml version="1.0" encoding="UTF-8" standalone="yes"?>
<Relationships xmlns="http://schemas.openxmlformats.org/package/2006/relationships"><Relationship Id="rId3" Type="http://schemas.openxmlformats.org/officeDocument/2006/relationships/hyperlink" Target="https://cft.vanderbilt.edu/wp-content/uploads/sites/59/BloomsTaxonomy-mary-forehand.pdf" TargetMode="External"/><Relationship Id="rId2" Type="http://schemas.openxmlformats.org/officeDocument/2006/relationships/hyperlink" Target="https://cft.vanderbilt.edu/guides-sub-pages/blooms-taxonomy/"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creativecommons.org/licenses/by-nc/4.0/" TargetMode="Externa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cft.vanderbilt.edu/understanding-by-design/" TargetMode="External"/><Relationship Id="rId2" Type="http://schemas.openxmlformats.org/officeDocument/2006/relationships/hyperlink" Target="https://www.ted.com/talks/simon_sinek_how_great_leaders_inspire_action?language=en"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creativecommons.org/licenses/by-nc/4.0/" TargetMode="External"/><Relationship Id="rId4" Type="http://schemas.openxmlformats.org/officeDocument/2006/relationships/hyperlink" Target="https://www.ted.com/talks/simon_sinek_how_great_leaders_inspire_action"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creativecommons.org/licenses/by-nc/4.0/" TargetMode="External"/><Relationship Id="rId2" Type="http://schemas.openxmlformats.org/officeDocument/2006/relationships/hyperlink" Target="https://cft.vanderbilt.edu/understanding-by-design/"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hyperlink" Target="https://creativecommons.org/licenses/by-nc/4.0/" TargetMode="External"/><Relationship Id="rId2" Type="http://schemas.openxmlformats.org/officeDocument/2006/relationships/hyperlink" Target="https://cft.vanderbilt.edu/understanding-by-design/"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hyperlink" Target="https://cft.vanderbilt.edu/understanding-by-design/" TargetMode="External"/><Relationship Id="rId2" Type="http://schemas.openxmlformats.org/officeDocument/2006/relationships/hyperlink" Target="https://cft.vanderbilt.edu/guides-sub-pages/understanding-by-design/"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creativecommons.org/licenses/by-nc/4.0/"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s://cft.vanderbilt.edu/guides-sub-pages/cat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hyperlink" Target="https://granite.pressbooks.pub/teachingdiverselearners/"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hyperlink" Target="https://www.mindmeister.com/" TargetMode="External"/><Relationship Id="rId2" Type="http://schemas.openxmlformats.org/officeDocument/2006/relationships/hyperlink" Target="https://www.canva.com/"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creativecommons.org/licenses/by-nc/4.0/" TargetMode="External"/><Relationship Id="rId4" Type="http://schemas.openxmlformats.org/officeDocument/2006/relationships/hyperlink" Target="https://cft.vanderbilt.edu/guides-sub-pages/visual-thinking/"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hyperlink" Target="https://serc.carleton.edu/integrate/programs/workforceprep/competencies_and_LO.html"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hyperlink" Target="https://serc.carleton.edu/integrate/programs/workforceprep/competencies_and_LO.html"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58.xml"/><Relationship Id="rId18" Type="http://schemas.openxmlformats.org/officeDocument/2006/relationships/slide" Target="slide65.xml"/><Relationship Id="rId3" Type="http://schemas.openxmlformats.org/officeDocument/2006/relationships/slide" Target="slide44.xml"/><Relationship Id="rId7" Type="http://schemas.openxmlformats.org/officeDocument/2006/relationships/slide" Target="slide49.xml"/><Relationship Id="rId12" Type="http://schemas.openxmlformats.org/officeDocument/2006/relationships/slide" Target="slide57.xml"/><Relationship Id="rId17" Type="http://schemas.openxmlformats.org/officeDocument/2006/relationships/slide" Target="slide64.xml"/><Relationship Id="rId2" Type="http://schemas.openxmlformats.org/officeDocument/2006/relationships/slide" Target="slide43.xml"/><Relationship Id="rId16" Type="http://schemas.openxmlformats.org/officeDocument/2006/relationships/slide" Target="slide63.xml"/><Relationship Id="rId1" Type="http://schemas.openxmlformats.org/officeDocument/2006/relationships/slideLayout" Target="../slideLayouts/slideLayout5.xml"/><Relationship Id="rId6" Type="http://schemas.openxmlformats.org/officeDocument/2006/relationships/slide" Target="slide48.xml"/><Relationship Id="rId11" Type="http://schemas.openxmlformats.org/officeDocument/2006/relationships/slide" Target="slide54.xml"/><Relationship Id="rId5" Type="http://schemas.openxmlformats.org/officeDocument/2006/relationships/slide" Target="slide46.xml"/><Relationship Id="rId15" Type="http://schemas.openxmlformats.org/officeDocument/2006/relationships/slide" Target="slide61.xml"/><Relationship Id="rId10" Type="http://schemas.openxmlformats.org/officeDocument/2006/relationships/slide" Target="slide53.xml"/><Relationship Id="rId4" Type="http://schemas.openxmlformats.org/officeDocument/2006/relationships/slide" Target="slide45.xml"/><Relationship Id="rId9" Type="http://schemas.openxmlformats.org/officeDocument/2006/relationships/slide" Target="slide51.xml"/><Relationship Id="rId14" Type="http://schemas.openxmlformats.org/officeDocument/2006/relationships/slide" Target="slide5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opencontent.org/definition/" TargetMode="External"/><Relationship Id="rId2" Type="http://schemas.openxmlformats.org/officeDocument/2006/relationships/hyperlink" Target="https://creativecommons.org/licenses/" TargetMode="Externa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hyperlink" Target="https://creativecommons.org/licenses/by/4.0/" TargetMode="External"/><Relationship Id="rId4" Type="http://schemas.openxmlformats.org/officeDocument/2006/relationships/hyperlink" Target="https://creativecommons.org/about/program-areas/education-oer/"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tlinnovations.populr.me/copyright" TargetMode="External"/><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hyperlink" Target="https://oer.hawaii.edu/getting-started/copyright-for-oer/" TargetMode="External"/><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hyperlink" Target="https://creativecommons.org/licenses/by/4.0/"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law.cornell.edu/wex/fair_use" TargetMode="External"/><Relationship Id="rId2" Type="http://schemas.openxmlformats.org/officeDocument/2006/relationships/hyperlink" Target="https://fairuse.stanford.edu/overview/public-domain/welcome/" TargetMode="Externa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hyperlink" Target="https://creativecommons.org/licenses/by-nc/4.0/"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s://open.bccampus.ca/browse-our-collection/" TargetMode="External"/><Relationship Id="rId3" Type="http://schemas.openxmlformats.org/officeDocument/2006/relationships/hyperlink" Target="https://cuny.manifoldapp.org/projects/the-oer-starter-kit-workbook" TargetMode="External"/><Relationship Id="rId7" Type="http://schemas.openxmlformats.org/officeDocument/2006/relationships/hyperlink" Target="https://libretexts.org/" TargetMode="External"/><Relationship Id="rId2" Type="http://schemas.openxmlformats.org/officeDocument/2006/relationships/hyperlink" Target="https://www.wcl.american.edu/impact/initiatives-programs/pijip/impact/best-practices-in-fair-use/best-practices-in-fair-use-for-open-educational-resources/" TargetMode="External"/><Relationship Id="rId1" Type="http://schemas.openxmlformats.org/officeDocument/2006/relationships/slideLayout" Target="../slideLayouts/slideLayout4.xml"/><Relationship Id="rId6" Type="http://schemas.openxmlformats.org/officeDocument/2006/relationships/hyperlink" Target="https://open.umn.edu/opentextbooks" TargetMode="External"/><Relationship Id="rId5" Type="http://schemas.openxmlformats.org/officeDocument/2006/relationships/hyperlink" Target="https://openstax.org/" TargetMode="External"/><Relationship Id="rId10" Type="http://schemas.openxmlformats.org/officeDocument/2006/relationships/hyperlink" Target="https://support.skillscommons.org/about/open-educational-resources/" TargetMode="External"/><Relationship Id="rId4" Type="http://schemas.openxmlformats.org/officeDocument/2006/relationships/hyperlink" Target="https://sparcopen.org/our-work/state-policy-tracking/" TargetMode="External"/><Relationship Id="rId9" Type="http://schemas.openxmlformats.org/officeDocument/2006/relationships/hyperlink" Target="https://oer.galileo.usg.edu/"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76.xml"/><Relationship Id="rId13" Type="http://schemas.openxmlformats.org/officeDocument/2006/relationships/slide" Target="slide82.xml"/><Relationship Id="rId18" Type="http://schemas.openxmlformats.org/officeDocument/2006/relationships/slide" Target="slide89.xml"/><Relationship Id="rId26" Type="http://schemas.openxmlformats.org/officeDocument/2006/relationships/slide" Target="slide98.xml"/><Relationship Id="rId3" Type="http://schemas.openxmlformats.org/officeDocument/2006/relationships/slide" Target="slide67.xml"/><Relationship Id="rId21" Type="http://schemas.openxmlformats.org/officeDocument/2006/relationships/slide" Target="slide93.xml"/><Relationship Id="rId7" Type="http://schemas.openxmlformats.org/officeDocument/2006/relationships/slide" Target="slide74.xml"/><Relationship Id="rId12" Type="http://schemas.openxmlformats.org/officeDocument/2006/relationships/slide" Target="slide81.xml"/><Relationship Id="rId17" Type="http://schemas.openxmlformats.org/officeDocument/2006/relationships/slide" Target="slide88.xml"/><Relationship Id="rId25" Type="http://schemas.openxmlformats.org/officeDocument/2006/relationships/slide" Target="slide97.xml"/><Relationship Id="rId2" Type="http://schemas.openxmlformats.org/officeDocument/2006/relationships/slide" Target="slide66.xml"/><Relationship Id="rId16" Type="http://schemas.openxmlformats.org/officeDocument/2006/relationships/slide" Target="slide87.xml"/><Relationship Id="rId20" Type="http://schemas.openxmlformats.org/officeDocument/2006/relationships/slide" Target="slide92.xml"/><Relationship Id="rId1" Type="http://schemas.openxmlformats.org/officeDocument/2006/relationships/slideLayout" Target="../slideLayouts/slideLayout4.xml"/><Relationship Id="rId6" Type="http://schemas.openxmlformats.org/officeDocument/2006/relationships/slide" Target="slide70.xml"/><Relationship Id="rId11" Type="http://schemas.openxmlformats.org/officeDocument/2006/relationships/slide" Target="slide80.xml"/><Relationship Id="rId24" Type="http://schemas.openxmlformats.org/officeDocument/2006/relationships/slide" Target="slide96.xml"/><Relationship Id="rId5" Type="http://schemas.openxmlformats.org/officeDocument/2006/relationships/slide" Target="slide69.xml"/><Relationship Id="rId15" Type="http://schemas.openxmlformats.org/officeDocument/2006/relationships/slide" Target="slide85.xml"/><Relationship Id="rId23" Type="http://schemas.openxmlformats.org/officeDocument/2006/relationships/slide" Target="slide95.xml"/><Relationship Id="rId10" Type="http://schemas.openxmlformats.org/officeDocument/2006/relationships/slide" Target="slide79.xml"/><Relationship Id="rId19" Type="http://schemas.openxmlformats.org/officeDocument/2006/relationships/slide" Target="slide90.xml"/><Relationship Id="rId4" Type="http://schemas.openxmlformats.org/officeDocument/2006/relationships/slide" Target="slide68.xml"/><Relationship Id="rId9" Type="http://schemas.openxmlformats.org/officeDocument/2006/relationships/slide" Target="slide77.xml"/><Relationship Id="rId14" Type="http://schemas.openxmlformats.org/officeDocument/2006/relationships/slide" Target="slide83.xml"/><Relationship Id="rId22" Type="http://schemas.openxmlformats.org/officeDocument/2006/relationships/slide" Target="slide9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nisod.org/archive_files/abstracts/pdf/XLIII_1.pdf" TargetMode="External"/><Relationship Id="rId2" Type="http://schemas.openxmlformats.org/officeDocument/2006/relationships/hyperlink" Target="https://cft.vanderbilt.edu/guides-sub-pages/learning-styles-preferences/"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hyperlink" Target="https://granite.pressbooks.pub/teachingdiverselearners/chapter/feedback-2/"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hyperlink" Target="https://granite.pressbooks.pub/teachingdiverselearners/chapter/feedback-2/"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merriam-webster.com/dictionary/andragogy#:~:text=%3A%20the%20art%20or%20science%20of%20teaching%20adults" TargetMode="External"/><Relationship Id="rId2" Type="http://schemas.openxmlformats.org/officeDocument/2006/relationships/hyperlink" Target="https://www.merriam-webster.com/dictionary/pedagogy" TargetMode="External"/><Relationship Id="rId1" Type="http://schemas.openxmlformats.org/officeDocument/2006/relationships/slideLayout" Target="../slideLayouts/slideLayout4.xml"/><Relationship Id="rId5" Type="http://schemas.openxmlformats.org/officeDocument/2006/relationships/hyperlink" Target="https://www.researchgate.net/figure/The-learners-journey-From-pedagogy-to-heutagogy-Price-Andrews-2014-To-further_fig13_268684257" TargetMode="External"/><Relationship Id="rId4" Type="http://schemas.openxmlformats.org/officeDocument/2006/relationships/hyperlink" Target="https://www.definitions.net/definition/HEUTAGOGY" TargetMode="External"/></Relationships>
</file>

<file path=ppt/slides/_rels/slide5.xml.rels><?xml version="1.0" encoding="UTF-8" standalone="yes"?>
<Relationships xmlns="http://schemas.openxmlformats.org/package/2006/relationships"><Relationship Id="rId3" Type="http://schemas.openxmlformats.org/officeDocument/2006/relationships/slide" Target="slide101.xml"/><Relationship Id="rId2" Type="http://schemas.openxmlformats.org/officeDocument/2006/relationships/slide" Target="slide99.xml"/><Relationship Id="rId1" Type="http://schemas.openxmlformats.org/officeDocument/2006/relationships/slideLayout" Target="../slideLayouts/slideLayout5.xml"/><Relationship Id="rId5" Type="http://schemas.openxmlformats.org/officeDocument/2006/relationships/slide" Target="slide103.xml"/><Relationship Id="rId4" Type="http://schemas.openxmlformats.org/officeDocument/2006/relationships/slide" Target="slide102.xml"/></Relationships>
</file>

<file path=ppt/slides/_rels/slide50.xml.rels><?xml version="1.0" encoding="UTF-8" standalone="yes"?>
<Relationships xmlns="http://schemas.openxmlformats.org/package/2006/relationships"><Relationship Id="rId3" Type="http://schemas.openxmlformats.org/officeDocument/2006/relationships/hyperlink" Target="https://facultyinnovate.utexas.edu/instructional-strategies" TargetMode="External"/><Relationship Id="rId7" Type="http://schemas.openxmlformats.org/officeDocument/2006/relationships/image" Target="../media/image7.png"/><Relationship Id="rId2" Type="http://schemas.openxmlformats.org/officeDocument/2006/relationships/hyperlink" Target="https://fctl.ucf.edu/teaching-resources/teaching-strategies/teaching-methods-overview/" TargetMode="External"/><Relationship Id="rId1" Type="http://schemas.openxmlformats.org/officeDocument/2006/relationships/slideLayout" Target="../slideLayouts/slideLayout4.xml"/><Relationship Id="rId6" Type="http://schemas.openxmlformats.org/officeDocument/2006/relationships/hyperlink" Target="https://creativecommons.org/licenses/by-nc-sa/4.0/" TargetMode="External"/><Relationship Id="rId5" Type="http://schemas.openxmlformats.org/officeDocument/2006/relationships/image" Target="../media/image3.png"/><Relationship Id="rId4" Type="http://schemas.openxmlformats.org/officeDocument/2006/relationships/hyperlink" Target="https://creativecommons.org/licenses/by-nc/4.0/" TargetMode="External"/></Relationships>
</file>

<file path=ppt/slides/_rels/slide5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udlguidelines.cast.org/?utm_source=castsite&amp;lutm_medium=web&amp;utm_campaign=none&amp;utm_content=aboutudl" TargetMode="External"/><Relationship Id="rId7" Type="http://schemas.openxmlformats.org/officeDocument/2006/relationships/hyperlink" Target="https://creativecommons.org/licenses/by-nc/4.0/" TargetMode="External"/><Relationship Id="rId2" Type="http://schemas.openxmlformats.org/officeDocument/2006/relationships/hyperlink" Target="https://youtu.be/bDvKnY0g6e4" TargetMode="External"/><Relationship Id="rId1" Type="http://schemas.openxmlformats.org/officeDocument/2006/relationships/slideLayout" Target="../slideLayouts/slideLayout2.xml"/><Relationship Id="rId6" Type="http://schemas.openxmlformats.org/officeDocument/2006/relationships/hyperlink" Target="http://udlguidelines.cast.org/" TargetMode="External"/><Relationship Id="rId5" Type="http://schemas.openxmlformats.org/officeDocument/2006/relationships/hyperlink" Target="https://udlhcpss.wordpress.com/barriers-to-learning/udl-from-the-teachers-perspective/" TargetMode="External"/><Relationship Id="rId4" Type="http://schemas.openxmlformats.org/officeDocument/2006/relationships/hyperlink" Target="https://www.cast.org/"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udlguidelines.cast.org/" TargetMode="External"/><Relationship Id="rId2" Type="http://schemas.openxmlformats.org/officeDocument/2006/relationships/hyperlink" Target="https://youtu.be/wVTm8vQRvNc" TargetMode="Externa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5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canvas.unl.edu/courses/50571/pages/creating-rubrics-in-canvas" TargetMode="External"/><Relationship Id="rId7" Type="http://schemas.openxmlformats.org/officeDocument/2006/relationships/hyperlink" Target="https://creativecommons.org/licenses/by-nc-sa/4.0/" TargetMode="External"/><Relationship Id="rId2" Type="http://schemas.openxmlformats.org/officeDocument/2006/relationships/hyperlink" Target="https://www.rockvalleycollege.edu/Academics/ATLE/upload/Creating-Rubrics.pdf"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creativecommons.org/licenses/by-nc-nd/4.0/" TargetMode="External"/><Relationship Id="rId10" Type="http://schemas.openxmlformats.org/officeDocument/2006/relationships/image" Target="../media/image8.png"/><Relationship Id="rId4" Type="http://schemas.openxmlformats.org/officeDocument/2006/relationships/hyperlink" Target="https://poorvucenter.yale.edu/Rubrics" TargetMode="External"/><Relationship Id="rId9" Type="http://schemas.openxmlformats.org/officeDocument/2006/relationships/hyperlink" Target="https://creativecommons.org/licenses/by/4.0/"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granite.pressbooks.pub/teachingdiverselearners/chapter/scaffolding-2/"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5.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granite.pressbooks.pub/teachingdiverselearners/chapter/scaffolding-2/"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6.xml.rels><?xml version="1.0" encoding="UTF-8" standalone="yes"?>
<Relationships xmlns="http://schemas.openxmlformats.org/package/2006/relationships"><Relationship Id="rId2" Type="http://schemas.openxmlformats.org/officeDocument/2006/relationships/hyperlink" Target="https://www.aaup.org/article/human-work-higher-education-pedagogy#.X52fji9b0xM" TargetMode="Externa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hyperlink" Target="https://www.azed.gov/sites/default/files/2019/02/5_Attributes_SelfAssessment_v3_FINAL.pdf?id=5c5cb1af1dcb250c34e8a4d5" TargetMode="Externa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hyperlink" Target="https://creativecommons.org/licenses/by-nc-sa/4.0/" TargetMode="External"/><Relationship Id="rId3" Type="http://schemas.openxmlformats.org/officeDocument/2006/relationships/hyperlink" Target="https://www.queensu.ca/teachingandlearning/modules/assessments/25_s3_03_self_assessment.html" TargetMode="External"/><Relationship Id="rId7" Type="http://schemas.openxmlformats.org/officeDocument/2006/relationships/hyperlink" Target="https://wested.instructure.com/courses/2170523/files/108655616/download?verifier=xpXukYYb0IUdSP4bHsM6JdPeNRChDEpDdQEat6d4&amp;wrap=1" TargetMode="External"/><Relationship Id="rId2" Type="http://schemas.openxmlformats.org/officeDocument/2006/relationships/hyperlink" Target="https://openpress.usask.ca/ideabook/chapter/peer-and-self-assessment/" TargetMode="Externa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hyperlink" Target="https://www.greatschoolspartnership.org/wp-content/uploads/2017/02/Self-AssessmentTool_FHS.pdf" TargetMode="External"/><Relationship Id="rId9" Type="http://schemas.openxmlformats.org/officeDocument/2006/relationships/image" Target="../media/image7.png"/></Relationships>
</file>

<file path=ppt/slides/_rels/slide6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hyperlink" Target="https://openpress.usask.ca/ideabook/chapter/peer-and-self-assessment/" TargetMode="Externa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2.xml.rels><?xml version="1.0" encoding="UTF-8" standalone="yes"?>
<Relationships xmlns="http://schemas.openxmlformats.org/package/2006/relationships"><Relationship Id="rId3" Type="http://schemas.openxmlformats.org/officeDocument/2006/relationships/hyperlink" Target="https://www.celt.iastate.edu/teaching/assessment-and-evaluation/peer-assessment/" TargetMode="External"/><Relationship Id="rId7" Type="http://schemas.openxmlformats.org/officeDocument/2006/relationships/image" Target="../media/image8.png"/><Relationship Id="rId2" Type="http://schemas.openxmlformats.org/officeDocument/2006/relationships/hyperlink" Target="https://wr121opentextbook17.pressbooks.com/part/part-3-peer-review-and-collaboration/" TargetMode="External"/><Relationship Id="rId1" Type="http://schemas.openxmlformats.org/officeDocument/2006/relationships/slideLayout" Target="../slideLayouts/slideLayout4.xml"/><Relationship Id="rId6" Type="http://schemas.openxmlformats.org/officeDocument/2006/relationships/hyperlink" Target="https://creativecommons.org/licenses/by/4.0/" TargetMode="External"/><Relationship Id="rId5" Type="http://schemas.openxmlformats.org/officeDocument/2006/relationships/image" Target="../media/image7.png"/><Relationship Id="rId4" Type="http://schemas.openxmlformats.org/officeDocument/2006/relationships/hyperlink" Target="https://creativecommons.org/licenses/by-nc-sa/4.0/"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creativecommons.org/licenses/by-nc-nd/4.0/" TargetMode="External"/><Relationship Id="rId2" Type="http://schemas.openxmlformats.org/officeDocument/2006/relationships/hyperlink" Target="https://poorvucenter.yale.edu/ReflectiveTeaching"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8" Type="http://schemas.openxmlformats.org/officeDocument/2006/relationships/hyperlink" Target="https://creativecommons.org/licenses/by-nc-nd/4.0/" TargetMode="External"/><Relationship Id="rId3" Type="http://schemas.openxmlformats.org/officeDocument/2006/relationships/hyperlink" Target="https://www.inflexion.org/essential-skills-and-dispositions-development-frameworks/#:~:text=This%20set%20of%20developmental%20frameworks,and%20self%2Ddirection%20in%20learning." TargetMode="External"/><Relationship Id="rId7" Type="http://schemas.openxmlformats.org/officeDocument/2006/relationships/image" Target="../media/image15.png"/><Relationship Id="rId2" Type="http://schemas.openxmlformats.org/officeDocument/2006/relationships/hyperlink" Target="https://www.nwtliteracy.ca/sites/default/files/pdf/2018-06-20/gcs_9_essential_skills_0.pdf" TargetMode="External"/><Relationship Id="rId1" Type="http://schemas.openxmlformats.org/officeDocument/2006/relationships/slideLayout" Target="../slideLayouts/slideLayout2.xml"/><Relationship Id="rId6" Type="http://schemas.openxmlformats.org/officeDocument/2006/relationships/hyperlink" Target="https://creativecommons.org/licenses/by-sa/4.0/" TargetMode="External"/><Relationship Id="rId5" Type="http://schemas.openxmlformats.org/officeDocument/2006/relationships/hyperlink" Target="https://www.aacu.org/value" TargetMode="External"/><Relationship Id="rId4" Type="http://schemas.openxmlformats.org/officeDocument/2006/relationships/hyperlink" Target="https://www.stem.org.uk/system/files/elibrary-resources/2020/08/Organisations%20Toolkit%20%28Universal%20Framework%29%20April%202020.pdf" TargetMode="External"/><Relationship Id="rId9" Type="http://schemas.openxmlformats.org/officeDocument/2006/relationships/image" Target="../media/image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uwaterloo.ca/centre-for-teaching-excellence/teaching-resources/teaching-tips/professional-development/enhancing-your-teaching/exploring-your-teaching-philosophy" TargetMode="External"/><Relationship Id="rId2" Type="http://schemas.openxmlformats.org/officeDocument/2006/relationships/slide" Target="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creativecommons.org/licenses/by-nc/4.0/" TargetMode="External"/></Relationships>
</file>

<file path=ppt/slides/_rels/slide69.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hyperlink" Target="https://creativecommons.org/licenses/by-nc-nd/4.0/" TargetMode="External"/><Relationship Id="rId2" Type="http://schemas.openxmlformats.org/officeDocument/2006/relationships/hyperlink" Target="https://poorvucenter.yale.edu/Formative-Summative-Assessments"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3" Type="http://schemas.openxmlformats.org/officeDocument/2006/relationships/hyperlink" Target="https://creativecommons.org/licenses/by-nc-nd/4.0/" TargetMode="External"/><Relationship Id="rId2" Type="http://schemas.openxmlformats.org/officeDocument/2006/relationships/hyperlink" Target="https://poorvucenter.yale.edu/Classroom-Assessment-Techniques"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2.xml.rels><?xml version="1.0" encoding="UTF-8" standalone="yes"?>
<Relationships xmlns="http://schemas.openxmlformats.org/package/2006/relationships"><Relationship Id="rId2" Type="http://schemas.openxmlformats.org/officeDocument/2006/relationships/hyperlink" Target="https://hbr.org/2017/06/the-4-types-of-innovation-and-the-problems-they-solve"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https://hbr.org/resources/images/article_assets/2017/06/W170608_SATELL_FOURTYPES.png"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s://hbr.org/2017/06/the-4-types-of-innovation-and-the-problems-they-solve"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udlhcpss.wordpress.com/guiding-principles-and-udl-connections/" TargetMode="External"/><Relationship Id="rId2" Type="http://schemas.openxmlformats.org/officeDocument/2006/relationships/hyperlink" Target="https://www.cast.org/news/2020/community-driven-process-update-udl-guidelines" TargetMode="Externa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hyperlink" Target="https://creativecommons.org/licenses/by-nc/4.0/" TargetMode="External"/><Relationship Id="rId2" Type="http://schemas.openxmlformats.org/officeDocument/2006/relationships/hyperlink" Target="https://www.luminafoundation.org/wp-content/uploads/2020/11/workplace-basics.pdf"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9.xml.rels><?xml version="1.0" encoding="UTF-8" standalone="yes"?>
<Relationships xmlns="http://schemas.openxmlformats.org/package/2006/relationships"><Relationship Id="rId3" Type="http://schemas.openxmlformats.org/officeDocument/2006/relationships/hyperlink" Target="https://inclusiveeducationplanning.com.au/uncategorized/universal-design-for-learning-udl-and-differentiation/" TargetMode="External"/><Relationship Id="rId2" Type="http://schemas.openxmlformats.org/officeDocument/2006/relationships/hyperlink" Target="https://www.novakeducation.com/blog/udl-vs-di-dinner-party-analog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internal.bartonccc.edu/center/innovation"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hyperlink" Target="https://granite.pressbooks.pub/teachingdiverselearners/chapter/scaffolding-2/"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1.xml.rels><?xml version="1.0" encoding="UTF-8" standalone="yes"?>
<Relationships xmlns="http://schemas.openxmlformats.org/package/2006/relationships"><Relationship Id="rId3" Type="http://schemas.openxmlformats.org/officeDocument/2006/relationships/hyperlink" Target="https://students-residents.aamc.org/applying-medical-school/artful-approach-medicine" TargetMode="External"/><Relationship Id="rId2" Type="http://schemas.openxmlformats.org/officeDocument/2006/relationships/hyperlink" Target="https://hms.harvard.edu/magazine/art-medicine/museum-studies"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https://www.azed.gov/sites/default/files/2018/06/SAAL_Continuums_FINAL.pdf?id=5b2d3c1f1dcb250ec4c1d6bd"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www.open.ac.uk/libraryservices/subsites/dilframework/" TargetMode="External"/><Relationship Id="rId2" Type="http://schemas.openxmlformats.org/officeDocument/2006/relationships/hyperlink" Target="https://www.open.edu/openlearn/ocw/pluginfile.php/801340/mod_resource/content/3/Session%205%20Open%20University%20Digital%20and%20Information%20Literacy%20Framework.pdf" TargetMode="External"/><Relationship Id="rId1" Type="http://schemas.openxmlformats.org/officeDocument/2006/relationships/slideLayout" Target="../slideLayouts/slideLayout4.xml"/><Relationship Id="rId6" Type="http://schemas.openxmlformats.org/officeDocument/2006/relationships/hyperlink" Target="https://oer.hawaii.edu/oer-training-digital-literacies/" TargetMode="External"/><Relationship Id="rId5" Type="http://schemas.openxmlformats.org/officeDocument/2006/relationships/image" Target="../media/image18.png"/><Relationship Id="rId4" Type="http://schemas.openxmlformats.org/officeDocument/2006/relationships/hyperlink" Target="https://creativecommons.org/licenses/by-nc-sa/3.0/" TargetMode="External"/></Relationships>
</file>

<file path=ppt/slides/_rels/slide86.xml.rels><?xml version="1.0" encoding="UTF-8" standalone="yes"?>
<Relationships xmlns="http://schemas.openxmlformats.org/package/2006/relationships"><Relationship Id="rId3" Type="http://schemas.openxmlformats.org/officeDocument/2006/relationships/hyperlink" Target="https://www.jisc.ac.uk/guides/developing-digital-literacies" TargetMode="External"/><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creativecommons.org/licenses/by-nc-nd/4.0/" TargetMode="External"/></Relationships>
</file>

<file path=ppt/slides/_rels/slide87.xml.rels><?xml version="1.0" encoding="UTF-8" standalone="yes"?>
<Relationships xmlns="http://schemas.openxmlformats.org/package/2006/relationships"><Relationship Id="rId3" Type="http://schemas.openxmlformats.org/officeDocument/2006/relationships/hyperlink" Target="https://opentextbc.ca/studenttoolkit/front-matter/introduction/" TargetMode="External"/><Relationship Id="rId7" Type="http://schemas.openxmlformats.org/officeDocument/2006/relationships/hyperlink" Target="https://nebhe.org/journal/practitioner-perspectives-the-doers3-collaborative-on-oer-in-tenure-and-promotion/" TargetMode="External"/><Relationship Id="rId2" Type="http://schemas.openxmlformats.org/officeDocument/2006/relationships/hyperlink" Target="https://studentpirgs.org/campaigns/make-textbooks-affordable/" TargetMode="External"/><Relationship Id="rId1" Type="http://schemas.openxmlformats.org/officeDocument/2006/relationships/slideLayout" Target="../slideLayouts/slideLayout2.xml"/><Relationship Id="rId6" Type="http://schemas.openxmlformats.org/officeDocument/2006/relationships/hyperlink" Target="https://www.doers3.org/tenure-and-promotion.html" TargetMode="External"/><Relationship Id="rId5" Type="http://schemas.openxmlformats.org/officeDocument/2006/relationships/hyperlink" Target="https://sparcopen.org/open-education/" TargetMode="External"/><Relationship Id="rId4" Type="http://schemas.openxmlformats.org/officeDocument/2006/relationships/hyperlink" Target="https://www.doers3.org/" TargetMode="External"/></Relationships>
</file>

<file path=ppt/slides/_rels/slide88.xml.rels><?xml version="1.0" encoding="UTF-8" standalone="yes"?>
<Relationships xmlns="http://schemas.openxmlformats.org/package/2006/relationships"><Relationship Id="rId3" Type="http://schemas.openxmlformats.org/officeDocument/2006/relationships/hyperlink" Target="http://openpedagogy.org/examples/" TargetMode="External"/><Relationship Id="rId2" Type="http://schemas.openxmlformats.org/officeDocument/2006/relationships/hyperlink" Target="http://www.buffalo.edu/ubcei/enhance/learning/constructivism.html"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hyperlink" Target="https://www-jime.open.ac.uk/articles/10.5334/jime.584/" TargetMode="External"/><Relationship Id="rId2" Type="http://schemas.openxmlformats.org/officeDocument/2006/relationships/hyperlink" Target="https://jl4d.org/index.php/ejl4d/article/view/290/333"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8" Type="http://schemas.openxmlformats.org/officeDocument/2006/relationships/hyperlink" Target="https://www.gse.harvard.edu/community-learning/diversity-equity-inclusion-belonging/resources" TargetMode="External"/><Relationship Id="rId3" Type="http://schemas.openxmlformats.org/officeDocument/2006/relationships/hyperlink" Target="https://digitalcommons.unl.edu/scholcom/160/" TargetMode="External"/><Relationship Id="rId7" Type="http://schemas.openxmlformats.org/officeDocument/2006/relationships/hyperlink" Target="https://equity.ucla.edu/wp-content/uploads/2016/06/CreatingaPositiveClassroomClimateWeb-2.pdf" TargetMode="External"/><Relationship Id="rId2" Type="http://schemas.openxmlformats.org/officeDocument/2006/relationships/hyperlink" Target="https://diversity.unl.edu/racial-equity-resources" TargetMode="External"/><Relationship Id="rId1" Type="http://schemas.openxmlformats.org/officeDocument/2006/relationships/slideLayout" Target="../slideLayouts/slideLayout2.xml"/><Relationship Id="rId6" Type="http://schemas.openxmlformats.org/officeDocument/2006/relationships/hyperlink" Target="https://acue.org/wp-content/uploads/2020/08/Inclusive-Teaching-Practices-Sheet_accessible2-1.pdf" TargetMode="External"/><Relationship Id="rId11" Type="http://schemas.openxmlformats.org/officeDocument/2006/relationships/image" Target="../media/image7.png"/><Relationship Id="rId5" Type="http://schemas.openxmlformats.org/officeDocument/2006/relationships/hyperlink" Target="https://www.niu.edu/social-justice-education/resources/toolkit.shtml" TargetMode="External"/><Relationship Id="rId10" Type="http://schemas.openxmlformats.org/officeDocument/2006/relationships/hyperlink" Target="https://creativecommons.org/licenses/by-nc-sa/4.0/" TargetMode="External"/><Relationship Id="rId4" Type="http://schemas.openxmlformats.org/officeDocument/2006/relationships/hyperlink" Target="https://www.doers3.org/projects.html" TargetMode="External"/><Relationship Id="rId9" Type="http://schemas.openxmlformats.org/officeDocument/2006/relationships/hyperlink" Target="https://tlp-lpa.ca/faculty-toolkit/indigenous-knowldege"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https://open.bccampus.ca/2015/02/26/introducing-the-b-c-open-textbook-accessibility-toolkit/" TargetMode="External"/><Relationship Id="rId2" Type="http://schemas.openxmlformats.org/officeDocument/2006/relationships/hyperlink" Target="https://www.w3.org/TR/WCAG21/" TargetMode="Externa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hyperlink" Target="http://jfmueller.faculty.noctrl.edu/toolbox/whatisit.htm"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hyperlink" Target="https://www.academicintegrity.org/"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https://en.wikipedia.org/wiki/Lantern_Laws#:~:text=Lantern%20laws%20refer%20to%20the,company%20of%20a%20white%20person." TargetMode="External"/><Relationship Id="rId2" Type="http://schemas.openxmlformats.org/officeDocument/2006/relationships/hyperlink" Target="https://www.researchgate.net/publication/350005708_Student_Perspectives_on_the_Impact_of_Race_in_Educational_Surveillance_and_Proctoring_Technologies_International_Center_for_Academic_Integrity_ICAI_Conference"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s://cft.vanderbilt.edu/guides-sub-pages/blooms-taxonomy/" TargetMode="External"/><Relationship Id="rId2" Type="http://schemas.openxmlformats.org/officeDocument/2006/relationships/hyperlink" Target="https://upload.wikimedia.org/wikipedia/commons/5/58/Maslow%27s_hierarchy_of_needs.svg" TargetMode="Externa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hyperlink" Target="https://ncdae.org/resources/cheatsheets/" TargetMode="External"/><Relationship Id="rId7" Type="http://schemas.openxmlformats.org/officeDocument/2006/relationships/hyperlink" Target="https://www.learningforjustice.org/" TargetMode="External"/><Relationship Id="rId2" Type="http://schemas.openxmlformats.org/officeDocument/2006/relationships/hyperlink" Target="https://wave.webaim.org/" TargetMode="External"/><Relationship Id="rId1" Type="http://schemas.openxmlformats.org/officeDocument/2006/relationships/slideLayout" Target="../slideLayouts/slideLayout2.xml"/><Relationship Id="rId6" Type="http://schemas.openxmlformats.org/officeDocument/2006/relationships/hyperlink" Target="https://growthandjustice.org/publication/Blueprint-online-Fh.pdf" TargetMode="External"/><Relationship Id="rId5" Type="http://schemas.openxmlformats.org/officeDocument/2006/relationships/hyperlink" Target="https://www.celt.iastate.edu/wp-content/uploads/2015/09/RevisedBloomsHandout-1.pdf" TargetMode="External"/><Relationship Id="rId4" Type="http://schemas.openxmlformats.org/officeDocument/2006/relationships/hyperlink" Target="https://cte.tamu.edu/getattachment/Instructional-Resources/Teaching/updated-version-2020-09-10-Alternative-Assessments-(1).pdf.aspx?lang=en-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65312" y="1790700"/>
            <a:ext cx="8458200" cy="3276600"/>
          </a:xfrm>
        </p:spPr>
        <p:txBody>
          <a:bodyPr>
            <a:normAutofit/>
          </a:bodyPr>
          <a:lstStyle/>
          <a:p>
            <a:pPr algn="ctr"/>
            <a:r>
              <a:rPr lang="en-US" sz="7200" b="1" dirty="0"/>
              <a:t>Open Education Instructional</a:t>
            </a:r>
            <a:br>
              <a:rPr lang="en-US" sz="7200" b="1" dirty="0"/>
            </a:br>
            <a:r>
              <a:rPr lang="en-US" sz="7200" b="1" dirty="0"/>
              <a:t>Journal</a:t>
            </a:r>
          </a:p>
        </p:txBody>
      </p:sp>
    </p:spTree>
    <p:extLst>
      <p:ext uri="{BB962C8B-B14F-4D97-AF65-F5344CB8AC3E}">
        <p14:creationId xmlns:p14="http://schemas.microsoft.com/office/powerpoint/2010/main" val="7522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19D5B-AF69-8648-B350-C094ACDF184D}"/>
              </a:ext>
            </a:extLst>
          </p:cNvPr>
          <p:cNvSpPr>
            <a:spLocks noGrp="1"/>
          </p:cNvSpPr>
          <p:nvPr>
            <p:ph type="title"/>
          </p:nvPr>
        </p:nvSpPr>
        <p:spPr/>
        <p:txBody>
          <a:bodyPr>
            <a:normAutofit/>
          </a:bodyPr>
          <a:lstStyle/>
          <a:p>
            <a:r>
              <a:rPr lang="en-US" sz="4400" b="1" dirty="0"/>
              <a:t>Instructional Goals</a:t>
            </a:r>
            <a:endParaRPr lang="en-US" sz="4400" dirty="0"/>
          </a:p>
        </p:txBody>
      </p:sp>
      <p:sp>
        <p:nvSpPr>
          <p:cNvPr id="3" name="Content Placeholder 2">
            <a:extLst>
              <a:ext uri="{FF2B5EF4-FFF2-40B4-BE49-F238E27FC236}">
                <a16:creationId xmlns:a16="http://schemas.microsoft.com/office/drawing/2014/main" id="{C71BCE94-26D1-6646-9955-4C6BD66EE274}"/>
              </a:ext>
            </a:extLst>
          </p:cNvPr>
          <p:cNvSpPr>
            <a:spLocks noGrp="1"/>
          </p:cNvSpPr>
          <p:nvPr>
            <p:ph sz="half" idx="1"/>
          </p:nvPr>
        </p:nvSpPr>
        <p:spPr>
          <a:xfrm>
            <a:off x="1293812" y="1676400"/>
            <a:ext cx="9601200" cy="4343400"/>
          </a:xfrm>
        </p:spPr>
        <p:txBody>
          <a:bodyPr anchor="t">
            <a:normAutofit/>
          </a:bodyPr>
          <a:lstStyle/>
          <a:p>
            <a:pPr marL="0" indent="0">
              <a:lnSpc>
                <a:spcPct val="150000"/>
              </a:lnSpc>
              <a:buNone/>
            </a:pPr>
            <a:r>
              <a:rPr lang="en-US" sz="2000" b="1" dirty="0">
                <a:latin typeface="Century Gothic" panose="020B0502020202020204" pitchFamily="34" charset="0"/>
              </a:rPr>
              <a:t>Outline:</a:t>
            </a:r>
          </a:p>
          <a:p>
            <a:pPr marL="342900" indent="-342900">
              <a:lnSpc>
                <a:spcPct val="150000"/>
              </a:lnSpc>
              <a:buClr>
                <a:srgbClr val="0070C0"/>
              </a:buClr>
            </a:pPr>
            <a:r>
              <a:rPr lang="en-US" sz="2000" dirty="0">
                <a:latin typeface="Century Gothic" panose="020B0502020202020204" pitchFamily="34" charset="0"/>
              </a:rPr>
              <a:t>Introduction</a:t>
            </a:r>
          </a:p>
          <a:p>
            <a:pPr marL="342900" indent="-342900">
              <a:lnSpc>
                <a:spcPct val="150000"/>
              </a:lnSpc>
              <a:buClr>
                <a:srgbClr val="0070C0"/>
              </a:buClr>
            </a:pPr>
            <a:r>
              <a:rPr lang="en-US" sz="2000" dirty="0">
                <a:latin typeface="Century Gothic" panose="020B0502020202020204" pitchFamily="34" charset="0"/>
              </a:rPr>
              <a:t>Instructional Reflections</a:t>
            </a:r>
          </a:p>
          <a:p>
            <a:pPr marL="342900" indent="-342900">
              <a:lnSpc>
                <a:spcPct val="150000"/>
              </a:lnSpc>
              <a:buClr>
                <a:srgbClr val="0070C0"/>
              </a:buClr>
            </a:pPr>
            <a:r>
              <a:rPr lang="en-US" sz="2000" dirty="0">
                <a:latin typeface="Century Gothic" panose="020B0502020202020204" pitchFamily="34" charset="0"/>
              </a:rPr>
              <a:t>Instructional Course Goals</a:t>
            </a:r>
          </a:p>
        </p:txBody>
      </p:sp>
    </p:spTree>
    <p:extLst>
      <p:ext uri="{BB962C8B-B14F-4D97-AF65-F5344CB8AC3E}">
        <p14:creationId xmlns:p14="http://schemas.microsoft.com/office/powerpoint/2010/main" val="2020980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838200"/>
          </a:xfrm>
        </p:spPr>
        <p:txBody>
          <a:bodyPr>
            <a:normAutofit/>
          </a:bodyPr>
          <a:lstStyle/>
          <a:p>
            <a:r>
              <a:rPr lang="en-US" sz="4400" b="1" dirty="0"/>
              <a:t>Additional Resources</a:t>
            </a:r>
            <a:endParaRPr lang="en-US" sz="4400" dirty="0"/>
          </a:p>
        </p:txBody>
      </p:sp>
      <p:sp>
        <p:nvSpPr>
          <p:cNvPr id="5" name="Content Placeholder 4">
            <a:extLst>
              <a:ext uri="{FF2B5EF4-FFF2-40B4-BE49-F238E27FC236}">
                <a16:creationId xmlns:a16="http://schemas.microsoft.com/office/drawing/2014/main" id="{F277A39D-FFB8-5049-B5FF-7CF6E9A39890}"/>
              </a:ext>
            </a:extLst>
          </p:cNvPr>
          <p:cNvSpPr>
            <a:spLocks noGrp="1"/>
          </p:cNvSpPr>
          <p:nvPr>
            <p:ph idx="1"/>
          </p:nvPr>
        </p:nvSpPr>
        <p:spPr>
          <a:xfrm>
            <a:off x="1293813" y="1371600"/>
            <a:ext cx="9601200" cy="5105400"/>
          </a:xfrm>
        </p:spPr>
        <p:txBody>
          <a:bodyPr>
            <a:normAutofit/>
          </a:bodyPr>
          <a:lstStyle/>
          <a:p>
            <a:pPr marL="0" indent="0">
              <a:lnSpc>
                <a:spcPct val="100000"/>
              </a:lnSpc>
              <a:buClr>
                <a:srgbClr val="0070C0"/>
              </a:buClr>
              <a:buNone/>
            </a:pPr>
            <a:r>
              <a:rPr lang="en-US" sz="1600" b="1" dirty="0">
                <a:latin typeface="Century Gothic" panose="020B0502020202020204" pitchFamily="34" charset="0"/>
              </a:rPr>
              <a:t>Digital Literacy:</a:t>
            </a:r>
          </a:p>
          <a:p>
            <a:pPr marL="285750" indent="-285750">
              <a:lnSpc>
                <a:spcPct val="100000"/>
              </a:lnSpc>
              <a:buClr>
                <a:srgbClr val="0070C0"/>
              </a:buClr>
            </a:pPr>
            <a:r>
              <a:rPr lang="en-US" sz="1600" b="1" dirty="0">
                <a:solidFill>
                  <a:srgbClr val="0070C0"/>
                </a:solidFill>
                <a:latin typeface="Century Gothic" panose="020B0502020202020204" pitchFamily="34" charset="0"/>
                <a:hlinkClick r:id="rId2">
                  <a:extLst>
                    <a:ext uri="{A12FA001-AC4F-418D-AE19-62706E023703}">
                      <ahyp:hlinkClr xmlns:ahyp="http://schemas.microsoft.com/office/drawing/2018/hyperlinkcolor" val="tx"/>
                    </a:ext>
                  </a:extLst>
                </a:hlinkClick>
              </a:rPr>
              <a:t>University of Hawai'i OER</a:t>
            </a:r>
            <a:r>
              <a:rPr lang="en-US" sz="1600" b="1" dirty="0">
                <a:solidFill>
                  <a:srgbClr val="0070C0"/>
                </a:solidFill>
                <a:latin typeface="Century Gothic" panose="020B0502020202020204" pitchFamily="34" charset="0"/>
              </a:rPr>
              <a:t> - </a:t>
            </a:r>
            <a:r>
              <a:rPr lang="en-US" sz="1600" dirty="0">
                <a:latin typeface="Century Gothic" panose="020B0502020202020204" pitchFamily="34" charset="0"/>
              </a:rPr>
              <a:t>https://</a:t>
            </a:r>
            <a:r>
              <a:rPr lang="en-US" sz="1600" dirty="0" err="1">
                <a:latin typeface="Century Gothic" panose="020B0502020202020204" pitchFamily="34" charset="0"/>
              </a:rPr>
              <a:t>oer.hawaii.edu</a:t>
            </a:r>
            <a:r>
              <a:rPr lang="en-US" sz="1600" dirty="0">
                <a:latin typeface="Century Gothic" panose="020B0502020202020204" pitchFamily="34" charset="0"/>
              </a:rPr>
              <a:t>/</a:t>
            </a:r>
            <a:r>
              <a:rPr lang="en-US" sz="1600" dirty="0" err="1">
                <a:latin typeface="Century Gothic" panose="020B0502020202020204" pitchFamily="34" charset="0"/>
              </a:rPr>
              <a:t>oer</a:t>
            </a:r>
            <a:r>
              <a:rPr lang="en-US" sz="1600" dirty="0">
                <a:latin typeface="Century Gothic" panose="020B0502020202020204" pitchFamily="34" charset="0"/>
              </a:rPr>
              <a:t>-training-digital-literacies/ </a:t>
            </a:r>
          </a:p>
          <a:p>
            <a:pPr marL="0" indent="0">
              <a:lnSpc>
                <a:spcPct val="100000"/>
              </a:lnSpc>
              <a:buClr>
                <a:srgbClr val="0070C0"/>
              </a:buClr>
              <a:buNone/>
            </a:pPr>
            <a:r>
              <a:rPr lang="en-US" sz="1600" b="1" dirty="0">
                <a:latin typeface="Century Gothic" panose="020B0502020202020204" pitchFamily="34" charset="0"/>
              </a:rPr>
              <a:t>Student Agency, Peer Feedback, and Self-Assessment:</a:t>
            </a:r>
          </a:p>
          <a:p>
            <a:pPr marL="285750" indent="-285750">
              <a:lnSpc>
                <a:spcPct val="100000"/>
              </a:lnSpc>
              <a:buClr>
                <a:srgbClr val="0070C0"/>
              </a:buClr>
            </a:pPr>
            <a:r>
              <a:rPr lang="en-US" sz="1600" b="1" dirty="0">
                <a:solidFill>
                  <a:srgbClr val="0070C0"/>
                </a:solidFill>
                <a:latin typeface="Century Gothic" panose="020B0502020202020204" pitchFamily="34" charset="0"/>
                <a:hlinkClick r:id="rId3">
                  <a:extLst>
                    <a:ext uri="{A12FA001-AC4F-418D-AE19-62706E023703}">
                      <ahyp:hlinkClr xmlns:ahyp="http://schemas.microsoft.com/office/drawing/2018/hyperlinkcolor" val="tx"/>
                    </a:ext>
                  </a:extLst>
                </a:hlinkClick>
              </a:rPr>
              <a:t>SAAL Continua: Peer Feedback and Self-Assessment</a:t>
            </a:r>
            <a:r>
              <a:rPr lang="en-US" sz="1600" b="1" dirty="0">
                <a:solidFill>
                  <a:srgbClr val="0070C0"/>
                </a:solidFill>
                <a:latin typeface="Century Gothic" panose="020B0502020202020204" pitchFamily="34" charset="0"/>
              </a:rPr>
              <a:t> -  </a:t>
            </a:r>
            <a:r>
              <a:rPr lang="en-US" sz="1600" dirty="0">
                <a:latin typeface="Century Gothic" panose="020B0502020202020204" pitchFamily="34" charset="0"/>
              </a:rPr>
              <a:t>https://</a:t>
            </a:r>
            <a:r>
              <a:rPr lang="en-US" sz="1600" dirty="0" err="1">
                <a:latin typeface="Century Gothic" panose="020B0502020202020204" pitchFamily="34" charset="0"/>
              </a:rPr>
              <a:t>www.azed.gov</a:t>
            </a:r>
            <a:r>
              <a:rPr lang="en-US" sz="1600" dirty="0">
                <a:latin typeface="Century Gothic" panose="020B0502020202020204" pitchFamily="34" charset="0"/>
              </a:rPr>
              <a:t>/sites/default/files/2018/06/</a:t>
            </a:r>
            <a:r>
              <a:rPr lang="en-US" sz="1600" dirty="0" err="1">
                <a:latin typeface="Century Gothic" panose="020B0502020202020204" pitchFamily="34" charset="0"/>
              </a:rPr>
              <a:t>SAAL_Continuums_FINAL.pdf?id</a:t>
            </a:r>
            <a:r>
              <a:rPr lang="en-US" sz="1600" dirty="0">
                <a:latin typeface="Century Gothic" panose="020B0502020202020204" pitchFamily="34" charset="0"/>
              </a:rPr>
              <a:t>=5b2d3c1f1dcb250ec4c1d6bd</a:t>
            </a:r>
          </a:p>
          <a:p>
            <a:pPr marL="0" indent="0">
              <a:lnSpc>
                <a:spcPct val="100000"/>
              </a:lnSpc>
              <a:buClr>
                <a:srgbClr val="0070C0"/>
              </a:buClr>
              <a:buNone/>
            </a:pPr>
            <a:r>
              <a:rPr lang="en-US" sz="1600" b="1" dirty="0">
                <a:latin typeface="Century Gothic" panose="020B0502020202020204" pitchFamily="34" charset="0"/>
              </a:rPr>
              <a:t>Teaching and Learning in Higher Education:</a:t>
            </a:r>
          </a:p>
          <a:p>
            <a:pPr marL="285750" indent="-285750">
              <a:lnSpc>
                <a:spcPct val="100000"/>
              </a:lnSpc>
              <a:buClr>
                <a:srgbClr val="0070C0"/>
              </a:buClr>
            </a:pPr>
            <a:r>
              <a:rPr lang="en-US" sz="1600" b="1" dirty="0">
                <a:solidFill>
                  <a:srgbClr val="0070C0"/>
                </a:solidFill>
                <a:latin typeface="Century Gothic" panose="020B0502020202020204" pitchFamily="34" charset="0"/>
                <a:hlinkClick r:id="rId4">
                  <a:extLst>
                    <a:ext uri="{A12FA001-AC4F-418D-AE19-62706E023703}">
                      <ahyp:hlinkClr xmlns:ahyp="http://schemas.microsoft.com/office/drawing/2018/hyperlinkcolor" val="tx"/>
                    </a:ext>
                  </a:extLst>
                </a:hlinkClick>
              </a:rPr>
              <a:t>Teaching and Learning in Higher Education</a:t>
            </a:r>
            <a:r>
              <a:rPr lang="en-US" sz="1600" b="1" dirty="0">
                <a:solidFill>
                  <a:srgbClr val="0070C0"/>
                </a:solidFill>
                <a:latin typeface="Century Gothic" panose="020B0502020202020204" pitchFamily="34" charset="0"/>
              </a:rPr>
              <a:t> - </a:t>
            </a:r>
            <a:r>
              <a:rPr lang="en-US" sz="1600" dirty="0">
                <a:latin typeface="Century Gothic" panose="020B0502020202020204" pitchFamily="34" charset="0"/>
              </a:rPr>
              <a:t>https://</a:t>
            </a:r>
            <a:r>
              <a:rPr lang="en-US" sz="1600" dirty="0" err="1">
                <a:latin typeface="Century Gothic" panose="020B0502020202020204" pitchFamily="34" charset="0"/>
              </a:rPr>
              <a:t>www.queensu.ca</a:t>
            </a:r>
            <a:r>
              <a:rPr lang="en-US" sz="1600" dirty="0">
                <a:latin typeface="Century Gothic" panose="020B0502020202020204" pitchFamily="34" charset="0"/>
              </a:rPr>
              <a:t>/</a:t>
            </a:r>
            <a:r>
              <a:rPr lang="en-US" sz="1600" dirty="0" err="1">
                <a:latin typeface="Century Gothic" panose="020B0502020202020204" pitchFamily="34" charset="0"/>
              </a:rPr>
              <a:t>teachingandlearning</a:t>
            </a:r>
            <a:r>
              <a:rPr lang="en-US" sz="1600" dirty="0">
                <a:latin typeface="Century Gothic" panose="020B0502020202020204" pitchFamily="34" charset="0"/>
              </a:rPr>
              <a:t>/modules/</a:t>
            </a:r>
            <a:r>
              <a:rPr lang="en-US" sz="1600" dirty="0" err="1">
                <a:latin typeface="Century Gothic" panose="020B0502020202020204" pitchFamily="34" charset="0"/>
              </a:rPr>
              <a:t>home.html</a:t>
            </a:r>
            <a:r>
              <a:rPr lang="en-US" sz="1600" dirty="0">
                <a:latin typeface="Century Gothic" panose="020B0502020202020204" pitchFamily="34" charset="0"/>
              </a:rPr>
              <a:t> </a:t>
            </a:r>
          </a:p>
          <a:p>
            <a:pPr marL="0" indent="0">
              <a:lnSpc>
                <a:spcPct val="100000"/>
              </a:lnSpc>
              <a:buClr>
                <a:srgbClr val="0070C0"/>
              </a:buClr>
              <a:buNone/>
            </a:pPr>
            <a:r>
              <a:rPr lang="en-US" sz="1600" b="1" dirty="0">
                <a:latin typeface="Century Gothic" panose="020B0502020202020204" pitchFamily="34" charset="0"/>
              </a:rPr>
              <a:t>Teaching Methods:</a:t>
            </a:r>
            <a:endParaRPr lang="en-US" sz="1200" b="1" dirty="0">
              <a:latin typeface="Century Gothic" panose="020B0502020202020204" pitchFamily="34" charset="0"/>
            </a:endParaRPr>
          </a:p>
          <a:p>
            <a:pPr marL="285750" indent="-285750">
              <a:lnSpc>
                <a:spcPct val="100000"/>
              </a:lnSpc>
              <a:buClr>
                <a:srgbClr val="0070C0"/>
              </a:buClr>
            </a:pPr>
            <a:r>
              <a:rPr lang="en-US" sz="1600" b="1" dirty="0">
                <a:solidFill>
                  <a:srgbClr val="0070C0"/>
                </a:solidFill>
                <a:latin typeface="Century Gothic" panose="020B0502020202020204" pitchFamily="34" charset="0"/>
                <a:hlinkClick r:id="rId5">
                  <a:extLst>
                    <a:ext uri="{A12FA001-AC4F-418D-AE19-62706E023703}">
                      <ahyp:hlinkClr xmlns:ahyp="http://schemas.microsoft.com/office/drawing/2018/hyperlinkcolor" val="tx"/>
                    </a:ext>
                  </a:extLst>
                </a:hlinkClick>
              </a:rPr>
              <a:t>Instructional Methods, Strategies and Technologies to Meet the Needs of All Learners</a:t>
            </a:r>
            <a:r>
              <a:rPr lang="en-US" sz="1600" b="1" dirty="0">
                <a:solidFill>
                  <a:srgbClr val="0070C0"/>
                </a:solidFill>
                <a:latin typeface="Century Gothic" panose="020B0502020202020204" pitchFamily="34" charset="0"/>
              </a:rPr>
              <a:t> - </a:t>
            </a:r>
            <a:r>
              <a:rPr lang="en-US" sz="1600" dirty="0">
                <a:latin typeface="Century Gothic" panose="020B0502020202020204" pitchFamily="34" charset="0"/>
              </a:rPr>
              <a:t>https://</a:t>
            </a:r>
            <a:r>
              <a:rPr lang="en-US" sz="1600" dirty="0" err="1">
                <a:latin typeface="Century Gothic" panose="020B0502020202020204" pitchFamily="34" charset="0"/>
              </a:rPr>
              <a:t>granite.pressbooks.pub</a:t>
            </a:r>
            <a:r>
              <a:rPr lang="en-US" sz="1600" dirty="0">
                <a:latin typeface="Century Gothic" panose="020B0502020202020204" pitchFamily="34" charset="0"/>
              </a:rPr>
              <a:t>/</a:t>
            </a:r>
            <a:r>
              <a:rPr lang="en-US" sz="1600" dirty="0" err="1">
                <a:latin typeface="Century Gothic" panose="020B0502020202020204" pitchFamily="34" charset="0"/>
              </a:rPr>
              <a:t>teachingdiverselearners</a:t>
            </a:r>
            <a:r>
              <a:rPr lang="en-US" sz="1600" dirty="0">
                <a:latin typeface="Century Gothic" panose="020B0502020202020204" pitchFamily="34" charset="0"/>
              </a:rPr>
              <a:t>/ </a:t>
            </a:r>
          </a:p>
          <a:p>
            <a:pPr marL="285750" indent="-285750">
              <a:lnSpc>
                <a:spcPct val="100000"/>
              </a:lnSpc>
              <a:buClr>
                <a:srgbClr val="0070C0"/>
              </a:buClr>
            </a:pPr>
            <a:r>
              <a:rPr lang="en-US" sz="1600" b="1" dirty="0">
                <a:solidFill>
                  <a:srgbClr val="0070C0"/>
                </a:solidFill>
                <a:latin typeface="Century Gothic" panose="020B0502020202020204" pitchFamily="34" charset="0"/>
                <a:hlinkClick r:id="rId6">
                  <a:extLst>
                    <a:ext uri="{A12FA001-AC4F-418D-AE19-62706E023703}">
                      <ahyp:hlinkClr xmlns:ahyp="http://schemas.microsoft.com/office/drawing/2018/hyperlinkcolor" val="tx"/>
                    </a:ext>
                  </a:extLst>
                </a:hlinkClick>
              </a:rPr>
              <a:t>Global Text</a:t>
            </a:r>
            <a:r>
              <a:rPr lang="en-US" sz="1600" b="1" dirty="0">
                <a:solidFill>
                  <a:srgbClr val="0070C0"/>
                </a:solidFill>
                <a:latin typeface="Century Gothic" panose="020B0502020202020204" pitchFamily="34" charset="0"/>
              </a:rPr>
              <a:t> - </a:t>
            </a:r>
            <a:r>
              <a:rPr lang="en-US" sz="1600" dirty="0">
                <a:latin typeface="Century Gothic" panose="020B0502020202020204" pitchFamily="34" charset="0"/>
              </a:rPr>
              <a:t>https://</a:t>
            </a:r>
            <a:r>
              <a:rPr lang="en-US" sz="1600" dirty="0" err="1">
                <a:latin typeface="Century Gothic" panose="020B0502020202020204" pitchFamily="34" charset="0"/>
              </a:rPr>
              <a:t>textbookequity.org</a:t>
            </a:r>
            <a:r>
              <a:rPr lang="en-US" sz="1600" dirty="0">
                <a:latin typeface="Century Gothic" panose="020B0502020202020204" pitchFamily="34" charset="0"/>
              </a:rPr>
              <a:t>/Textbooks/</a:t>
            </a:r>
            <a:r>
              <a:rPr lang="en-US" sz="1600" dirty="0" err="1">
                <a:latin typeface="Century Gothic" panose="020B0502020202020204" pitchFamily="34" charset="0"/>
              </a:rPr>
              <a:t>Orey_Emergin_Perspectives_Learning.pdf</a:t>
            </a:r>
            <a:r>
              <a:rPr lang="en-US" sz="1600" dirty="0">
                <a:latin typeface="Century Gothic" panose="020B0502020202020204" pitchFamily="34" charset="0"/>
              </a:rPr>
              <a:t> </a:t>
            </a:r>
          </a:p>
          <a:p>
            <a:pPr marL="0" indent="0">
              <a:lnSpc>
                <a:spcPct val="100000"/>
              </a:lnSpc>
              <a:buClr>
                <a:srgbClr val="0070C0"/>
              </a:buClr>
              <a:buNone/>
            </a:pPr>
            <a:endParaRPr lang="en-US" sz="1600" dirty="0">
              <a:latin typeface="Century Gothic" panose="020B0502020202020204" pitchFamily="34" charset="0"/>
            </a:endParaRPr>
          </a:p>
        </p:txBody>
      </p:sp>
    </p:spTree>
    <p:extLst>
      <p:ext uri="{BB962C8B-B14F-4D97-AF65-F5344CB8AC3E}">
        <p14:creationId xmlns:p14="http://schemas.microsoft.com/office/powerpoint/2010/main" val="250356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A420A-3B00-EA4D-8E7F-43556EB7829E}"/>
              </a:ext>
            </a:extLst>
          </p:cNvPr>
          <p:cNvSpPr>
            <a:spLocks noGrp="1"/>
          </p:cNvSpPr>
          <p:nvPr>
            <p:ph type="title"/>
          </p:nvPr>
        </p:nvSpPr>
        <p:spPr>
          <a:xfrm>
            <a:off x="1293813" y="381000"/>
            <a:ext cx="9601200" cy="914400"/>
          </a:xfrm>
        </p:spPr>
        <p:txBody>
          <a:bodyPr>
            <a:normAutofit/>
          </a:bodyPr>
          <a:lstStyle/>
          <a:p>
            <a:r>
              <a:rPr lang="en-US" sz="4400" b="1" dirty="0"/>
              <a:t>Acknowledgments</a:t>
            </a:r>
          </a:p>
        </p:txBody>
      </p:sp>
      <p:sp>
        <p:nvSpPr>
          <p:cNvPr id="3" name="Content Placeholder 2">
            <a:extLst>
              <a:ext uri="{FF2B5EF4-FFF2-40B4-BE49-F238E27FC236}">
                <a16:creationId xmlns:a16="http://schemas.microsoft.com/office/drawing/2014/main" id="{9B1AB49F-CE6E-CD4A-A6CA-C786BE6191E3}"/>
              </a:ext>
            </a:extLst>
          </p:cNvPr>
          <p:cNvSpPr>
            <a:spLocks noGrp="1"/>
          </p:cNvSpPr>
          <p:nvPr>
            <p:ph sz="half" idx="1"/>
          </p:nvPr>
        </p:nvSpPr>
        <p:spPr>
          <a:xfrm>
            <a:off x="989012" y="1600200"/>
            <a:ext cx="5004816" cy="4724400"/>
          </a:xfrm>
        </p:spPr>
        <p:txBody>
          <a:bodyPr anchor="ctr">
            <a:normAutofit lnSpcReduction="10000"/>
          </a:bodyPr>
          <a:lstStyle/>
          <a:p>
            <a:pPr marL="0" indent="0">
              <a:lnSpc>
                <a:spcPct val="110000"/>
              </a:lnSpc>
              <a:buNone/>
            </a:pPr>
            <a:r>
              <a:rPr lang="en-US" sz="1800" dirty="0">
                <a:latin typeface="Century Gothic" panose="020B0502020202020204" pitchFamily="34" charset="0"/>
              </a:rPr>
              <a:t>First, I want to thank </a:t>
            </a:r>
            <a:r>
              <a:rPr lang="en-US" sz="1800" b="1" dirty="0">
                <a:latin typeface="Century Gothic" panose="020B0502020202020204" pitchFamily="34" charset="0"/>
              </a:rPr>
              <a:t>Kevin Corcoran </a:t>
            </a:r>
            <a:r>
              <a:rPr lang="en-US" sz="1800" dirty="0">
                <a:latin typeface="Century Gothic" panose="020B0502020202020204" pitchFamily="34" charset="0"/>
              </a:rPr>
              <a:t>(Connecticut State Colleges &amp; Universities) for being willing to be my mentor during the SPARC OER Leadership Fellowship (2020-2021). Thank you for everything! I look forward to future conversations and collaborations!</a:t>
            </a:r>
          </a:p>
          <a:p>
            <a:pPr marL="0" indent="0">
              <a:lnSpc>
                <a:spcPct val="110000"/>
              </a:lnSpc>
              <a:buNone/>
            </a:pPr>
            <a:r>
              <a:rPr lang="en-US" sz="1800" dirty="0">
                <a:latin typeface="Century Gothic" panose="020B0502020202020204" pitchFamily="34" charset="0"/>
              </a:rPr>
              <a:t>A huge thank you also goes out to the Fellowship Team:</a:t>
            </a:r>
          </a:p>
          <a:p>
            <a:pPr marL="342900" indent="-342900">
              <a:lnSpc>
                <a:spcPct val="110000"/>
              </a:lnSpc>
              <a:buClr>
                <a:srgbClr val="0070C0"/>
              </a:buClr>
            </a:pPr>
            <a:r>
              <a:rPr lang="en-US" sz="1600" b="1" dirty="0">
                <a:latin typeface="Century Gothic" panose="020B0502020202020204" pitchFamily="34" charset="0"/>
              </a:rPr>
              <a:t>Nicole Allen </a:t>
            </a:r>
            <a:r>
              <a:rPr lang="en-US" sz="1600" dirty="0">
                <a:latin typeface="Century Gothic" panose="020B0502020202020204" pitchFamily="34" charset="0"/>
              </a:rPr>
              <a:t>- SPARC</a:t>
            </a:r>
          </a:p>
          <a:p>
            <a:pPr marL="342900" indent="-342900">
              <a:lnSpc>
                <a:spcPct val="110000"/>
              </a:lnSpc>
              <a:buClr>
                <a:srgbClr val="0070C0"/>
              </a:buClr>
            </a:pPr>
            <a:r>
              <a:rPr lang="en-US" sz="1600" b="1" dirty="0">
                <a:latin typeface="Century Gothic" panose="020B0502020202020204" pitchFamily="34" charset="0"/>
              </a:rPr>
              <a:t>Hailey Babb </a:t>
            </a:r>
            <a:r>
              <a:rPr lang="en-US" sz="1600" dirty="0">
                <a:latin typeface="Century Gothic" panose="020B0502020202020204" pitchFamily="34" charset="0"/>
              </a:rPr>
              <a:t>– SPARC</a:t>
            </a:r>
          </a:p>
          <a:p>
            <a:pPr marL="342900" indent="-342900">
              <a:lnSpc>
                <a:spcPct val="110000"/>
              </a:lnSpc>
              <a:buClr>
                <a:srgbClr val="0070C0"/>
              </a:buClr>
            </a:pPr>
            <a:r>
              <a:rPr lang="en-US" sz="1600" b="1" dirty="0">
                <a:latin typeface="Century Gothic" panose="020B0502020202020204" pitchFamily="34" charset="0"/>
              </a:rPr>
              <a:t>Tanya </a:t>
            </a:r>
            <a:r>
              <a:rPr lang="en-US" sz="1600" b="1" dirty="0" err="1">
                <a:latin typeface="Century Gothic" panose="020B0502020202020204" pitchFamily="34" charset="0"/>
              </a:rPr>
              <a:t>Spilovoy</a:t>
            </a:r>
            <a:r>
              <a:rPr lang="en-US" sz="1600" dirty="0">
                <a:latin typeface="Century Gothic" panose="020B0502020202020204" pitchFamily="34" charset="0"/>
              </a:rPr>
              <a:t> – WCET/SPARC</a:t>
            </a:r>
          </a:p>
          <a:p>
            <a:pPr marL="0" indent="0">
              <a:lnSpc>
                <a:spcPct val="110000"/>
              </a:lnSpc>
              <a:buClr>
                <a:srgbClr val="0070C0"/>
              </a:buClr>
              <a:buNone/>
            </a:pPr>
            <a:r>
              <a:rPr lang="en-US" sz="1800" dirty="0">
                <a:latin typeface="Century Gothic" panose="020B0502020202020204" pitchFamily="34" charset="0"/>
              </a:rPr>
              <a:t>Thank you for this amazing opportunity!</a:t>
            </a:r>
          </a:p>
        </p:txBody>
      </p:sp>
      <p:sp>
        <p:nvSpPr>
          <p:cNvPr id="4" name="Content Placeholder 3">
            <a:extLst>
              <a:ext uri="{FF2B5EF4-FFF2-40B4-BE49-F238E27FC236}">
                <a16:creationId xmlns:a16="http://schemas.microsoft.com/office/drawing/2014/main" id="{4775F5D8-B610-2549-B430-E24D4E3A0668}"/>
              </a:ext>
            </a:extLst>
          </p:cNvPr>
          <p:cNvSpPr>
            <a:spLocks noGrp="1"/>
          </p:cNvSpPr>
          <p:nvPr>
            <p:ph sz="half" idx="2"/>
          </p:nvPr>
        </p:nvSpPr>
        <p:spPr>
          <a:xfrm>
            <a:off x="6202035" y="1600200"/>
            <a:ext cx="4921577" cy="4724400"/>
          </a:xfrm>
        </p:spPr>
        <p:txBody>
          <a:bodyPr anchor="ctr">
            <a:normAutofit lnSpcReduction="10000"/>
          </a:bodyPr>
          <a:lstStyle/>
          <a:p>
            <a:pPr marL="0" indent="0">
              <a:lnSpc>
                <a:spcPct val="110000"/>
              </a:lnSpc>
              <a:buClr>
                <a:srgbClr val="0070C0"/>
              </a:buClr>
              <a:buNone/>
            </a:pPr>
            <a:r>
              <a:rPr lang="en-US" sz="1800" dirty="0">
                <a:latin typeface="Century Gothic" panose="020B0502020202020204" pitchFamily="34" charset="0"/>
              </a:rPr>
              <a:t>I’d also like to thank </a:t>
            </a:r>
            <a:r>
              <a:rPr lang="en-US" sz="1800" b="1" dirty="0">
                <a:latin typeface="Century Gothic" panose="020B0502020202020204" pitchFamily="34" charset="0"/>
              </a:rPr>
              <a:t>Barton Community College</a:t>
            </a:r>
            <a:r>
              <a:rPr lang="en-US" sz="1800" dirty="0">
                <a:latin typeface="Century Gothic" panose="020B0502020202020204" pitchFamily="34" charset="0"/>
              </a:rPr>
              <a:t> for their support. Especially my colleagues at </a:t>
            </a:r>
            <a:r>
              <a:rPr lang="en-US" sz="1800" b="1" dirty="0">
                <a:latin typeface="Century Gothic" panose="020B0502020202020204" pitchFamily="34" charset="0"/>
              </a:rPr>
              <a:t>The Center of Innovation and Excellence!</a:t>
            </a:r>
          </a:p>
          <a:p>
            <a:pPr marL="0" indent="0" algn="ctr">
              <a:lnSpc>
                <a:spcPct val="110000"/>
              </a:lnSpc>
              <a:buClr>
                <a:srgbClr val="0070C0"/>
              </a:buClr>
              <a:buNone/>
            </a:pPr>
            <a:r>
              <a:rPr lang="en-US" sz="8600" dirty="0">
                <a:effectLst>
                  <a:outerShdw blurRad="50800" dist="38100" algn="l" rotWithShape="0">
                    <a:prstClr val="black">
                      <a:alpha val="40000"/>
                    </a:prstClr>
                  </a:outerShdw>
                </a:effectLst>
                <a:latin typeface="American Typewriter" panose="02090604020004020304" pitchFamily="18" charset="77"/>
              </a:rPr>
              <a:t>Thank</a:t>
            </a:r>
          </a:p>
          <a:p>
            <a:pPr marL="0" indent="0" algn="ctr">
              <a:lnSpc>
                <a:spcPct val="110000"/>
              </a:lnSpc>
              <a:buClr>
                <a:srgbClr val="0070C0"/>
              </a:buClr>
              <a:buNone/>
            </a:pPr>
            <a:r>
              <a:rPr lang="en-US" sz="8600" dirty="0">
                <a:effectLst>
                  <a:outerShdw blurRad="50800" dist="38100" algn="l" rotWithShape="0">
                    <a:prstClr val="black">
                      <a:alpha val="40000"/>
                    </a:prstClr>
                  </a:outerShdw>
                </a:effectLst>
                <a:latin typeface="American Typewriter" panose="02090604020004020304" pitchFamily="18" charset="77"/>
              </a:rPr>
              <a:t>You!</a:t>
            </a:r>
            <a:endParaRPr lang="en-US" sz="9500" dirty="0">
              <a:effectLst>
                <a:outerShdw blurRad="50800" dist="38100" algn="l" rotWithShape="0">
                  <a:prstClr val="black">
                    <a:alpha val="40000"/>
                  </a:prstClr>
                </a:outerShdw>
              </a:effectLst>
              <a:latin typeface="American Typewriter" panose="02090604020004020304" pitchFamily="18" charset="77"/>
            </a:endParaRPr>
          </a:p>
        </p:txBody>
      </p:sp>
    </p:spTree>
    <p:extLst>
      <p:ext uri="{BB962C8B-B14F-4D97-AF65-F5344CB8AC3E}">
        <p14:creationId xmlns:p14="http://schemas.microsoft.com/office/powerpoint/2010/main" val="1715555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5E7C2-7700-5D47-9596-45DE4D151F27}"/>
              </a:ext>
            </a:extLst>
          </p:cNvPr>
          <p:cNvSpPr>
            <a:spLocks noGrp="1"/>
          </p:cNvSpPr>
          <p:nvPr>
            <p:ph type="title"/>
          </p:nvPr>
        </p:nvSpPr>
        <p:spPr/>
        <p:txBody>
          <a:bodyPr>
            <a:normAutofit/>
          </a:bodyPr>
          <a:lstStyle/>
          <a:p>
            <a:r>
              <a:rPr lang="en-US" sz="4400" b="1" dirty="0">
                <a:latin typeface="Century Gothic" panose="020B0502020202020204" pitchFamily="34" charset="0"/>
              </a:rPr>
              <a:t>To All Adopters &amp; Adapters:</a:t>
            </a:r>
          </a:p>
        </p:txBody>
      </p:sp>
      <p:sp>
        <p:nvSpPr>
          <p:cNvPr id="3" name="Content Placeholder 2">
            <a:extLst>
              <a:ext uri="{FF2B5EF4-FFF2-40B4-BE49-F238E27FC236}">
                <a16:creationId xmlns:a16="http://schemas.microsoft.com/office/drawing/2014/main" id="{20EC8CB5-12CB-474B-9482-9FA29B432E72}"/>
              </a:ext>
            </a:extLst>
          </p:cNvPr>
          <p:cNvSpPr>
            <a:spLocks noGrp="1"/>
          </p:cNvSpPr>
          <p:nvPr>
            <p:ph idx="1"/>
          </p:nvPr>
        </p:nvSpPr>
        <p:spPr/>
        <p:txBody>
          <a:bodyPr>
            <a:normAutofit/>
          </a:bodyPr>
          <a:lstStyle/>
          <a:p>
            <a:pPr marL="0" indent="0">
              <a:lnSpc>
                <a:spcPct val="100000"/>
              </a:lnSpc>
              <a:buNone/>
            </a:pPr>
            <a:r>
              <a:rPr lang="en-US" sz="1800" dirty="0">
                <a:latin typeface="Century Gothic" panose="020B0502020202020204" pitchFamily="34" charset="0"/>
              </a:rPr>
              <a:t>To any who would like to adopt or adapt this for their own course(s) or institution I would welcome the opportunity to see how this resource is evolving and to receive feedback on how this is working as a resource. </a:t>
            </a:r>
          </a:p>
          <a:p>
            <a:pPr marL="0" indent="0">
              <a:lnSpc>
                <a:spcPct val="100000"/>
              </a:lnSpc>
              <a:buNone/>
            </a:pPr>
            <a:r>
              <a:rPr lang="en-US" sz="1800" dirty="0">
                <a:latin typeface="Century Gothic" panose="020B0502020202020204" pitchFamily="34" charset="0"/>
              </a:rPr>
              <a:t>Please take a moment to fill out the google form below and share additional ideas on how this can evolve, new resources that have been released, and other general feedback around how this resource worked to fulfill the stated purpose at the beginning of the journal.</a:t>
            </a:r>
          </a:p>
          <a:p>
            <a:pPr marL="0" indent="0">
              <a:lnSpc>
                <a:spcPct val="100000"/>
              </a:lnSpc>
              <a:buNone/>
            </a:pPr>
            <a:endParaRPr lang="en-US" sz="1800" dirty="0">
              <a:latin typeface="Century Gothic" panose="020B0502020202020204" pitchFamily="34" charset="0"/>
            </a:endParaRPr>
          </a:p>
          <a:p>
            <a:pPr marL="0" indent="0">
              <a:lnSpc>
                <a:spcPct val="100000"/>
              </a:lnSpc>
              <a:buNone/>
            </a:pPr>
            <a:r>
              <a:rPr lang="en-US" sz="1800" b="1" dirty="0">
                <a:solidFill>
                  <a:srgbClr val="0070C0"/>
                </a:solidFill>
                <a:latin typeface="Century Gothic" panose="020B0502020202020204" pitchFamily="34" charset="0"/>
                <a:hlinkClick r:id="rId2">
                  <a:extLst>
                    <a:ext uri="{A12FA001-AC4F-418D-AE19-62706E023703}">
                      <ahyp:hlinkClr xmlns:ahyp="http://schemas.microsoft.com/office/drawing/2018/hyperlinkcolor" val="tx"/>
                    </a:ext>
                  </a:extLst>
                </a:hlinkClick>
              </a:rPr>
              <a:t>Google Form</a:t>
            </a:r>
            <a:endParaRPr lang="en-US" sz="1800" dirty="0">
              <a:solidFill>
                <a:srgbClr val="0070C0"/>
              </a:solidFill>
              <a:latin typeface="Century Gothic" panose="020B0502020202020204" pitchFamily="34" charset="0"/>
            </a:endParaRPr>
          </a:p>
          <a:p>
            <a:pPr marL="0" indent="0">
              <a:lnSpc>
                <a:spcPct val="100000"/>
              </a:lnSpc>
              <a:buNone/>
            </a:pPr>
            <a:endParaRPr lang="en-US" sz="1800" dirty="0">
              <a:latin typeface="Century Gothic" panose="020B0502020202020204" pitchFamily="34" charset="0"/>
            </a:endParaRPr>
          </a:p>
          <a:p>
            <a:pPr marL="0" indent="0">
              <a:lnSpc>
                <a:spcPct val="100000"/>
              </a:lnSpc>
              <a:buNone/>
            </a:pPr>
            <a:r>
              <a:rPr lang="en-US" sz="1800" dirty="0">
                <a:latin typeface="Century Gothic" panose="020B0502020202020204" pitchFamily="34" charset="0"/>
              </a:rPr>
              <a:t>Thank you for using and/or adapting this resource.</a:t>
            </a:r>
          </a:p>
        </p:txBody>
      </p:sp>
    </p:spTree>
    <p:extLst>
      <p:ext uri="{BB962C8B-B14F-4D97-AF65-F5344CB8AC3E}">
        <p14:creationId xmlns:p14="http://schemas.microsoft.com/office/powerpoint/2010/main" val="293517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9104948-2E2C-3849-90B5-F076F8345172}"/>
              </a:ext>
            </a:extLst>
          </p:cNvPr>
          <p:cNvSpPr>
            <a:spLocks noGrp="1"/>
          </p:cNvSpPr>
          <p:nvPr>
            <p:ph type="title"/>
          </p:nvPr>
        </p:nvSpPr>
        <p:spPr>
          <a:xfrm>
            <a:off x="2006185" y="2708135"/>
            <a:ext cx="8153400" cy="2735017"/>
          </a:xfrm>
        </p:spPr>
        <p:txBody>
          <a:bodyPr>
            <a:normAutofit fontScale="90000"/>
          </a:bodyPr>
          <a:lstStyle/>
          <a:p>
            <a:r>
              <a:rPr lang="en-US" dirty="0"/>
              <a:t>Lee Miller</a:t>
            </a:r>
            <a:br>
              <a:rPr lang="en-US" dirty="0"/>
            </a:br>
            <a:r>
              <a:rPr lang="en-US" dirty="0"/>
              <a:t>Director of Innovation and Compliance </a:t>
            </a:r>
            <a:br>
              <a:rPr lang="en-US" dirty="0"/>
            </a:br>
            <a:r>
              <a:rPr lang="en-US" dirty="0"/>
              <a:t>Center of Innovation and Excellence</a:t>
            </a:r>
            <a:br>
              <a:rPr lang="en-US" dirty="0"/>
            </a:br>
            <a:r>
              <a:rPr lang="en-US" dirty="0"/>
              <a:t>Barton Community College</a:t>
            </a:r>
            <a:br>
              <a:rPr lang="en-US" dirty="0"/>
            </a:br>
            <a:r>
              <a:rPr lang="en-US" b="1" dirty="0">
                <a:solidFill>
                  <a:srgbClr val="0070C0"/>
                </a:solidFill>
                <a:hlinkClick r:id="rId2">
                  <a:extLst>
                    <a:ext uri="{A12FA001-AC4F-418D-AE19-62706E023703}">
                      <ahyp:hlinkClr xmlns:ahyp="http://schemas.microsoft.com/office/drawing/2018/hyperlinkcolor" val="tx"/>
                    </a:ext>
                  </a:extLst>
                </a:hlinkClick>
              </a:rPr>
              <a:t>millerle@bartonccc.edu</a:t>
            </a:r>
            <a:br>
              <a:rPr lang="en-US" dirty="0"/>
            </a:br>
            <a:r>
              <a:rPr lang="en-US" dirty="0"/>
              <a:t>@Connect2Innovat</a:t>
            </a:r>
          </a:p>
        </p:txBody>
      </p:sp>
      <p:sp>
        <p:nvSpPr>
          <p:cNvPr id="15" name="Rectangle 14">
            <a:extLst>
              <a:ext uri="{FF2B5EF4-FFF2-40B4-BE49-F238E27FC236}">
                <a16:creationId xmlns:a16="http://schemas.microsoft.com/office/drawing/2014/main" id="{69E8B711-578C-FA46-87B4-A995CC975261}"/>
              </a:ext>
            </a:extLst>
          </p:cNvPr>
          <p:cNvSpPr/>
          <p:nvPr/>
        </p:nvSpPr>
        <p:spPr>
          <a:xfrm>
            <a:off x="2006185" y="1414848"/>
            <a:ext cx="3453189" cy="769441"/>
          </a:xfrm>
          <a:prstGeom prst="rect">
            <a:avLst/>
          </a:prstGeom>
        </p:spPr>
        <p:txBody>
          <a:bodyPr wrap="none">
            <a:spAutoFit/>
          </a:bodyPr>
          <a:lstStyle/>
          <a:p>
            <a:r>
              <a:rPr lang="en-US" sz="4400" b="1" dirty="0">
                <a:latin typeface="+mj-lt"/>
                <a:ea typeface="Tahoma" panose="020B0604030504040204" pitchFamily="34" charset="0"/>
                <a:cs typeface="Tahoma" panose="020B0604030504040204" pitchFamily="34" charset="0"/>
              </a:rPr>
              <a:t>Created by:</a:t>
            </a:r>
          </a:p>
        </p:txBody>
      </p:sp>
      <p:sp>
        <p:nvSpPr>
          <p:cNvPr id="2" name="TextBox 1">
            <a:extLst>
              <a:ext uri="{FF2B5EF4-FFF2-40B4-BE49-F238E27FC236}">
                <a16:creationId xmlns:a16="http://schemas.microsoft.com/office/drawing/2014/main" id="{4280D62F-03EC-3949-8B50-F74D8DB55579}"/>
              </a:ext>
            </a:extLst>
          </p:cNvPr>
          <p:cNvSpPr txBox="1"/>
          <p:nvPr/>
        </p:nvSpPr>
        <p:spPr>
          <a:xfrm>
            <a:off x="760412" y="5680502"/>
            <a:ext cx="7772400" cy="830997"/>
          </a:xfrm>
          <a:prstGeom prst="rect">
            <a:avLst/>
          </a:prstGeom>
          <a:solidFill>
            <a:schemeClr val="bg1"/>
          </a:solidFill>
          <a:ln>
            <a:noFill/>
          </a:ln>
        </p:spPr>
        <p:txBody>
          <a:bodyPr wrap="square" rtlCol="0" anchor="ctr" anchorCtr="1">
            <a:spAutoFit/>
          </a:bodyPr>
          <a:lstStyle/>
          <a:p>
            <a:r>
              <a:rPr lang="en-US" sz="1600" dirty="0">
                <a:latin typeface="Century Gothic" panose="020B0502020202020204" pitchFamily="34" charset="0"/>
              </a:rPr>
              <a:t>Unless otherwise noted, “Open Education Instructional Journal” by Lee Miller from </a:t>
            </a:r>
            <a:r>
              <a:rPr lang="en-US" sz="1600" u="sng" dirty="0">
                <a:solidFill>
                  <a:srgbClr val="0070C0"/>
                </a:solidFill>
                <a:latin typeface="Century Gothic" panose="020B0502020202020204" pitchFamily="34" charset="0"/>
                <a:hlinkClick r:id="rId3">
                  <a:extLst>
                    <a:ext uri="{A12FA001-AC4F-418D-AE19-62706E023703}">
                      <ahyp:hlinkClr xmlns:ahyp="http://schemas.microsoft.com/office/drawing/2018/hyperlinkcolor" val="tx"/>
                    </a:ext>
                  </a:extLst>
                </a:hlinkClick>
              </a:rPr>
              <a:t>Barton Community College</a:t>
            </a:r>
            <a:r>
              <a:rPr lang="en-US" sz="1600" dirty="0">
                <a:solidFill>
                  <a:srgbClr val="0070C0"/>
                </a:solidFill>
                <a:latin typeface="Century Gothic" panose="020B0502020202020204" pitchFamily="34" charset="0"/>
              </a:rPr>
              <a:t> </a:t>
            </a:r>
            <a:r>
              <a:rPr lang="en-US" sz="1600" dirty="0">
                <a:latin typeface="Century Gothic" panose="020B0502020202020204" pitchFamily="34" charset="0"/>
              </a:rPr>
              <a:t>is licensed under the </a:t>
            </a:r>
            <a:r>
              <a:rPr lang="en-US" sz="1600" u="sng" dirty="0">
                <a:solidFill>
                  <a:srgbClr val="0070C0"/>
                </a:solidFill>
                <a:latin typeface="Century Gothic" panose="020B0502020202020204" pitchFamily="34" charset="0"/>
                <a:hlinkClick r:id="rId4">
                  <a:extLst>
                    <a:ext uri="{A12FA001-AC4F-418D-AE19-62706E023703}">
                      <ahyp:hlinkClr xmlns:ahyp="http://schemas.microsoft.com/office/drawing/2018/hyperlinkcolor" val="tx"/>
                    </a:ext>
                  </a:extLst>
                </a:hlinkClick>
              </a:rPr>
              <a:t>Creative Commons Attribution-Non-Commerical-Sharealike 4.0 International</a:t>
            </a:r>
            <a:endParaRPr lang="en-US" sz="1600" dirty="0">
              <a:solidFill>
                <a:srgbClr val="0070C0"/>
              </a:solidFill>
              <a:latin typeface="Century Gothic" panose="020B0502020202020204" pitchFamily="34" charset="0"/>
            </a:endParaRPr>
          </a:p>
        </p:txBody>
      </p:sp>
      <p:pic>
        <p:nvPicPr>
          <p:cNvPr id="5" name="Picture 4" descr="Creative Commons BY-NC-SA License">
            <a:hlinkClick r:id="rId4"/>
            <a:extLst>
              <a:ext uri="{FF2B5EF4-FFF2-40B4-BE49-F238E27FC236}">
                <a16:creationId xmlns:a16="http://schemas.microsoft.com/office/drawing/2014/main" id="{12DAD4AD-EB8A-544C-81D5-8C8026A10E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35683" y="5851267"/>
            <a:ext cx="1423902" cy="489466"/>
          </a:xfrm>
          <a:prstGeom prst="rect">
            <a:avLst/>
          </a:prstGeom>
        </p:spPr>
      </p:pic>
    </p:spTree>
    <p:extLst>
      <p:ext uri="{BB962C8B-B14F-4D97-AF65-F5344CB8AC3E}">
        <p14:creationId xmlns:p14="http://schemas.microsoft.com/office/powerpoint/2010/main" val="3682220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Instructional Goals</a:t>
            </a:r>
          </a:p>
        </p:txBody>
      </p:sp>
      <p:sp>
        <p:nvSpPr>
          <p:cNvPr id="5" name="Content Placeholder 4">
            <a:extLst>
              <a:ext uri="{FF2B5EF4-FFF2-40B4-BE49-F238E27FC236}">
                <a16:creationId xmlns:a16="http://schemas.microsoft.com/office/drawing/2014/main" id="{F277A39D-FFB8-5049-B5FF-7CF6E9A39890}"/>
              </a:ext>
            </a:extLst>
          </p:cNvPr>
          <p:cNvSpPr>
            <a:spLocks noGrp="1"/>
          </p:cNvSpPr>
          <p:nvPr>
            <p:ph idx="1"/>
          </p:nvPr>
        </p:nvSpPr>
        <p:spPr>
          <a:xfrm>
            <a:off x="1293813" y="1905000"/>
            <a:ext cx="9601200" cy="3657600"/>
          </a:xfrm>
        </p:spPr>
        <p:txBody>
          <a:bodyPr anchor="ctr">
            <a:normAutofit/>
          </a:bodyPr>
          <a:lstStyle/>
          <a:p>
            <a:pPr marL="0" indent="0">
              <a:lnSpc>
                <a:spcPct val="150000"/>
              </a:lnSpc>
              <a:buNone/>
            </a:pPr>
            <a:r>
              <a:rPr lang="en-US" sz="1800" dirty="0">
                <a:latin typeface="Century Gothic" panose="020B0502020202020204" pitchFamily="34" charset="0"/>
              </a:rPr>
              <a:t>Identifying how you want to teach, interact with your students, and engage your students in the classroom can be a good foundational starting point to clarify how you want to structure your classes. This provides you the opportunity to show up in your class and provide an authentic student experience that only you can provide. It is a good practice for instructors to take time to reflect and identify goals that they want their students leaving with once they have completed their courses or programs. Consider the questions on the next slide. If you would like to fill out these questions, download the </a:t>
            </a:r>
            <a:r>
              <a:rPr lang="en-US" sz="1800" b="1" dirty="0">
                <a:latin typeface="Century Gothic" panose="020B0502020202020204" pitchFamily="34" charset="0"/>
              </a:rPr>
              <a:t>”Foundational Packet” </a:t>
            </a:r>
            <a:r>
              <a:rPr lang="en-US" sz="1800" dirty="0">
                <a:latin typeface="Century Gothic" panose="020B0502020202020204" pitchFamily="34" charset="0"/>
              </a:rPr>
              <a:t>to be able to start writing. </a:t>
            </a:r>
          </a:p>
        </p:txBody>
      </p:sp>
    </p:spTree>
    <p:extLst>
      <p:ext uri="{BB962C8B-B14F-4D97-AF65-F5344CB8AC3E}">
        <p14:creationId xmlns:p14="http://schemas.microsoft.com/office/powerpoint/2010/main" val="3420368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762000"/>
          </a:xfrm>
        </p:spPr>
        <p:txBody>
          <a:bodyPr/>
          <a:lstStyle/>
          <a:p>
            <a:pPr algn="ctr"/>
            <a:r>
              <a:rPr lang="en-US" dirty="0"/>
              <a:t>Instructional Reflections</a:t>
            </a:r>
          </a:p>
        </p:txBody>
      </p:sp>
      <p:sp>
        <p:nvSpPr>
          <p:cNvPr id="5" name="Content Placeholder 4">
            <a:extLst>
              <a:ext uri="{FF2B5EF4-FFF2-40B4-BE49-F238E27FC236}">
                <a16:creationId xmlns:a16="http://schemas.microsoft.com/office/drawing/2014/main" id="{F277A39D-FFB8-5049-B5FF-7CF6E9A39890}"/>
              </a:ext>
            </a:extLst>
          </p:cNvPr>
          <p:cNvSpPr>
            <a:spLocks noGrp="1"/>
          </p:cNvSpPr>
          <p:nvPr>
            <p:ph idx="1"/>
          </p:nvPr>
        </p:nvSpPr>
        <p:spPr>
          <a:xfrm>
            <a:off x="912812" y="1295400"/>
            <a:ext cx="10439399" cy="5181600"/>
          </a:xfrm>
        </p:spPr>
        <p:txBody>
          <a:bodyPr anchor="ctr">
            <a:normAutofit/>
          </a:bodyPr>
          <a:lstStyle/>
          <a:p>
            <a:pPr>
              <a:lnSpc>
                <a:spcPct val="100000"/>
              </a:lnSpc>
              <a:buClr>
                <a:srgbClr val="0070C0"/>
              </a:buClr>
            </a:pPr>
            <a:r>
              <a:rPr lang="en-US" sz="1800" dirty="0">
                <a:latin typeface="Century Gothic" panose="020B0502020202020204" pitchFamily="34" charset="0"/>
              </a:rPr>
              <a:t>Why have you chosen teaching as your profession? What were motivating factors? (Motivation)</a:t>
            </a:r>
          </a:p>
          <a:p>
            <a:pPr>
              <a:lnSpc>
                <a:spcPct val="100000"/>
              </a:lnSpc>
              <a:buClr>
                <a:srgbClr val="0070C0"/>
              </a:buClr>
            </a:pPr>
            <a:r>
              <a:rPr lang="en-US" sz="1800" dirty="0">
                <a:latin typeface="Century Gothic" panose="020B0502020202020204" pitchFamily="34" charset="0"/>
              </a:rPr>
              <a:t>What is your teaching philosophy? </a:t>
            </a:r>
          </a:p>
          <a:p>
            <a:pPr lvl="1">
              <a:lnSpc>
                <a:spcPct val="100000"/>
              </a:lnSpc>
              <a:buClr>
                <a:srgbClr val="0070C0"/>
              </a:buClr>
            </a:pPr>
            <a:r>
              <a:rPr lang="en-US" sz="1700" dirty="0" err="1">
                <a:latin typeface="Century Gothic" panose="020B0502020202020204" pitchFamily="34" charset="0"/>
              </a:rPr>
              <a:t>Caukin</a:t>
            </a:r>
            <a:r>
              <a:rPr lang="en-US" sz="1700" dirty="0">
                <a:latin typeface="Century Gothic" panose="020B0502020202020204" pitchFamily="34" charset="0"/>
              </a:rPr>
              <a:t>, Nancy G. and </a:t>
            </a:r>
            <a:r>
              <a:rPr lang="en-US" sz="1700" dirty="0" err="1">
                <a:latin typeface="Century Gothic" panose="020B0502020202020204" pitchFamily="34" charset="0"/>
              </a:rPr>
              <a:t>Brinthaupt</a:t>
            </a:r>
            <a:r>
              <a:rPr lang="en-US" sz="1700" dirty="0">
                <a:latin typeface="Century Gothic" panose="020B0502020202020204" pitchFamily="34" charset="0"/>
              </a:rPr>
              <a:t>, Thomas M. (2017)</a:t>
            </a:r>
            <a:r>
              <a:rPr lang="en-US" sz="1700" dirty="0">
                <a:solidFill>
                  <a:srgbClr val="F49100"/>
                </a:solidFill>
                <a:latin typeface="Century Gothic" panose="020B0502020202020204" pitchFamily="34" charset="0"/>
                <a:hlinkClick r:id="rId2">
                  <a:extLst>
                    <a:ext uri="{A12FA001-AC4F-418D-AE19-62706E023703}">
                      <ahyp:hlinkClr xmlns:ahyp="http://schemas.microsoft.com/office/drawing/2018/hyperlinkcolor" val="tx"/>
                    </a:ext>
                  </a:extLst>
                </a:hlinkClick>
              </a:rPr>
              <a:t> </a:t>
            </a:r>
            <a:r>
              <a:rPr lang="en-US" sz="1700" b="1" dirty="0">
                <a:solidFill>
                  <a:srgbClr val="0070C0"/>
                </a:solidFill>
                <a:latin typeface="Century Gothic" panose="020B0502020202020204" pitchFamily="34" charset="0"/>
                <a:hlinkClick r:id="rId2">
                  <a:extLst>
                    <a:ext uri="{A12FA001-AC4F-418D-AE19-62706E023703}">
                      <ahyp:hlinkClr xmlns:ahyp="http://schemas.microsoft.com/office/drawing/2018/hyperlinkcolor" val="tx"/>
                    </a:ext>
                  </a:extLst>
                </a:hlinkClick>
              </a:rPr>
              <a:t>"Using a Teaching Philosophy Statement as a Professional Development Tool for Teacher Candidates," </a:t>
            </a:r>
            <a:r>
              <a:rPr lang="en-US" sz="1700" i="1" dirty="0">
                <a:latin typeface="Century Gothic" panose="020B0502020202020204" pitchFamily="34" charset="0"/>
              </a:rPr>
              <a:t>International Journal for the Scholarship of Teaching and Learning</a:t>
            </a:r>
            <a:r>
              <a:rPr lang="en-US" sz="1700" dirty="0">
                <a:latin typeface="Century Gothic" panose="020B0502020202020204" pitchFamily="34" charset="0"/>
              </a:rPr>
              <a:t>: Vol. 11: No. 2, Article 18.</a:t>
            </a:r>
          </a:p>
          <a:p>
            <a:pPr lvl="1">
              <a:lnSpc>
                <a:spcPct val="100000"/>
              </a:lnSpc>
              <a:buClr>
                <a:srgbClr val="0070C0"/>
              </a:buClr>
            </a:pPr>
            <a:r>
              <a:rPr lang="en-US" sz="1700" b="1" dirty="0">
                <a:solidFill>
                  <a:srgbClr val="0070C0"/>
                </a:solidFill>
                <a:latin typeface="Century Gothic" panose="020B0502020202020204" pitchFamily="34" charset="0"/>
                <a:hlinkClick r:id="rId3">
                  <a:extLst>
                    <a:ext uri="{A12FA001-AC4F-418D-AE19-62706E023703}">
                      <ahyp:hlinkClr xmlns:ahyp="http://schemas.microsoft.com/office/drawing/2018/hyperlinkcolor" val="tx"/>
                    </a:ext>
                  </a:extLst>
                </a:hlinkClick>
              </a:rPr>
              <a:t>“Exploring Your Teaching Philosophy: Sample Exercises.” </a:t>
            </a:r>
            <a:r>
              <a:rPr lang="en-US" sz="1700" dirty="0">
                <a:latin typeface="Century Gothic" panose="020B0502020202020204" pitchFamily="34" charset="0"/>
              </a:rPr>
              <a:t>Centre for Teaching Excellence, University of Waterloo. </a:t>
            </a:r>
          </a:p>
          <a:p>
            <a:pPr>
              <a:lnSpc>
                <a:spcPct val="100000"/>
              </a:lnSpc>
              <a:buClr>
                <a:srgbClr val="0070C0"/>
              </a:buClr>
            </a:pPr>
            <a:r>
              <a:rPr lang="en-US" sz="1900" dirty="0">
                <a:latin typeface="Century Gothic" panose="020B0502020202020204" pitchFamily="34" charset="0"/>
              </a:rPr>
              <a:t>What skills do you encourage students to learn for success in your field?</a:t>
            </a:r>
          </a:p>
          <a:p>
            <a:pPr>
              <a:lnSpc>
                <a:spcPct val="100000"/>
              </a:lnSpc>
              <a:buClr>
                <a:srgbClr val="0070C0"/>
              </a:buClr>
            </a:pPr>
            <a:r>
              <a:rPr lang="en-US" sz="1800" dirty="0">
                <a:latin typeface="Century Gothic" panose="020B0502020202020204" pitchFamily="34" charset="0"/>
              </a:rPr>
              <a:t>How do you want to identify as an instructor? (ex. approachable, strict, open, knowledgeable, etc.)</a:t>
            </a:r>
          </a:p>
          <a:p>
            <a:pPr>
              <a:lnSpc>
                <a:spcPct val="100000"/>
              </a:lnSpc>
              <a:buClr>
                <a:srgbClr val="0070C0"/>
              </a:buClr>
            </a:pPr>
            <a:r>
              <a:rPr lang="en-US" sz="1800" dirty="0">
                <a:latin typeface="Century Gothic" panose="020B0502020202020204" pitchFamily="34" charset="0"/>
              </a:rPr>
              <a:t>What methods do you use to create engagement with the student and the subject matter?</a:t>
            </a:r>
          </a:p>
          <a:p>
            <a:pPr>
              <a:lnSpc>
                <a:spcPct val="100000"/>
              </a:lnSpc>
              <a:buClr>
                <a:srgbClr val="0070C0"/>
              </a:buClr>
            </a:pPr>
            <a:r>
              <a:rPr lang="en-US" sz="1800" dirty="0">
                <a:latin typeface="Century Gothic" panose="020B0502020202020204" pitchFamily="34" charset="0"/>
              </a:rPr>
              <a:t>What three teaching goals would you like to accomplish within an academic year? </a:t>
            </a:r>
            <a:endParaRPr lang="en-US" sz="1800" b="1" dirty="0">
              <a:latin typeface="Century Gothic" panose="020B0502020202020204" pitchFamily="34" charset="0"/>
            </a:endParaRPr>
          </a:p>
        </p:txBody>
      </p:sp>
      <p:pic>
        <p:nvPicPr>
          <p:cNvPr id="4" name="Picture 3" descr="Creative Commons BY-NC-ND License">
            <a:hlinkClick r:id="rId4"/>
            <a:extLst>
              <a:ext uri="{FF2B5EF4-FFF2-40B4-BE49-F238E27FC236}">
                <a16:creationId xmlns:a16="http://schemas.microsoft.com/office/drawing/2014/main" id="{27D727FA-A459-644F-BB9F-D7EE391A8D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1812" y="3048000"/>
            <a:ext cx="762000" cy="261937"/>
          </a:xfrm>
          <a:prstGeom prst="rect">
            <a:avLst/>
          </a:prstGeom>
        </p:spPr>
      </p:pic>
      <p:pic>
        <p:nvPicPr>
          <p:cNvPr id="6" name="Picture 5" descr="Creative Commons BY-NC License">
            <a:hlinkClick r:id="rId6"/>
            <a:extLst>
              <a:ext uri="{FF2B5EF4-FFF2-40B4-BE49-F238E27FC236}">
                <a16:creationId xmlns:a16="http://schemas.microsoft.com/office/drawing/2014/main" id="{DBCD9C2C-BEEC-0047-A32A-88A9535C57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4612" y="3657600"/>
            <a:ext cx="838200" cy="288131"/>
          </a:xfrm>
          <a:prstGeom prst="rect">
            <a:avLst/>
          </a:prstGeom>
        </p:spPr>
      </p:pic>
    </p:spTree>
    <p:extLst>
      <p:ext uri="{BB962C8B-B14F-4D97-AF65-F5344CB8AC3E}">
        <p14:creationId xmlns:p14="http://schemas.microsoft.com/office/powerpoint/2010/main" val="3376656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Instructional Course Goals</a:t>
            </a:r>
          </a:p>
        </p:txBody>
      </p:sp>
      <p:sp>
        <p:nvSpPr>
          <p:cNvPr id="5" name="Content Placeholder 4">
            <a:extLst>
              <a:ext uri="{FF2B5EF4-FFF2-40B4-BE49-F238E27FC236}">
                <a16:creationId xmlns:a16="http://schemas.microsoft.com/office/drawing/2014/main" id="{F277A39D-FFB8-5049-B5FF-7CF6E9A39890}"/>
              </a:ext>
            </a:extLst>
          </p:cNvPr>
          <p:cNvSpPr>
            <a:spLocks noGrp="1"/>
          </p:cNvSpPr>
          <p:nvPr>
            <p:ph idx="1"/>
          </p:nvPr>
        </p:nvSpPr>
        <p:spPr>
          <a:xfrm>
            <a:off x="1293813" y="1676400"/>
            <a:ext cx="9601200" cy="4495800"/>
          </a:xfrm>
        </p:spPr>
        <p:txBody>
          <a:bodyPr anchor="ctr">
            <a:normAutofit/>
          </a:bodyPr>
          <a:lstStyle/>
          <a:p>
            <a:pPr>
              <a:lnSpc>
                <a:spcPct val="150000"/>
              </a:lnSpc>
              <a:buClr>
                <a:srgbClr val="0070C0"/>
              </a:buClr>
            </a:pPr>
            <a:r>
              <a:rPr lang="en-US" sz="1800" dirty="0">
                <a:latin typeface="Century Gothic" panose="020B0502020202020204" pitchFamily="34" charset="0"/>
              </a:rPr>
              <a:t>Reflect on your current methods/course design. </a:t>
            </a:r>
          </a:p>
          <a:p>
            <a:pPr lvl="1">
              <a:lnSpc>
                <a:spcPct val="150000"/>
              </a:lnSpc>
              <a:buClr>
                <a:srgbClr val="0070C0"/>
              </a:buClr>
            </a:pPr>
            <a:r>
              <a:rPr lang="en-US" sz="1400" dirty="0">
                <a:latin typeface="Century Gothic" panose="020B0502020202020204" pitchFamily="34" charset="0"/>
              </a:rPr>
              <a:t>Does this presentation of your class reflect what you stated in your Instructional Reflections?</a:t>
            </a:r>
          </a:p>
          <a:p>
            <a:pPr lvl="1">
              <a:lnSpc>
                <a:spcPct val="150000"/>
              </a:lnSpc>
              <a:buClr>
                <a:srgbClr val="0070C0"/>
              </a:buClr>
            </a:pPr>
            <a:r>
              <a:rPr lang="en-US" sz="1400" dirty="0">
                <a:latin typeface="Century Gothic" panose="020B0502020202020204" pitchFamily="34" charset="0"/>
              </a:rPr>
              <a:t>Are there skills or experiences that you encourage in class that are not a part of the core outcomes or competencies? Does that affect assessment? If so, is this expectation communicated and understood by students?</a:t>
            </a:r>
            <a:endParaRPr lang="en-US" sz="1400" b="1" dirty="0">
              <a:latin typeface="Century Gothic" panose="020B0502020202020204" pitchFamily="34" charset="0"/>
            </a:endParaRPr>
          </a:p>
          <a:p>
            <a:pPr lvl="2">
              <a:lnSpc>
                <a:spcPct val="150000"/>
              </a:lnSpc>
              <a:buClr>
                <a:srgbClr val="0070C0"/>
              </a:buClr>
            </a:pPr>
            <a:r>
              <a:rPr lang="en-US" sz="1200" dirty="0">
                <a:latin typeface="Century Gothic" panose="020B0502020202020204" pitchFamily="34" charset="0"/>
              </a:rPr>
              <a:t>Example: In Instructional Technology industries your clients are coming to you for problem resolution whether that would be for a product or for a technology issue. </a:t>
            </a:r>
            <a:r>
              <a:rPr lang="en-US" sz="1200" b="1" dirty="0">
                <a:latin typeface="Century Gothic" panose="020B0502020202020204" pitchFamily="34" charset="0"/>
              </a:rPr>
              <a:t>Communication</a:t>
            </a:r>
            <a:r>
              <a:rPr lang="en-US" sz="1200" dirty="0">
                <a:latin typeface="Century Gothic" panose="020B0502020202020204" pitchFamily="34" charset="0"/>
              </a:rPr>
              <a:t>, both written and verbal, are essential skills needed to provide high quality customer service and get to the root of what the client wants.</a:t>
            </a:r>
            <a:endParaRPr lang="en-US" sz="1200" u="sng" dirty="0">
              <a:latin typeface="Century Gothic" panose="020B0502020202020204" pitchFamily="34" charset="0"/>
            </a:endParaRPr>
          </a:p>
          <a:p>
            <a:pPr>
              <a:lnSpc>
                <a:spcPct val="150000"/>
              </a:lnSpc>
              <a:buClr>
                <a:srgbClr val="0070C0"/>
              </a:buClr>
            </a:pPr>
            <a:r>
              <a:rPr lang="en-US" sz="1800" dirty="0">
                <a:latin typeface="Century Gothic" panose="020B0502020202020204" pitchFamily="34" charset="0"/>
              </a:rPr>
              <a:t>Write a one sentence mission statement for your course.</a:t>
            </a:r>
          </a:p>
        </p:txBody>
      </p:sp>
    </p:spTree>
    <p:extLst>
      <p:ext uri="{BB962C8B-B14F-4D97-AF65-F5344CB8AC3E}">
        <p14:creationId xmlns:p14="http://schemas.microsoft.com/office/powerpoint/2010/main" val="2196846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Instructional Course Goals</a:t>
            </a:r>
          </a:p>
        </p:txBody>
      </p:sp>
      <p:sp>
        <p:nvSpPr>
          <p:cNvPr id="5" name="Content Placeholder 4">
            <a:extLst>
              <a:ext uri="{FF2B5EF4-FFF2-40B4-BE49-F238E27FC236}">
                <a16:creationId xmlns:a16="http://schemas.microsoft.com/office/drawing/2014/main" id="{F277A39D-FFB8-5049-B5FF-7CF6E9A39890}"/>
              </a:ext>
            </a:extLst>
          </p:cNvPr>
          <p:cNvSpPr>
            <a:spLocks noGrp="1"/>
          </p:cNvSpPr>
          <p:nvPr>
            <p:ph idx="1"/>
          </p:nvPr>
        </p:nvSpPr>
        <p:spPr>
          <a:xfrm>
            <a:off x="1293813" y="1676400"/>
            <a:ext cx="9601200" cy="4038600"/>
          </a:xfrm>
        </p:spPr>
        <p:txBody>
          <a:bodyPr anchor="ctr">
            <a:normAutofit/>
          </a:bodyPr>
          <a:lstStyle/>
          <a:p>
            <a:pPr>
              <a:buClr>
                <a:srgbClr val="0070C0"/>
              </a:buClr>
            </a:pPr>
            <a:r>
              <a:rPr lang="en-US" sz="1800" dirty="0">
                <a:latin typeface="Century Gothic" panose="020B0502020202020204" pitchFamily="34" charset="0"/>
              </a:rPr>
              <a:t>What is the primary takeaway that you want your students to leave with?</a:t>
            </a:r>
          </a:p>
          <a:p>
            <a:pPr>
              <a:buClr>
                <a:srgbClr val="0070C0"/>
              </a:buClr>
            </a:pPr>
            <a:r>
              <a:rPr lang="en-US" sz="1800" dirty="0">
                <a:latin typeface="Century Gothic" panose="020B0502020202020204" pitchFamily="34" charset="0"/>
              </a:rPr>
              <a:t>If you had to choose one or two long-term goals to achieve by the end of your class, what would they be?</a:t>
            </a:r>
          </a:p>
          <a:p>
            <a:pPr>
              <a:buClr>
                <a:srgbClr val="0070C0"/>
              </a:buClr>
            </a:pPr>
            <a:r>
              <a:rPr lang="en-US" sz="1800" dirty="0">
                <a:latin typeface="Century Gothic" panose="020B0502020202020204" pitchFamily="34" charset="0"/>
              </a:rPr>
              <a:t>What short-term goals can you create to help achieve your long-term goal(s)?</a:t>
            </a:r>
          </a:p>
          <a:p>
            <a:pPr>
              <a:buClr>
                <a:srgbClr val="0070C0"/>
              </a:buClr>
            </a:pPr>
            <a:r>
              <a:rPr lang="en-US" sz="1800" dirty="0">
                <a:latin typeface="Century Gothic" panose="020B0502020202020204" pitchFamily="34" charset="0"/>
              </a:rPr>
              <a:t>Are exams necessary for class assessment and if not, how could you assess student performance/competency more authentically?</a:t>
            </a:r>
          </a:p>
          <a:p>
            <a:pPr>
              <a:buClr>
                <a:srgbClr val="0070C0"/>
              </a:buClr>
            </a:pPr>
            <a:r>
              <a:rPr lang="en-US" sz="1800" dirty="0">
                <a:latin typeface="Century Gothic" panose="020B0502020202020204" pitchFamily="34" charset="0"/>
              </a:rPr>
              <a:t>If you taught it last time: </a:t>
            </a:r>
          </a:p>
          <a:p>
            <a:pPr lvl="1">
              <a:buClr>
                <a:srgbClr val="0070C0"/>
              </a:buClr>
            </a:pPr>
            <a:r>
              <a:rPr lang="en-US" sz="1400" dirty="0">
                <a:latin typeface="Century Gothic" panose="020B0502020202020204" pitchFamily="34" charset="0"/>
              </a:rPr>
              <a:t>What worked? </a:t>
            </a:r>
          </a:p>
          <a:p>
            <a:pPr lvl="1">
              <a:buClr>
                <a:srgbClr val="0070C0"/>
              </a:buClr>
            </a:pPr>
            <a:r>
              <a:rPr lang="en-US" sz="1400" dirty="0">
                <a:latin typeface="Century Gothic" panose="020B0502020202020204" pitchFamily="34" charset="0"/>
              </a:rPr>
              <a:t>What didn’t work? </a:t>
            </a:r>
          </a:p>
          <a:p>
            <a:pPr lvl="1">
              <a:buClr>
                <a:srgbClr val="0070C0"/>
              </a:buClr>
            </a:pPr>
            <a:r>
              <a:rPr lang="en-US" sz="1400" dirty="0">
                <a:latin typeface="Century Gothic" panose="020B0502020202020204" pitchFamily="34" charset="0"/>
              </a:rPr>
              <a:t>Where are there learning gaps?</a:t>
            </a:r>
          </a:p>
        </p:txBody>
      </p:sp>
    </p:spTree>
    <p:extLst>
      <p:ext uri="{BB962C8B-B14F-4D97-AF65-F5344CB8AC3E}">
        <p14:creationId xmlns:p14="http://schemas.microsoft.com/office/powerpoint/2010/main" val="181862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Course Design</a:t>
            </a:r>
          </a:p>
        </p:txBody>
      </p:sp>
      <p:sp>
        <p:nvSpPr>
          <p:cNvPr id="5" name="Content Placeholder 4">
            <a:extLst>
              <a:ext uri="{FF2B5EF4-FFF2-40B4-BE49-F238E27FC236}">
                <a16:creationId xmlns:a16="http://schemas.microsoft.com/office/drawing/2014/main" id="{F277A39D-FFB8-5049-B5FF-7CF6E9A39890}"/>
              </a:ext>
            </a:extLst>
          </p:cNvPr>
          <p:cNvSpPr>
            <a:spLocks noGrp="1"/>
          </p:cNvSpPr>
          <p:nvPr>
            <p:ph idx="1"/>
          </p:nvPr>
        </p:nvSpPr>
        <p:spPr>
          <a:xfrm>
            <a:off x="1293813" y="1676400"/>
            <a:ext cx="9601200" cy="4648200"/>
          </a:xfrm>
        </p:spPr>
        <p:txBody>
          <a:bodyPr>
            <a:normAutofit/>
          </a:bodyPr>
          <a:lstStyle/>
          <a:p>
            <a:pPr marL="0" indent="0">
              <a:lnSpc>
                <a:spcPct val="150000"/>
              </a:lnSpc>
              <a:buClr>
                <a:srgbClr val="0070C0"/>
              </a:buClr>
              <a:buNone/>
            </a:pPr>
            <a:r>
              <a:rPr lang="en-US" sz="2000" b="1" dirty="0">
                <a:latin typeface="Century Gothic" panose="020B0502020202020204" pitchFamily="34" charset="0"/>
              </a:rPr>
              <a:t>Outline:</a:t>
            </a:r>
          </a:p>
          <a:p>
            <a:pPr marL="342900" indent="-342900">
              <a:lnSpc>
                <a:spcPct val="150000"/>
              </a:lnSpc>
              <a:buClr>
                <a:srgbClr val="0070C0"/>
              </a:buClr>
            </a:pPr>
            <a:r>
              <a:rPr lang="en-US" sz="2000" dirty="0">
                <a:latin typeface="Century Gothic" panose="020B0502020202020204" pitchFamily="34" charset="0"/>
              </a:rPr>
              <a:t>Bloom’s Revised Taxonomy</a:t>
            </a:r>
          </a:p>
          <a:p>
            <a:pPr marL="342900" indent="-342900">
              <a:lnSpc>
                <a:spcPct val="150000"/>
              </a:lnSpc>
              <a:buClr>
                <a:srgbClr val="0070C0"/>
              </a:buClr>
            </a:pPr>
            <a:r>
              <a:rPr lang="en-US" sz="2000" dirty="0">
                <a:latin typeface="Century Gothic" panose="020B0502020202020204" pitchFamily="34" charset="0"/>
              </a:rPr>
              <a:t>Backward Design</a:t>
            </a:r>
          </a:p>
          <a:p>
            <a:pPr marL="342900" indent="-342900">
              <a:lnSpc>
                <a:spcPct val="150000"/>
              </a:lnSpc>
              <a:buClr>
                <a:srgbClr val="0070C0"/>
              </a:buClr>
            </a:pPr>
            <a:r>
              <a:rPr lang="en-US" sz="2000" dirty="0">
                <a:latin typeface="Century Gothic" panose="020B0502020202020204" pitchFamily="34" charset="0"/>
              </a:rPr>
              <a:t>Brainstorming</a:t>
            </a:r>
          </a:p>
          <a:p>
            <a:pPr marL="342900" indent="-342900">
              <a:lnSpc>
                <a:spcPct val="150000"/>
              </a:lnSpc>
              <a:buClr>
                <a:srgbClr val="0070C0"/>
              </a:buClr>
            </a:pPr>
            <a:r>
              <a:rPr lang="en-US" sz="2000" dirty="0">
                <a:latin typeface="Century Gothic" panose="020B0502020202020204" pitchFamily="34" charset="0"/>
              </a:rPr>
              <a:t>Mind Mapping</a:t>
            </a:r>
          </a:p>
          <a:p>
            <a:pPr marL="342900" indent="-342900">
              <a:lnSpc>
                <a:spcPct val="150000"/>
              </a:lnSpc>
              <a:buClr>
                <a:srgbClr val="0070C0"/>
              </a:buClr>
            </a:pPr>
            <a:r>
              <a:rPr lang="en-US" sz="2000" dirty="0">
                <a:latin typeface="Century Gothic" panose="020B0502020202020204" pitchFamily="34" charset="0"/>
              </a:rPr>
              <a:t>Outcomes and Competencies</a:t>
            </a:r>
          </a:p>
          <a:p>
            <a:pPr marL="342900" indent="-342900">
              <a:lnSpc>
                <a:spcPct val="150000"/>
              </a:lnSpc>
              <a:buClr>
                <a:srgbClr val="0070C0"/>
              </a:buClr>
            </a:pPr>
            <a:r>
              <a:rPr lang="en-US" sz="2000" dirty="0">
                <a:latin typeface="Century Gothic" panose="020B0502020202020204" pitchFamily="34" charset="0"/>
              </a:rPr>
              <a:t>Instructional Support</a:t>
            </a:r>
          </a:p>
        </p:txBody>
      </p:sp>
    </p:spTree>
    <p:extLst>
      <p:ext uri="{BB962C8B-B14F-4D97-AF65-F5344CB8AC3E}">
        <p14:creationId xmlns:p14="http://schemas.microsoft.com/office/powerpoint/2010/main" val="3625245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914400"/>
          </a:xfrm>
        </p:spPr>
        <p:txBody>
          <a:bodyPr>
            <a:normAutofit/>
          </a:bodyPr>
          <a:lstStyle/>
          <a:p>
            <a:pPr algn="ctr"/>
            <a:r>
              <a:rPr lang="en-US" dirty="0"/>
              <a:t>Course Design: An Introduction</a:t>
            </a:r>
          </a:p>
        </p:txBody>
      </p:sp>
      <p:sp>
        <p:nvSpPr>
          <p:cNvPr id="5" name="Content Placeholder 4">
            <a:extLst>
              <a:ext uri="{FF2B5EF4-FFF2-40B4-BE49-F238E27FC236}">
                <a16:creationId xmlns:a16="http://schemas.microsoft.com/office/drawing/2014/main" id="{F277A39D-FFB8-5049-B5FF-7CF6E9A39890}"/>
              </a:ext>
            </a:extLst>
          </p:cNvPr>
          <p:cNvSpPr>
            <a:spLocks noGrp="1"/>
          </p:cNvSpPr>
          <p:nvPr>
            <p:ph idx="1"/>
          </p:nvPr>
        </p:nvSpPr>
        <p:spPr>
          <a:xfrm>
            <a:off x="1293813" y="1524000"/>
            <a:ext cx="9601200" cy="4876800"/>
          </a:xfrm>
        </p:spPr>
        <p:txBody>
          <a:bodyPr>
            <a:normAutofit lnSpcReduction="10000"/>
          </a:bodyPr>
          <a:lstStyle/>
          <a:p>
            <a:pPr marL="0" indent="0">
              <a:lnSpc>
                <a:spcPct val="150000"/>
              </a:lnSpc>
              <a:buClr>
                <a:srgbClr val="0070C0"/>
              </a:buClr>
              <a:buNone/>
            </a:pPr>
            <a:r>
              <a:rPr lang="en-US" sz="1800" dirty="0">
                <a:latin typeface="Century Gothic" panose="020B0502020202020204" pitchFamily="34" charset="0"/>
              </a:rPr>
              <a:t>Designing a course is one way to put your fingerprint on your class. </a:t>
            </a:r>
          </a:p>
          <a:p>
            <a:pPr marL="0" indent="0">
              <a:lnSpc>
                <a:spcPct val="150000"/>
              </a:lnSpc>
              <a:buClr>
                <a:srgbClr val="0070C0"/>
              </a:buClr>
              <a:buNone/>
            </a:pPr>
            <a:r>
              <a:rPr lang="en-US" sz="1800" dirty="0">
                <a:latin typeface="Century Gothic" panose="020B0502020202020204" pitchFamily="34" charset="0"/>
              </a:rPr>
              <a:t>I do want to be transparent and share that I come to this information from a faculty perspective as I have developed and taught online and in person courses and am currently work with faculty on open education as a part of an instructional support team</a:t>
            </a:r>
            <a:r>
              <a:rPr lang="en-US" sz="1800" b="1" dirty="0">
                <a:latin typeface="Century Gothic" panose="020B0502020202020204" pitchFamily="34" charset="0"/>
              </a:rPr>
              <a:t>. </a:t>
            </a:r>
            <a:r>
              <a:rPr lang="en-US" sz="1800" dirty="0">
                <a:latin typeface="Century Gothic" panose="020B0502020202020204" pitchFamily="34" charset="0"/>
              </a:rPr>
              <a:t>I highly encourage all to reach out to institutional resources such as instructional designers and librarians for assistance and clarifications around your institutional course policies.</a:t>
            </a:r>
          </a:p>
          <a:p>
            <a:pPr marL="0" indent="0">
              <a:lnSpc>
                <a:spcPct val="150000"/>
              </a:lnSpc>
              <a:buClr>
                <a:srgbClr val="0070C0"/>
              </a:buClr>
              <a:buNone/>
            </a:pPr>
            <a:r>
              <a:rPr lang="en-US" sz="1800" dirty="0">
                <a:latin typeface="Century Gothic" panose="020B0502020202020204" pitchFamily="34" charset="0"/>
              </a:rPr>
              <a:t>The following pages will explore a few options that I hope you will find useful as you start designing your class, deciding on how you want that to demonstrate your instructional goals, and the engage with your students. This is not an exhaustive list, so I always encourage all to explore and stay curious!</a:t>
            </a:r>
          </a:p>
        </p:txBody>
      </p:sp>
    </p:spTree>
    <p:extLst>
      <p:ext uri="{BB962C8B-B14F-4D97-AF65-F5344CB8AC3E}">
        <p14:creationId xmlns:p14="http://schemas.microsoft.com/office/powerpoint/2010/main" val="324323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Bloom’s Revised Taxonomy</a:t>
            </a:r>
          </a:p>
        </p:txBody>
      </p:sp>
      <p:sp>
        <p:nvSpPr>
          <p:cNvPr id="5" name="Content Placeholder 4">
            <a:extLst>
              <a:ext uri="{FF2B5EF4-FFF2-40B4-BE49-F238E27FC236}">
                <a16:creationId xmlns:a16="http://schemas.microsoft.com/office/drawing/2014/main" id="{F277A39D-FFB8-5049-B5FF-7CF6E9A39890}"/>
              </a:ext>
            </a:extLst>
          </p:cNvPr>
          <p:cNvSpPr>
            <a:spLocks noGrp="1"/>
          </p:cNvSpPr>
          <p:nvPr>
            <p:ph idx="1"/>
          </p:nvPr>
        </p:nvSpPr>
        <p:spPr>
          <a:xfrm>
            <a:off x="1293813" y="1752600"/>
            <a:ext cx="9601200" cy="4038600"/>
          </a:xfrm>
        </p:spPr>
        <p:txBody>
          <a:bodyPr anchor="ctr">
            <a:normAutofit/>
          </a:bodyPr>
          <a:lstStyle/>
          <a:p>
            <a:pPr marL="285750" indent="-285750">
              <a:lnSpc>
                <a:spcPct val="150000"/>
              </a:lnSpc>
              <a:buClr>
                <a:srgbClr val="0070C0"/>
              </a:buClr>
            </a:pPr>
            <a:r>
              <a:rPr lang="en-US" sz="1800" dirty="0">
                <a:latin typeface="Century Gothic" panose="020B0502020202020204" pitchFamily="34" charset="0"/>
              </a:rPr>
              <a:t>The new terminology used for Bloom’s Revised Taxonomy for both categories and subcategories here switched to verbs and gerunds to be more </a:t>
            </a:r>
            <a:r>
              <a:rPr lang="en-US" sz="1800" b="1" dirty="0">
                <a:latin typeface="Century Gothic" panose="020B0502020202020204" pitchFamily="34" charset="0"/>
              </a:rPr>
              <a:t>action oriented</a:t>
            </a:r>
            <a:r>
              <a:rPr lang="en-US" sz="1800" dirty="0">
                <a:latin typeface="Century Gothic" panose="020B0502020202020204" pitchFamily="34" charset="0"/>
              </a:rPr>
              <a:t>. These are the types of words that you will likely find used when reviewing outcomes and competencies. The categories for the revised taxonomy include </a:t>
            </a:r>
            <a:r>
              <a:rPr lang="en-US" sz="1800" b="1" dirty="0">
                <a:latin typeface="Century Gothic" panose="020B0502020202020204" pitchFamily="34" charset="0"/>
              </a:rPr>
              <a:t>Remember, Understand, Apply, Analyze, Evaluate, </a:t>
            </a:r>
            <a:r>
              <a:rPr lang="en-US" sz="1800" dirty="0">
                <a:latin typeface="Century Gothic" panose="020B0502020202020204" pitchFamily="34" charset="0"/>
              </a:rPr>
              <a:t>and</a:t>
            </a:r>
            <a:r>
              <a:rPr lang="en-US" sz="1800" b="1" dirty="0">
                <a:latin typeface="Century Gothic" panose="020B0502020202020204" pitchFamily="34" charset="0"/>
              </a:rPr>
              <a:t> Create</a:t>
            </a:r>
            <a:r>
              <a:rPr lang="en-US" sz="1800" dirty="0">
                <a:latin typeface="Century Gothic" panose="020B0502020202020204" pitchFamily="34" charset="0"/>
              </a:rPr>
              <a:t>. For the list of sub-categories visit the resource below.</a:t>
            </a:r>
          </a:p>
          <a:p>
            <a:pPr marL="0" indent="0">
              <a:lnSpc>
                <a:spcPct val="150000"/>
              </a:lnSpc>
              <a:buNone/>
            </a:pPr>
            <a:endParaRPr lang="en-US" sz="1800" dirty="0">
              <a:latin typeface="Century Gothic" panose="020B0502020202020204" pitchFamily="34" charset="0"/>
            </a:endParaRPr>
          </a:p>
        </p:txBody>
      </p:sp>
      <p:sp>
        <p:nvSpPr>
          <p:cNvPr id="4" name="Rectangle 3">
            <a:extLst>
              <a:ext uri="{FF2B5EF4-FFF2-40B4-BE49-F238E27FC236}">
                <a16:creationId xmlns:a16="http://schemas.microsoft.com/office/drawing/2014/main" id="{3F7E76F6-A931-8B4A-B90E-581499B2CAD5}"/>
              </a:ext>
            </a:extLst>
          </p:cNvPr>
          <p:cNvSpPr/>
          <p:nvPr/>
        </p:nvSpPr>
        <p:spPr>
          <a:xfrm>
            <a:off x="1827212" y="6246167"/>
            <a:ext cx="7772400" cy="461665"/>
          </a:xfrm>
          <a:prstGeom prst="rect">
            <a:avLst/>
          </a:prstGeom>
        </p:spPr>
        <p:txBody>
          <a:bodyPr wrap="square">
            <a:spAutoFit/>
          </a:bodyPr>
          <a:lstStyle/>
          <a:p>
            <a:r>
              <a:rPr lang="en-US" sz="1200" dirty="0">
                <a:solidFill>
                  <a:srgbClr val="222222"/>
                </a:solidFill>
                <a:latin typeface="Century Gothic" panose="020B0502020202020204" pitchFamily="34" charset="0"/>
              </a:rPr>
              <a:t>Armstrong, P. (2010). Bloom’s Taxonomy. Vanderbilt University Center for Teaching. Retrieved [3/22/21] from </a:t>
            </a:r>
            <a:r>
              <a:rPr lang="en-US" sz="1200" b="1" dirty="0">
                <a:solidFill>
                  <a:srgbClr val="0070C0"/>
                </a:solidFill>
                <a:latin typeface="Century Gothic" panose="020B0502020202020204" pitchFamily="34" charset="0"/>
                <a:hlinkClick r:id="rId2">
                  <a:extLst>
                    <a:ext uri="{A12FA001-AC4F-418D-AE19-62706E023703}">
                      <ahyp:hlinkClr xmlns:ahyp="http://schemas.microsoft.com/office/drawing/2018/hyperlinkcolor" val="tx"/>
                    </a:ext>
                  </a:extLst>
                </a:hlinkClick>
              </a:rPr>
              <a:t>https://cft.vanderbilt.edu/guides-sub-pages/blooms-taxonomy/</a:t>
            </a:r>
            <a:r>
              <a:rPr lang="en-US" sz="1200" dirty="0">
                <a:solidFill>
                  <a:srgbClr val="222222"/>
                </a:solidFill>
                <a:latin typeface="Century Gothic" panose="020B0502020202020204" pitchFamily="34" charset="0"/>
              </a:rPr>
              <a:t>. </a:t>
            </a:r>
            <a:endParaRPr lang="en-US" sz="1200" dirty="0">
              <a:latin typeface="Century Gothic" panose="020B0502020202020204" pitchFamily="34" charset="0"/>
            </a:endParaRPr>
          </a:p>
        </p:txBody>
      </p:sp>
      <p:pic>
        <p:nvPicPr>
          <p:cNvPr id="8" name="Picture 7" descr="Creative Commons BY-NC License">
            <a:hlinkClick r:id="rId3"/>
            <a:extLst>
              <a:ext uri="{FF2B5EF4-FFF2-40B4-BE49-F238E27FC236}">
                <a16:creationId xmlns:a16="http://schemas.microsoft.com/office/drawing/2014/main" id="{99C2A59E-7177-A44C-B3C8-B978B945DB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1212" y="6476999"/>
            <a:ext cx="838200" cy="288131"/>
          </a:xfrm>
          <a:prstGeom prst="rect">
            <a:avLst/>
          </a:prstGeom>
        </p:spPr>
      </p:pic>
    </p:spTree>
    <p:extLst>
      <p:ext uri="{BB962C8B-B14F-4D97-AF65-F5344CB8AC3E}">
        <p14:creationId xmlns:p14="http://schemas.microsoft.com/office/powerpoint/2010/main" val="3029693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609600"/>
            <a:ext cx="9601200" cy="762000"/>
          </a:xfrm>
        </p:spPr>
        <p:txBody>
          <a:bodyPr/>
          <a:lstStyle/>
          <a:p>
            <a:pPr algn="ctr"/>
            <a:r>
              <a:rPr lang="en-US" dirty="0"/>
              <a:t>Bloom’s Revised Taxonomy Chart</a:t>
            </a:r>
          </a:p>
        </p:txBody>
      </p:sp>
      <p:sp>
        <p:nvSpPr>
          <p:cNvPr id="3" name="Rectangle 2">
            <a:extLst>
              <a:ext uri="{FF2B5EF4-FFF2-40B4-BE49-F238E27FC236}">
                <a16:creationId xmlns:a16="http://schemas.microsoft.com/office/drawing/2014/main" id="{90F302A9-D3CC-B441-AC64-B99FCBF58C27}"/>
              </a:ext>
            </a:extLst>
          </p:cNvPr>
          <p:cNvSpPr/>
          <p:nvPr/>
        </p:nvSpPr>
        <p:spPr>
          <a:xfrm>
            <a:off x="2055811" y="6248400"/>
            <a:ext cx="7772400" cy="461665"/>
          </a:xfrm>
          <a:prstGeom prst="rect">
            <a:avLst/>
          </a:prstGeom>
        </p:spPr>
        <p:txBody>
          <a:bodyPr wrap="square">
            <a:spAutoFit/>
          </a:bodyPr>
          <a:lstStyle/>
          <a:p>
            <a:r>
              <a:rPr lang="en-US" sz="1200" dirty="0">
                <a:latin typeface="Century Gothic" panose="020B0502020202020204" pitchFamily="34" charset="0"/>
              </a:rPr>
              <a:t>Armstrong, P. (2010). Bloom’s Taxonomy. Vanderbilt University Center for Teaching. Retrieved 10 Mar. 2021 from </a:t>
            </a:r>
            <a:r>
              <a:rPr lang="en-US" sz="1200" b="1" dirty="0">
                <a:solidFill>
                  <a:srgbClr val="0070C0"/>
                </a:solidFill>
                <a:latin typeface="Century Gothic" panose="020B0502020202020204" pitchFamily="34" charset="0"/>
                <a:hlinkClick r:id="rId2">
                  <a:extLst>
                    <a:ext uri="{A12FA001-AC4F-418D-AE19-62706E023703}">
                      <ahyp:hlinkClr xmlns:ahyp="http://schemas.microsoft.com/office/drawing/2018/hyperlinkcolor" val="tx"/>
                    </a:ext>
                  </a:extLst>
                </a:hlinkClick>
              </a:rPr>
              <a:t>https://cft.vanderbilt.edu/guides-sub-pages/blooms-taxonomy/</a:t>
            </a:r>
            <a:r>
              <a:rPr lang="en-US" sz="1200" dirty="0">
                <a:latin typeface="Century Gothic" panose="020B0502020202020204" pitchFamily="34" charset="0"/>
              </a:rPr>
              <a:t>. </a:t>
            </a:r>
          </a:p>
        </p:txBody>
      </p:sp>
      <p:pic>
        <p:nvPicPr>
          <p:cNvPr id="8" name="Content Placeholder 7" descr="Diagram of Bloom's Revised Taxonomy">
            <a:extLst>
              <a:ext uri="{FF2B5EF4-FFF2-40B4-BE49-F238E27FC236}">
                <a16:creationId xmlns:a16="http://schemas.microsoft.com/office/drawing/2014/main" id="{587DDE0B-84FE-8F42-8A72-B3A55A51946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55811" y="1610380"/>
            <a:ext cx="7772400" cy="4368800"/>
          </a:xfrm>
        </p:spPr>
      </p:pic>
      <p:pic>
        <p:nvPicPr>
          <p:cNvPr id="10" name="Picture 9" descr="Creative Commons BY-NC License">
            <a:hlinkClick r:id="rId4"/>
            <a:extLst>
              <a:ext uri="{FF2B5EF4-FFF2-40B4-BE49-F238E27FC236}">
                <a16:creationId xmlns:a16="http://schemas.microsoft.com/office/drawing/2014/main" id="{1426A4E0-2D77-2344-9DEC-4C4466D3A6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70812" y="6476999"/>
            <a:ext cx="838200" cy="288131"/>
          </a:xfrm>
          <a:prstGeom prst="rect">
            <a:avLst/>
          </a:prstGeom>
        </p:spPr>
      </p:pic>
    </p:spTree>
    <p:extLst>
      <p:ext uri="{BB962C8B-B14F-4D97-AF65-F5344CB8AC3E}">
        <p14:creationId xmlns:p14="http://schemas.microsoft.com/office/powerpoint/2010/main" val="377908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2" y="420217"/>
            <a:ext cx="4191001" cy="1175518"/>
          </a:xfrm>
        </p:spPr>
        <p:txBody>
          <a:bodyPr>
            <a:normAutofit/>
          </a:bodyPr>
          <a:lstStyle/>
          <a:p>
            <a:pPr algn="ctr"/>
            <a:r>
              <a:rPr lang="en-US" dirty="0"/>
              <a:t>Bloom’s Revised </a:t>
            </a:r>
            <a:br>
              <a:rPr lang="en-US" dirty="0"/>
            </a:br>
            <a:r>
              <a:rPr lang="en-US" dirty="0"/>
              <a:t>Taxonomy Matrix</a:t>
            </a:r>
          </a:p>
        </p:txBody>
      </p:sp>
      <p:sp>
        <p:nvSpPr>
          <p:cNvPr id="5" name="Content Placeholder 4">
            <a:extLst>
              <a:ext uri="{FF2B5EF4-FFF2-40B4-BE49-F238E27FC236}">
                <a16:creationId xmlns:a16="http://schemas.microsoft.com/office/drawing/2014/main" id="{F277A39D-FFB8-5049-B5FF-7CF6E9A39890}"/>
              </a:ext>
            </a:extLst>
          </p:cNvPr>
          <p:cNvSpPr>
            <a:spLocks noGrp="1"/>
          </p:cNvSpPr>
          <p:nvPr>
            <p:ph idx="1"/>
          </p:nvPr>
        </p:nvSpPr>
        <p:spPr>
          <a:xfrm>
            <a:off x="684212" y="2057400"/>
            <a:ext cx="3505200" cy="3200400"/>
          </a:xfrm>
        </p:spPr>
        <p:txBody>
          <a:bodyPr>
            <a:normAutofit/>
          </a:bodyPr>
          <a:lstStyle/>
          <a:p>
            <a:pPr>
              <a:buClr>
                <a:srgbClr val="0070C0"/>
              </a:buClr>
            </a:pPr>
            <a:r>
              <a:rPr lang="en-US" sz="1800" dirty="0">
                <a:latin typeface="Century Gothic" panose="020B0502020202020204" pitchFamily="34" charset="0"/>
              </a:rPr>
              <a:t>Structurally a new taxonomy level is added for ”Knowledge” - one of the original categories - creating a two-dimensional framework. These knowledge categories are Factual, Conceptual, Procedural, and Metacognitive. </a:t>
            </a:r>
          </a:p>
        </p:txBody>
      </p:sp>
      <p:sp>
        <p:nvSpPr>
          <p:cNvPr id="4" name="Rectangle 3">
            <a:extLst>
              <a:ext uri="{FF2B5EF4-FFF2-40B4-BE49-F238E27FC236}">
                <a16:creationId xmlns:a16="http://schemas.microsoft.com/office/drawing/2014/main" id="{7B4D7A32-71FC-8D4D-AA9D-D946F17427F9}"/>
              </a:ext>
            </a:extLst>
          </p:cNvPr>
          <p:cNvSpPr/>
          <p:nvPr/>
        </p:nvSpPr>
        <p:spPr>
          <a:xfrm>
            <a:off x="37646" y="5741236"/>
            <a:ext cx="5143500" cy="646331"/>
          </a:xfrm>
          <a:prstGeom prst="rect">
            <a:avLst/>
          </a:prstGeom>
        </p:spPr>
        <p:txBody>
          <a:bodyPr wrap="square">
            <a:spAutoFit/>
          </a:bodyPr>
          <a:lstStyle/>
          <a:p>
            <a:r>
              <a:rPr lang="en-US" sz="1200" dirty="0">
                <a:solidFill>
                  <a:srgbClr val="222222"/>
                </a:solidFill>
                <a:latin typeface="Century Gothic" panose="020B0502020202020204" pitchFamily="34" charset="0"/>
              </a:rPr>
              <a:t>Armstrong, P. (2010). Bloom’s Taxonomy. Vanderbilt University Center for Teaching. Retrieved [3/22/21] from </a:t>
            </a:r>
            <a:r>
              <a:rPr lang="en-US" sz="1200" b="1" dirty="0">
                <a:solidFill>
                  <a:srgbClr val="0070C0"/>
                </a:solidFill>
                <a:latin typeface="Century Gothic" panose="020B0502020202020204" pitchFamily="34" charset="0"/>
                <a:hlinkClick r:id="rId2">
                  <a:extLst>
                    <a:ext uri="{A12FA001-AC4F-418D-AE19-62706E023703}">
                      <ahyp:hlinkClr xmlns:ahyp="http://schemas.microsoft.com/office/drawing/2018/hyperlinkcolor" val="tx"/>
                    </a:ext>
                  </a:extLst>
                </a:hlinkClick>
              </a:rPr>
              <a:t>https://cft.vanderbilt.edu/guides-sub-pages/blooms-taxonomy/</a:t>
            </a:r>
            <a:r>
              <a:rPr lang="en-US" sz="1200" dirty="0">
                <a:solidFill>
                  <a:srgbClr val="222222"/>
                </a:solidFill>
                <a:latin typeface="Century Gothic" panose="020B0502020202020204" pitchFamily="34" charset="0"/>
              </a:rPr>
              <a:t>.</a:t>
            </a:r>
            <a:endParaRPr lang="en-US" sz="1200" dirty="0">
              <a:latin typeface="Century Gothic" panose="020B0502020202020204" pitchFamily="34" charset="0"/>
            </a:endParaRPr>
          </a:p>
        </p:txBody>
      </p:sp>
      <p:pic>
        <p:nvPicPr>
          <p:cNvPr id="13" name="Picture 12" descr="Chart for Bloom's Revised Taxonomy according to the Cognitive Process Dimension and the Knowledge Dimension">
            <a:hlinkClick r:id="rId3"/>
            <a:extLst>
              <a:ext uri="{FF2B5EF4-FFF2-40B4-BE49-F238E27FC236}">
                <a16:creationId xmlns:a16="http://schemas.microsoft.com/office/drawing/2014/main" id="{8F0F6527-4D5C-5F49-A4E1-04B1C3B8C8DA}"/>
              </a:ext>
            </a:extLst>
          </p:cNvPr>
          <p:cNvPicPr>
            <a:picLocks noChangeAspect="1"/>
          </p:cNvPicPr>
          <p:nvPr/>
        </p:nvPicPr>
        <p:blipFill rotWithShape="1">
          <a:blip r:embed="rId4">
            <a:extLst>
              <a:ext uri="{28A0092B-C50C-407E-A947-70E740481C1C}">
                <a14:useLocalDpi xmlns:a14="http://schemas.microsoft.com/office/drawing/2010/main" val="0"/>
              </a:ext>
            </a:extLst>
          </a:blip>
          <a:srcRect l="3889" t="8322" r="5000" b="8344"/>
          <a:stretch/>
        </p:blipFill>
        <p:spPr>
          <a:xfrm>
            <a:off x="5160963" y="299921"/>
            <a:ext cx="6842253" cy="6258157"/>
          </a:xfrm>
          <a:prstGeom prst="rect">
            <a:avLst/>
          </a:prstGeom>
        </p:spPr>
      </p:pic>
      <p:pic>
        <p:nvPicPr>
          <p:cNvPr id="7" name="Picture 6" descr="Creative Commons BY-NC License">
            <a:hlinkClick r:id="rId5"/>
            <a:extLst>
              <a:ext uri="{FF2B5EF4-FFF2-40B4-BE49-F238E27FC236}">
                <a16:creationId xmlns:a16="http://schemas.microsoft.com/office/drawing/2014/main" id="{1ED10932-615C-AC42-B3DB-0BEA5FA1C6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715" y="6387567"/>
            <a:ext cx="838200" cy="288131"/>
          </a:xfrm>
          <a:prstGeom prst="rect">
            <a:avLst/>
          </a:prstGeom>
        </p:spPr>
      </p:pic>
    </p:spTree>
    <p:extLst>
      <p:ext uri="{BB962C8B-B14F-4D97-AF65-F5344CB8AC3E}">
        <p14:creationId xmlns:p14="http://schemas.microsoft.com/office/powerpoint/2010/main" val="369655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7CD37-C76D-DD45-A4BA-3A4FDC8354E1}"/>
              </a:ext>
            </a:extLst>
          </p:cNvPr>
          <p:cNvSpPr>
            <a:spLocks noGrp="1"/>
          </p:cNvSpPr>
          <p:nvPr>
            <p:ph type="title"/>
          </p:nvPr>
        </p:nvSpPr>
        <p:spPr/>
        <p:txBody>
          <a:bodyPr>
            <a:normAutofit/>
          </a:bodyPr>
          <a:lstStyle/>
          <a:p>
            <a:r>
              <a:rPr lang="en-US" sz="4400" b="1" dirty="0">
                <a:ea typeface="Tahoma" panose="020B0604030504040204" pitchFamily="34" charset="0"/>
                <a:cs typeface="Tahoma" panose="020B0604030504040204" pitchFamily="34" charset="0"/>
              </a:rPr>
              <a:t>Table of Contents 1of 4</a:t>
            </a:r>
          </a:p>
        </p:txBody>
      </p:sp>
      <p:sp>
        <p:nvSpPr>
          <p:cNvPr id="3" name="Content Placeholder 2">
            <a:extLst>
              <a:ext uri="{FF2B5EF4-FFF2-40B4-BE49-F238E27FC236}">
                <a16:creationId xmlns:a16="http://schemas.microsoft.com/office/drawing/2014/main" id="{1D6E7182-1EB4-904C-B8BB-810452F0092F}"/>
              </a:ext>
            </a:extLst>
          </p:cNvPr>
          <p:cNvSpPr>
            <a:spLocks noGrp="1"/>
          </p:cNvSpPr>
          <p:nvPr>
            <p:ph sz="half" idx="2"/>
          </p:nvPr>
        </p:nvSpPr>
        <p:spPr>
          <a:xfrm>
            <a:off x="1141412" y="1676399"/>
            <a:ext cx="4853543" cy="4495801"/>
          </a:xfrm>
        </p:spPr>
        <p:txBody>
          <a:bodyPr anchor="ctr">
            <a:normAutofit/>
          </a:bodyPr>
          <a:lstStyle/>
          <a:p>
            <a:pPr>
              <a:buClr>
                <a:srgbClr val="0070C0"/>
              </a:buClr>
            </a:pPr>
            <a:r>
              <a:rPr lang="en-US" sz="2000" b="1" dirty="0">
                <a:solidFill>
                  <a:srgbClr val="0070C0"/>
                </a:solidFill>
                <a:latin typeface="Century Gothic" panose="020B0502020202020204" pitchFamily="34" charset="0"/>
                <a:hlinkClick r:id="rId2" action="ppaction://hlinksldjump">
                  <a:extLst>
                    <a:ext uri="{A12FA001-AC4F-418D-AE19-62706E023703}">
                      <ahyp:hlinkClr xmlns:ahyp="http://schemas.microsoft.com/office/drawing/2018/hyperlinkcolor" val="tx"/>
                    </a:ext>
                  </a:extLst>
                </a:hlinkClick>
              </a:rPr>
              <a:t>Purpose Statement</a:t>
            </a:r>
            <a:endParaRPr lang="en-US" sz="2000" b="1" dirty="0">
              <a:solidFill>
                <a:srgbClr val="0070C0"/>
              </a:solidFill>
              <a:latin typeface="Century Gothic" panose="020B0502020202020204" pitchFamily="34" charset="0"/>
            </a:endParaRPr>
          </a:p>
          <a:p>
            <a:pPr>
              <a:buClr>
                <a:srgbClr val="0070C0"/>
              </a:buClr>
            </a:pPr>
            <a:r>
              <a:rPr lang="en-US" sz="2000" b="1" dirty="0">
                <a:solidFill>
                  <a:srgbClr val="0070C0"/>
                </a:solidFill>
                <a:latin typeface="Century Gothic" panose="020B0502020202020204" pitchFamily="34" charset="0"/>
                <a:hlinkClick r:id="rId3" action="ppaction://hlinksldjump">
                  <a:extLst>
                    <a:ext uri="{A12FA001-AC4F-418D-AE19-62706E023703}">
                      <ahyp:hlinkClr xmlns:ahyp="http://schemas.microsoft.com/office/drawing/2018/hyperlinkcolor" val="tx"/>
                    </a:ext>
                  </a:extLst>
                </a:hlinkClick>
              </a:rPr>
              <a:t>Introduction</a:t>
            </a:r>
            <a:endParaRPr lang="en-US" sz="2000" b="1" dirty="0">
              <a:solidFill>
                <a:srgbClr val="0070C0"/>
              </a:solidFill>
              <a:latin typeface="Century Gothic" panose="020B0502020202020204" pitchFamily="34" charset="0"/>
            </a:endParaRPr>
          </a:p>
          <a:p>
            <a:pPr>
              <a:buClr>
                <a:srgbClr val="0070C0"/>
              </a:buClr>
            </a:pPr>
            <a:r>
              <a:rPr lang="en-US" sz="2000" b="1" dirty="0">
                <a:solidFill>
                  <a:srgbClr val="0070C0"/>
                </a:solidFill>
                <a:latin typeface="Century Gothic" panose="020B0502020202020204" pitchFamily="34" charset="0"/>
                <a:hlinkClick r:id="rId4" action="ppaction://hlinksldjump">
                  <a:extLst>
                    <a:ext uri="{A12FA001-AC4F-418D-AE19-62706E023703}">
                      <ahyp:hlinkClr xmlns:ahyp="http://schemas.microsoft.com/office/drawing/2018/hyperlinkcolor" val="tx"/>
                    </a:ext>
                  </a:extLst>
                </a:hlinkClick>
              </a:rPr>
              <a:t>Foundational</a:t>
            </a:r>
            <a:endParaRPr lang="en-US" sz="2000" b="1" dirty="0">
              <a:solidFill>
                <a:srgbClr val="0070C0"/>
              </a:solidFill>
              <a:latin typeface="Century Gothic" panose="020B0502020202020204" pitchFamily="34" charset="0"/>
            </a:endParaRPr>
          </a:p>
          <a:p>
            <a:pPr lvl="1">
              <a:buClr>
                <a:srgbClr val="0070C0"/>
              </a:buClr>
            </a:pPr>
            <a:r>
              <a:rPr lang="en-US" dirty="0">
                <a:solidFill>
                  <a:srgbClr val="0070C0"/>
                </a:solidFill>
                <a:latin typeface="Century Gothic" panose="020B0502020202020204" pitchFamily="34" charset="0"/>
                <a:hlinkClick r:id="rId5" action="ppaction://hlinksldjump">
                  <a:extLst>
                    <a:ext uri="{A12FA001-AC4F-418D-AE19-62706E023703}">
                      <ahyp:hlinkClr xmlns:ahyp="http://schemas.microsoft.com/office/drawing/2018/hyperlinkcolor" val="tx"/>
                    </a:ext>
                  </a:extLst>
                </a:hlinkClick>
              </a:rPr>
              <a:t>Instructional Goals</a:t>
            </a:r>
            <a:endParaRPr lang="en-US" dirty="0">
              <a:solidFill>
                <a:srgbClr val="0070C0"/>
              </a:solidFill>
              <a:latin typeface="Century Gothic" panose="020B0502020202020204" pitchFamily="34" charset="0"/>
            </a:endParaRPr>
          </a:p>
          <a:p>
            <a:pPr lvl="2">
              <a:buClr>
                <a:srgbClr val="0070C0"/>
              </a:buClr>
            </a:pPr>
            <a:r>
              <a:rPr lang="en-US" dirty="0">
                <a:solidFill>
                  <a:srgbClr val="0070C0"/>
                </a:solidFill>
                <a:latin typeface="Century Gothic" panose="020B0502020202020204" pitchFamily="34" charset="0"/>
                <a:hlinkClick r:id="rId6" action="ppaction://hlinksldjump">
                  <a:extLst>
                    <a:ext uri="{A12FA001-AC4F-418D-AE19-62706E023703}">
                      <ahyp:hlinkClr xmlns:ahyp="http://schemas.microsoft.com/office/drawing/2018/hyperlinkcolor" val="tx"/>
                    </a:ext>
                  </a:extLst>
                </a:hlinkClick>
              </a:rPr>
              <a:t>Instructional Reflections</a:t>
            </a:r>
            <a:endParaRPr lang="en-US" dirty="0">
              <a:solidFill>
                <a:srgbClr val="0070C0"/>
              </a:solidFill>
              <a:latin typeface="Century Gothic" panose="020B0502020202020204" pitchFamily="34" charset="0"/>
            </a:endParaRPr>
          </a:p>
          <a:p>
            <a:pPr lvl="2">
              <a:buClr>
                <a:srgbClr val="0070C0"/>
              </a:buClr>
            </a:pPr>
            <a:r>
              <a:rPr lang="en-US" dirty="0">
                <a:solidFill>
                  <a:srgbClr val="0070C0"/>
                </a:solidFill>
                <a:latin typeface="Century Gothic" panose="020B0502020202020204" pitchFamily="34" charset="0"/>
                <a:hlinkClick r:id="rId7" action="ppaction://hlinksldjump">
                  <a:extLst>
                    <a:ext uri="{A12FA001-AC4F-418D-AE19-62706E023703}">
                      <ahyp:hlinkClr xmlns:ahyp="http://schemas.microsoft.com/office/drawing/2018/hyperlinkcolor" val="tx"/>
                    </a:ext>
                  </a:extLst>
                </a:hlinkClick>
              </a:rPr>
              <a:t>Instructional Course Goals</a:t>
            </a:r>
            <a:endParaRPr lang="en-US" dirty="0">
              <a:solidFill>
                <a:srgbClr val="0070C0"/>
              </a:solidFill>
              <a:latin typeface="Century Gothic" panose="020B0502020202020204" pitchFamily="34" charset="0"/>
            </a:endParaRPr>
          </a:p>
          <a:p>
            <a:pPr lvl="1">
              <a:buClr>
                <a:srgbClr val="0070C0"/>
              </a:buClr>
            </a:pPr>
            <a:r>
              <a:rPr lang="en-US" dirty="0">
                <a:solidFill>
                  <a:srgbClr val="0070C0"/>
                </a:solidFill>
                <a:latin typeface="Century Gothic" panose="020B0502020202020204" pitchFamily="34" charset="0"/>
                <a:hlinkClick r:id="rId8" action="ppaction://hlinksldjump">
                  <a:extLst>
                    <a:ext uri="{A12FA001-AC4F-418D-AE19-62706E023703}">
                      <ahyp:hlinkClr xmlns:ahyp="http://schemas.microsoft.com/office/drawing/2018/hyperlinkcolor" val="tx"/>
                    </a:ext>
                  </a:extLst>
                </a:hlinkClick>
              </a:rPr>
              <a:t>Course Design</a:t>
            </a:r>
            <a:endParaRPr lang="en-US" dirty="0">
              <a:solidFill>
                <a:srgbClr val="0070C0"/>
              </a:solidFill>
              <a:latin typeface="Century Gothic" panose="020B0502020202020204" pitchFamily="34" charset="0"/>
            </a:endParaRPr>
          </a:p>
          <a:p>
            <a:pPr lvl="2">
              <a:buClr>
                <a:srgbClr val="0070C0"/>
              </a:buClr>
            </a:pPr>
            <a:r>
              <a:rPr lang="en-US" dirty="0">
                <a:solidFill>
                  <a:srgbClr val="0070C0"/>
                </a:solidFill>
                <a:latin typeface="Century Gothic" panose="020B0502020202020204" pitchFamily="34" charset="0"/>
                <a:hlinkClick r:id="rId9" action="ppaction://hlinksldjump">
                  <a:extLst>
                    <a:ext uri="{A12FA001-AC4F-418D-AE19-62706E023703}">
                      <ahyp:hlinkClr xmlns:ahyp="http://schemas.microsoft.com/office/drawing/2018/hyperlinkcolor" val="tx"/>
                    </a:ext>
                  </a:extLst>
                </a:hlinkClick>
              </a:rPr>
              <a:t>Bloom’s Revised Taxonomy</a:t>
            </a:r>
            <a:endParaRPr lang="en-US" dirty="0">
              <a:solidFill>
                <a:srgbClr val="0070C0"/>
              </a:solidFill>
              <a:latin typeface="Century Gothic" panose="020B0502020202020204" pitchFamily="34" charset="0"/>
            </a:endParaRPr>
          </a:p>
          <a:p>
            <a:pPr lvl="2">
              <a:buClr>
                <a:srgbClr val="0070C0"/>
              </a:buClr>
            </a:pPr>
            <a:r>
              <a:rPr lang="en-US" dirty="0">
                <a:solidFill>
                  <a:srgbClr val="0070C0"/>
                </a:solidFill>
                <a:latin typeface="Century Gothic" panose="020B0502020202020204" pitchFamily="34" charset="0"/>
                <a:hlinkClick r:id="rId10" action="ppaction://hlinksldjump">
                  <a:extLst>
                    <a:ext uri="{A12FA001-AC4F-418D-AE19-62706E023703}">
                      <ahyp:hlinkClr xmlns:ahyp="http://schemas.microsoft.com/office/drawing/2018/hyperlinkcolor" val="tx"/>
                    </a:ext>
                  </a:extLst>
                </a:hlinkClick>
              </a:rPr>
              <a:t>Understanding by Design/Backward Design</a:t>
            </a:r>
            <a:endParaRPr lang="en-US" dirty="0">
              <a:solidFill>
                <a:srgbClr val="0070C0"/>
              </a:solidFill>
              <a:latin typeface="Century Gothic" panose="020B0502020202020204" pitchFamily="34" charset="0"/>
            </a:endParaRPr>
          </a:p>
          <a:p>
            <a:pPr lvl="2">
              <a:buClr>
                <a:srgbClr val="0070C0"/>
              </a:buClr>
            </a:pPr>
            <a:r>
              <a:rPr lang="en-US" dirty="0">
                <a:solidFill>
                  <a:srgbClr val="0070C0"/>
                </a:solidFill>
                <a:latin typeface="Century Gothic" panose="020B0502020202020204" pitchFamily="34" charset="0"/>
                <a:hlinkClick r:id="rId11" action="ppaction://hlinksldjump">
                  <a:extLst>
                    <a:ext uri="{A12FA001-AC4F-418D-AE19-62706E023703}">
                      <ahyp:hlinkClr xmlns:ahyp="http://schemas.microsoft.com/office/drawing/2018/hyperlinkcolor" val="tx"/>
                    </a:ext>
                  </a:extLst>
                </a:hlinkClick>
              </a:rPr>
              <a:t>Differentiated Instruction</a:t>
            </a:r>
            <a:endParaRPr lang="en-US" dirty="0">
              <a:solidFill>
                <a:srgbClr val="0070C0"/>
              </a:solidFill>
              <a:latin typeface="Century Gothic" panose="020B0502020202020204" pitchFamily="34" charset="0"/>
            </a:endParaRPr>
          </a:p>
        </p:txBody>
      </p:sp>
      <p:sp>
        <p:nvSpPr>
          <p:cNvPr id="6" name="Content Placeholder 5">
            <a:extLst>
              <a:ext uri="{FF2B5EF4-FFF2-40B4-BE49-F238E27FC236}">
                <a16:creationId xmlns:a16="http://schemas.microsoft.com/office/drawing/2014/main" id="{BB18EF0C-7D74-CB42-87D9-3F0570772FE1}"/>
              </a:ext>
            </a:extLst>
          </p:cNvPr>
          <p:cNvSpPr>
            <a:spLocks noGrp="1"/>
          </p:cNvSpPr>
          <p:nvPr>
            <p:ph sz="quarter" idx="4"/>
          </p:nvPr>
        </p:nvSpPr>
        <p:spPr>
          <a:xfrm>
            <a:off x="6191754" y="1676399"/>
            <a:ext cx="4853543" cy="4495801"/>
          </a:xfrm>
        </p:spPr>
        <p:txBody>
          <a:bodyPr anchor="ctr">
            <a:normAutofit/>
          </a:bodyPr>
          <a:lstStyle/>
          <a:p>
            <a:pPr lvl="2">
              <a:buClr>
                <a:srgbClr val="0070C0"/>
              </a:buClr>
            </a:pPr>
            <a:r>
              <a:rPr lang="en-US" dirty="0">
                <a:solidFill>
                  <a:srgbClr val="0070C0"/>
                </a:solidFill>
                <a:latin typeface="Century Gothic" panose="020B0502020202020204" pitchFamily="34" charset="0"/>
                <a:hlinkClick r:id="rId12" action="ppaction://hlinksldjump">
                  <a:extLst>
                    <a:ext uri="{A12FA001-AC4F-418D-AE19-62706E023703}">
                      <ahyp:hlinkClr xmlns:ahyp="http://schemas.microsoft.com/office/drawing/2018/hyperlinkcolor" val="tx"/>
                    </a:ext>
                  </a:extLst>
                </a:hlinkClick>
              </a:rPr>
              <a:t>Mind Mapping</a:t>
            </a:r>
            <a:endParaRPr lang="en-US" dirty="0">
              <a:solidFill>
                <a:srgbClr val="0070C0"/>
              </a:solidFill>
              <a:latin typeface="Century Gothic" panose="020B0502020202020204" pitchFamily="34" charset="0"/>
            </a:endParaRPr>
          </a:p>
          <a:p>
            <a:pPr lvl="2">
              <a:buClr>
                <a:srgbClr val="0070C0"/>
              </a:buClr>
            </a:pPr>
            <a:r>
              <a:rPr lang="en-US" dirty="0">
                <a:solidFill>
                  <a:srgbClr val="0070C0"/>
                </a:solidFill>
                <a:latin typeface="Century Gothic" panose="020B0502020202020204" pitchFamily="34" charset="0"/>
                <a:hlinkClick r:id="rId13" action="ppaction://hlinksldjump">
                  <a:extLst>
                    <a:ext uri="{A12FA001-AC4F-418D-AE19-62706E023703}">
                      <ahyp:hlinkClr xmlns:ahyp="http://schemas.microsoft.com/office/drawing/2018/hyperlinkcolor" val="tx"/>
                    </a:ext>
                  </a:extLst>
                </a:hlinkClick>
              </a:rPr>
              <a:t>Outcomes and Competencies</a:t>
            </a:r>
            <a:endParaRPr lang="en-US" dirty="0">
              <a:solidFill>
                <a:srgbClr val="0070C0"/>
              </a:solidFill>
              <a:latin typeface="Century Gothic" panose="020B0502020202020204" pitchFamily="34" charset="0"/>
            </a:endParaRPr>
          </a:p>
          <a:p>
            <a:pPr lvl="2">
              <a:buClr>
                <a:srgbClr val="0070C0"/>
              </a:buClr>
            </a:pPr>
            <a:r>
              <a:rPr lang="en-US" dirty="0">
                <a:solidFill>
                  <a:srgbClr val="0070C0"/>
                </a:solidFill>
                <a:latin typeface="Century Gothic" panose="020B0502020202020204" pitchFamily="34" charset="0"/>
                <a:hlinkClick r:id="rId14" action="ppaction://hlinksldjump">
                  <a:extLst>
                    <a:ext uri="{A12FA001-AC4F-418D-AE19-62706E023703}">
                      <ahyp:hlinkClr xmlns:ahyp="http://schemas.microsoft.com/office/drawing/2018/hyperlinkcolor" val="tx"/>
                    </a:ext>
                  </a:extLst>
                </a:hlinkClick>
              </a:rPr>
              <a:t>Instructional Support</a:t>
            </a:r>
            <a:endParaRPr lang="en-US" dirty="0">
              <a:solidFill>
                <a:srgbClr val="0070C0"/>
              </a:solidFill>
              <a:latin typeface="Century Gothic" panose="020B0502020202020204" pitchFamily="34" charset="0"/>
            </a:endParaRPr>
          </a:p>
          <a:p>
            <a:pPr lvl="1">
              <a:buClr>
                <a:srgbClr val="0070C0"/>
              </a:buClr>
            </a:pPr>
            <a:r>
              <a:rPr lang="en-US" dirty="0">
                <a:solidFill>
                  <a:srgbClr val="0070C0"/>
                </a:solidFill>
                <a:latin typeface="Century Gothic" panose="020B0502020202020204" pitchFamily="34" charset="0"/>
                <a:hlinkClick r:id="rId15" action="ppaction://hlinksldjump">
                  <a:extLst>
                    <a:ext uri="{A12FA001-AC4F-418D-AE19-62706E023703}">
                      <ahyp:hlinkClr xmlns:ahyp="http://schemas.microsoft.com/office/drawing/2018/hyperlinkcolor" val="tx"/>
                    </a:ext>
                  </a:extLst>
                </a:hlinkClick>
              </a:rPr>
              <a:t>Open Education (Content)</a:t>
            </a:r>
            <a:endParaRPr lang="en-US" dirty="0">
              <a:solidFill>
                <a:srgbClr val="0070C0"/>
              </a:solidFill>
              <a:latin typeface="Century Gothic" panose="020B0502020202020204" pitchFamily="34" charset="0"/>
            </a:endParaRPr>
          </a:p>
          <a:p>
            <a:pPr lvl="2">
              <a:buClr>
                <a:srgbClr val="0070C0"/>
              </a:buClr>
            </a:pPr>
            <a:r>
              <a:rPr lang="en-US" dirty="0">
                <a:solidFill>
                  <a:srgbClr val="0070C0"/>
                </a:solidFill>
                <a:latin typeface="Century Gothic" panose="020B0502020202020204" pitchFamily="34" charset="0"/>
                <a:hlinkClick r:id="rId16" action="ppaction://hlinksldjump">
                  <a:extLst>
                    <a:ext uri="{A12FA001-AC4F-418D-AE19-62706E023703}">
                      <ahyp:hlinkClr xmlns:ahyp="http://schemas.microsoft.com/office/drawing/2018/hyperlinkcolor" val="tx"/>
                    </a:ext>
                  </a:extLst>
                </a:hlinkClick>
              </a:rPr>
              <a:t>OER Basics</a:t>
            </a:r>
            <a:endParaRPr lang="en-US" dirty="0">
              <a:solidFill>
                <a:srgbClr val="0070C0"/>
              </a:solidFill>
              <a:latin typeface="Century Gothic" panose="020B0502020202020204" pitchFamily="34" charset="0"/>
            </a:endParaRPr>
          </a:p>
          <a:p>
            <a:pPr lvl="2">
              <a:buClr>
                <a:srgbClr val="0070C0"/>
              </a:buClr>
            </a:pPr>
            <a:r>
              <a:rPr lang="en-US" dirty="0">
                <a:solidFill>
                  <a:srgbClr val="0070C0"/>
                </a:solidFill>
                <a:latin typeface="Century Gothic" panose="020B0502020202020204" pitchFamily="34" charset="0"/>
                <a:hlinkClick r:id="rId17" action="ppaction://hlinksldjump">
                  <a:extLst>
                    <a:ext uri="{A12FA001-AC4F-418D-AE19-62706E023703}">
                      <ahyp:hlinkClr xmlns:ahyp="http://schemas.microsoft.com/office/drawing/2018/hyperlinkcolor" val="tx"/>
                    </a:ext>
                  </a:extLst>
                </a:hlinkClick>
              </a:rPr>
              <a:t>Resources</a:t>
            </a:r>
            <a:endParaRPr lang="en-US" dirty="0">
              <a:solidFill>
                <a:srgbClr val="0070C0"/>
              </a:solidFill>
              <a:latin typeface="Century Gothic" panose="020B0502020202020204" pitchFamily="34" charset="0"/>
            </a:endParaRPr>
          </a:p>
          <a:p>
            <a:pPr lvl="1">
              <a:buClr>
                <a:srgbClr val="0070C0"/>
              </a:buClr>
            </a:pPr>
            <a:r>
              <a:rPr lang="en-US" dirty="0">
                <a:solidFill>
                  <a:srgbClr val="0070C0"/>
                </a:solidFill>
                <a:latin typeface="Century Gothic" panose="020B0502020202020204" pitchFamily="34" charset="0"/>
                <a:hlinkClick r:id="rId18" action="ppaction://hlinksldjump">
                  <a:extLst>
                    <a:ext uri="{A12FA001-AC4F-418D-AE19-62706E023703}">
                      <ahyp:hlinkClr xmlns:ahyp="http://schemas.microsoft.com/office/drawing/2018/hyperlinkcolor" val="tx"/>
                    </a:ext>
                  </a:extLst>
                </a:hlinkClick>
              </a:rPr>
              <a:t>Student Outcomes</a:t>
            </a:r>
            <a:endParaRPr lang="en-US" dirty="0">
              <a:solidFill>
                <a:srgbClr val="0070C0"/>
              </a:solidFill>
              <a:latin typeface="Century Gothic" panose="020B0502020202020204" pitchFamily="34" charset="0"/>
            </a:endParaRPr>
          </a:p>
          <a:p>
            <a:pPr lvl="2">
              <a:buClr>
                <a:srgbClr val="0070C0"/>
              </a:buClr>
            </a:pPr>
            <a:r>
              <a:rPr lang="en-US" dirty="0">
                <a:solidFill>
                  <a:srgbClr val="0070C0"/>
                </a:solidFill>
                <a:latin typeface="Century Gothic" panose="020B0502020202020204" pitchFamily="34" charset="0"/>
                <a:hlinkClick r:id="rId19" action="ppaction://hlinksldjump">
                  <a:extLst>
                    <a:ext uri="{A12FA001-AC4F-418D-AE19-62706E023703}">
                      <ahyp:hlinkClr xmlns:ahyp="http://schemas.microsoft.com/office/drawing/2018/hyperlinkcolor" val="tx"/>
                    </a:ext>
                  </a:extLst>
                </a:hlinkClick>
              </a:rPr>
              <a:t>Student Experience</a:t>
            </a:r>
            <a:endParaRPr lang="en-US" dirty="0">
              <a:solidFill>
                <a:srgbClr val="0070C0"/>
              </a:solidFill>
              <a:latin typeface="Century Gothic" panose="020B0502020202020204" pitchFamily="34" charset="0"/>
            </a:endParaRPr>
          </a:p>
          <a:p>
            <a:pPr lvl="2">
              <a:buClr>
                <a:srgbClr val="0070C0"/>
              </a:buClr>
            </a:pPr>
            <a:r>
              <a:rPr lang="en-US" dirty="0">
                <a:solidFill>
                  <a:srgbClr val="0070C0"/>
                </a:solidFill>
                <a:latin typeface="Century Gothic" panose="020B0502020202020204" pitchFamily="34" charset="0"/>
                <a:hlinkClick r:id="rId20" action="ppaction://hlinksldjump">
                  <a:extLst>
                    <a:ext uri="{A12FA001-AC4F-418D-AE19-62706E023703}">
                      <ahyp:hlinkClr xmlns:ahyp="http://schemas.microsoft.com/office/drawing/2018/hyperlinkcolor" val="tx"/>
                    </a:ext>
                  </a:extLst>
                </a:hlinkClick>
              </a:rPr>
              <a:t>Reflection</a:t>
            </a:r>
            <a:endParaRPr lang="en-US" dirty="0">
              <a:solidFill>
                <a:srgbClr val="0070C0"/>
              </a:solidFill>
              <a:latin typeface="Century Gothic" panose="020B0502020202020204" pitchFamily="34" charset="0"/>
            </a:endParaRPr>
          </a:p>
          <a:p>
            <a:pPr lvl="1">
              <a:buClr>
                <a:srgbClr val="0070C0"/>
              </a:buClr>
            </a:pPr>
            <a:r>
              <a:rPr lang="en-US" dirty="0">
                <a:solidFill>
                  <a:srgbClr val="0070C0"/>
                </a:solidFill>
                <a:latin typeface="Century Gothic" panose="020B0502020202020204" pitchFamily="34" charset="0"/>
                <a:hlinkClick r:id="rId21" action="ppaction://hlinksldjump">
                  <a:extLst>
                    <a:ext uri="{A12FA001-AC4F-418D-AE19-62706E023703}">
                      <ahyp:hlinkClr xmlns:ahyp="http://schemas.microsoft.com/office/drawing/2018/hyperlinkcolor" val="tx"/>
                    </a:ext>
                  </a:extLst>
                </a:hlinkClick>
              </a:rPr>
              <a:t>Value Added</a:t>
            </a:r>
            <a:endParaRPr lang="en-US" dirty="0">
              <a:solidFill>
                <a:srgbClr val="0070C0"/>
              </a:solidFill>
              <a:latin typeface="Century Gothic" panose="020B0502020202020204" pitchFamily="34" charset="0"/>
            </a:endParaRPr>
          </a:p>
        </p:txBody>
      </p:sp>
    </p:spTree>
    <p:extLst>
      <p:ext uri="{BB962C8B-B14F-4D97-AF65-F5344CB8AC3E}">
        <p14:creationId xmlns:p14="http://schemas.microsoft.com/office/powerpoint/2010/main" val="148341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836888"/>
          </a:xfrm>
        </p:spPr>
        <p:txBody>
          <a:bodyPr/>
          <a:lstStyle/>
          <a:p>
            <a:pPr marL="285750" indent="-285750" algn="ctr">
              <a:lnSpc>
                <a:spcPct val="110000"/>
              </a:lnSpc>
              <a:buClr>
                <a:srgbClr val="0070C0"/>
              </a:buClr>
            </a:pPr>
            <a:r>
              <a:rPr lang="en-US" dirty="0">
                <a:latin typeface="Century Gothic" panose="020B0502020202020204" pitchFamily="34" charset="0"/>
              </a:rPr>
              <a:t>Why Use Bloom’s?</a:t>
            </a:r>
          </a:p>
        </p:txBody>
      </p:sp>
      <p:sp>
        <p:nvSpPr>
          <p:cNvPr id="5" name="Content Placeholder 4">
            <a:extLst>
              <a:ext uri="{FF2B5EF4-FFF2-40B4-BE49-F238E27FC236}">
                <a16:creationId xmlns:a16="http://schemas.microsoft.com/office/drawing/2014/main" id="{F277A39D-FFB8-5049-B5FF-7CF6E9A39890}"/>
              </a:ext>
            </a:extLst>
          </p:cNvPr>
          <p:cNvSpPr>
            <a:spLocks noGrp="1"/>
          </p:cNvSpPr>
          <p:nvPr>
            <p:ph idx="1"/>
          </p:nvPr>
        </p:nvSpPr>
        <p:spPr>
          <a:xfrm>
            <a:off x="1090044" y="4668466"/>
            <a:ext cx="10220098" cy="1045650"/>
          </a:xfrm>
        </p:spPr>
        <p:txBody>
          <a:bodyPr anchor="ctr">
            <a:normAutofit/>
          </a:bodyPr>
          <a:lstStyle/>
          <a:p>
            <a:pPr marL="285750" indent="-285750">
              <a:lnSpc>
                <a:spcPct val="110000"/>
              </a:lnSpc>
              <a:buClr>
                <a:srgbClr val="0070C0"/>
              </a:buClr>
            </a:pPr>
            <a:r>
              <a:rPr lang="en-US" sz="1800" dirty="0">
                <a:latin typeface="Century Gothic" panose="020B0502020202020204" pitchFamily="34" charset="0"/>
              </a:rPr>
              <a:t>“The revised version of the taxonomy is intended for a much broader audience. Emphasis is placed upon its use as a ‘more authentic tool for curriculum planning, instructional delivery and assessment.’”</a:t>
            </a:r>
          </a:p>
        </p:txBody>
      </p:sp>
      <p:sp>
        <p:nvSpPr>
          <p:cNvPr id="4" name="Rectangle 3">
            <a:extLst>
              <a:ext uri="{FF2B5EF4-FFF2-40B4-BE49-F238E27FC236}">
                <a16:creationId xmlns:a16="http://schemas.microsoft.com/office/drawing/2014/main" id="{3F7E76F6-A931-8B4A-B90E-581499B2CAD5}"/>
              </a:ext>
            </a:extLst>
          </p:cNvPr>
          <p:cNvSpPr/>
          <p:nvPr/>
        </p:nvSpPr>
        <p:spPr>
          <a:xfrm>
            <a:off x="1684111" y="4081477"/>
            <a:ext cx="7772400" cy="461665"/>
          </a:xfrm>
          <a:prstGeom prst="rect">
            <a:avLst/>
          </a:prstGeom>
        </p:spPr>
        <p:txBody>
          <a:bodyPr wrap="square">
            <a:spAutoFit/>
          </a:bodyPr>
          <a:lstStyle/>
          <a:p>
            <a:r>
              <a:rPr lang="en-US" sz="1200" dirty="0">
                <a:solidFill>
                  <a:srgbClr val="222222"/>
                </a:solidFill>
                <a:latin typeface="Century Gothic" panose="020B0502020202020204" pitchFamily="34" charset="0"/>
              </a:rPr>
              <a:t>Armstrong, P. (2010). Bloom’s Taxonomy. Vanderbilt University Center for Teaching. Retrieved [3/22/21] from </a:t>
            </a:r>
            <a:r>
              <a:rPr lang="en-US" sz="1200" b="1" dirty="0">
                <a:solidFill>
                  <a:srgbClr val="0070C0"/>
                </a:solidFill>
                <a:latin typeface="Century Gothic" panose="020B0502020202020204" pitchFamily="34" charset="0"/>
                <a:hlinkClick r:id="rId2">
                  <a:extLst>
                    <a:ext uri="{A12FA001-AC4F-418D-AE19-62706E023703}">
                      <ahyp:hlinkClr xmlns:ahyp="http://schemas.microsoft.com/office/drawing/2018/hyperlinkcolor" val="tx"/>
                    </a:ext>
                  </a:extLst>
                </a:hlinkClick>
              </a:rPr>
              <a:t>https://cft.vanderbilt.edu/guides-sub-pages/blooms-taxonomy/</a:t>
            </a:r>
            <a:r>
              <a:rPr lang="en-US" sz="1200" dirty="0">
                <a:solidFill>
                  <a:srgbClr val="222222"/>
                </a:solidFill>
                <a:latin typeface="Century Gothic" panose="020B0502020202020204" pitchFamily="34" charset="0"/>
              </a:rPr>
              <a:t>. </a:t>
            </a:r>
            <a:endParaRPr lang="en-US" sz="1200" dirty="0">
              <a:latin typeface="Century Gothic" panose="020B0502020202020204" pitchFamily="34" charset="0"/>
            </a:endParaRPr>
          </a:p>
        </p:txBody>
      </p:sp>
      <p:sp>
        <p:nvSpPr>
          <p:cNvPr id="7" name="Content Placeholder 4">
            <a:extLst>
              <a:ext uri="{FF2B5EF4-FFF2-40B4-BE49-F238E27FC236}">
                <a16:creationId xmlns:a16="http://schemas.microsoft.com/office/drawing/2014/main" id="{C24A2F21-8EE9-B541-B08C-90E4B334C02C}"/>
              </a:ext>
            </a:extLst>
          </p:cNvPr>
          <p:cNvSpPr txBox="1">
            <a:spLocks/>
          </p:cNvSpPr>
          <p:nvPr/>
        </p:nvSpPr>
        <p:spPr>
          <a:xfrm>
            <a:off x="1090044" y="1274464"/>
            <a:ext cx="10220099" cy="2738987"/>
          </a:xfrm>
          <a:prstGeom prst="rect">
            <a:avLst/>
          </a:prstGeom>
          <a:solidFill>
            <a:schemeClr val="bg2">
              <a:alpha val="70000"/>
            </a:schemeClr>
          </a:solidFill>
        </p:spPr>
        <p:txBody>
          <a:bodyPr vert="horz" lIns="91440" tIns="45720" rIns="91440" bIns="45720" rtlCol="0" anchor="ctr">
            <a:normAutofit/>
          </a:bodyPr>
          <a:lstStyle>
            <a:lvl1pPr marL="223838" indent="-228600" algn="l" defTabSz="914400" rtl="0" eaLnBrk="1" latinLnBrk="0" hangingPunct="1">
              <a:lnSpc>
                <a:spcPct val="90000"/>
              </a:lnSpc>
              <a:spcBef>
                <a:spcPts val="1600"/>
              </a:spcBef>
              <a:buClr>
                <a:schemeClr val="accent6"/>
              </a:buClr>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6"/>
              </a:buClr>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Clr>
                <a:schemeClr val="accent6"/>
              </a:buClr>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Clr>
                <a:schemeClr val="accent6"/>
              </a:buClr>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Clr>
                <a:schemeClr val="accent6"/>
              </a:buClr>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a:lstStyle>
          <a:p>
            <a:pPr marL="285750" indent="-285750">
              <a:lnSpc>
                <a:spcPct val="100000"/>
              </a:lnSpc>
              <a:buClr>
                <a:srgbClr val="0070C0"/>
              </a:buClr>
            </a:pPr>
            <a:r>
              <a:rPr lang="en-US" sz="1800" dirty="0">
                <a:latin typeface="Century Gothic" panose="020B0502020202020204" pitchFamily="34" charset="0"/>
              </a:rPr>
              <a:t>“Objectives (learning goals) are important to establish in a pedagogical interchange so that teachers and students alike understand the purpose of that interchange.”</a:t>
            </a:r>
          </a:p>
          <a:p>
            <a:pPr marL="285750" indent="-285750">
              <a:lnSpc>
                <a:spcPct val="100000"/>
              </a:lnSpc>
              <a:buClr>
                <a:srgbClr val="0070C0"/>
              </a:buClr>
            </a:pPr>
            <a:r>
              <a:rPr lang="en-US" sz="1800" dirty="0">
                <a:latin typeface="Century Gothic" panose="020B0502020202020204" pitchFamily="34" charset="0"/>
              </a:rPr>
              <a:t>“Organizing objectives helps to clarify objectives for themselves and for students.”</a:t>
            </a:r>
          </a:p>
          <a:p>
            <a:pPr marL="285750" indent="-285750">
              <a:lnSpc>
                <a:spcPct val="100000"/>
              </a:lnSpc>
              <a:buClr>
                <a:srgbClr val="0070C0"/>
              </a:buClr>
            </a:pPr>
            <a:r>
              <a:rPr lang="en-US" sz="1800" dirty="0">
                <a:latin typeface="Century Gothic" panose="020B0502020202020204" pitchFamily="34" charset="0"/>
              </a:rPr>
              <a:t>“Having an organized set of objectives helps teachers to:</a:t>
            </a:r>
          </a:p>
          <a:p>
            <a:pPr marL="564832" lvl="1" indent="-285750">
              <a:lnSpc>
                <a:spcPct val="100000"/>
              </a:lnSpc>
              <a:buClr>
                <a:srgbClr val="0070C0"/>
              </a:buClr>
            </a:pPr>
            <a:r>
              <a:rPr lang="en-US" sz="1400" dirty="0">
                <a:latin typeface="Century Gothic" panose="020B0502020202020204" pitchFamily="34" charset="0"/>
              </a:rPr>
              <a:t>‘plan and deliver appropriate instruction”;</a:t>
            </a:r>
          </a:p>
          <a:p>
            <a:pPr marL="564832" lvl="1" indent="-285750">
              <a:lnSpc>
                <a:spcPct val="100000"/>
              </a:lnSpc>
              <a:buClr>
                <a:srgbClr val="0070C0"/>
              </a:buClr>
            </a:pPr>
            <a:r>
              <a:rPr lang="en-US" sz="1400" dirty="0">
                <a:latin typeface="Century Gothic" panose="020B0502020202020204" pitchFamily="34" charset="0"/>
              </a:rPr>
              <a:t>‘design valid assessment tasks and strategies’; and</a:t>
            </a:r>
          </a:p>
          <a:p>
            <a:pPr marL="564832" lvl="1" indent="-285750">
              <a:lnSpc>
                <a:spcPct val="100000"/>
              </a:lnSpc>
              <a:buClr>
                <a:srgbClr val="0070C0"/>
              </a:buClr>
            </a:pPr>
            <a:r>
              <a:rPr lang="en-US" sz="1400" dirty="0">
                <a:latin typeface="Century Gothic" panose="020B0502020202020204" pitchFamily="34" charset="0"/>
              </a:rPr>
              <a:t>‘ensure that instruction and assessment are aligned with the objects.’”</a:t>
            </a:r>
          </a:p>
        </p:txBody>
      </p:sp>
      <p:sp>
        <p:nvSpPr>
          <p:cNvPr id="3" name="Rectangle 2">
            <a:extLst>
              <a:ext uri="{FF2B5EF4-FFF2-40B4-BE49-F238E27FC236}">
                <a16:creationId xmlns:a16="http://schemas.microsoft.com/office/drawing/2014/main" id="{2E8D3F40-8312-7141-B9A7-027841725090}"/>
              </a:ext>
            </a:extLst>
          </p:cNvPr>
          <p:cNvSpPr/>
          <p:nvPr/>
        </p:nvSpPr>
        <p:spPr>
          <a:xfrm>
            <a:off x="1399494" y="5855769"/>
            <a:ext cx="9601200" cy="646331"/>
          </a:xfrm>
          <a:prstGeom prst="rect">
            <a:avLst/>
          </a:prstGeom>
        </p:spPr>
        <p:txBody>
          <a:bodyPr wrap="square">
            <a:spAutoFit/>
          </a:bodyPr>
          <a:lstStyle/>
          <a:p>
            <a:r>
              <a:rPr lang="en-US" sz="1200" dirty="0">
                <a:latin typeface="Century Gothic" panose="020B0502020202020204" pitchFamily="34" charset="0"/>
              </a:rPr>
              <a:t>Forehand, M. (2005). Bloom’s taxonomy: Original and revised. In M. </a:t>
            </a:r>
            <a:r>
              <a:rPr lang="en-US" sz="1200" dirty="0" err="1">
                <a:latin typeface="Century Gothic" panose="020B0502020202020204" pitchFamily="34" charset="0"/>
              </a:rPr>
              <a:t>Orey</a:t>
            </a:r>
            <a:r>
              <a:rPr lang="en-US" sz="1200" dirty="0">
                <a:latin typeface="Century Gothic" panose="020B0502020202020204" pitchFamily="34" charset="0"/>
              </a:rPr>
              <a:t> (Ed.) Emerging perspectives on learning, teaching, and technology. Retrieved 3/22/21, </a:t>
            </a:r>
            <a:r>
              <a:rPr lang="en-US" sz="1200" b="1" dirty="0">
                <a:solidFill>
                  <a:srgbClr val="0070C0"/>
                </a:solidFill>
                <a:latin typeface="Century Gothic" panose="020B0502020202020204" pitchFamily="34" charset="0"/>
                <a:hlinkClick r:id="rId3">
                  <a:extLst>
                    <a:ext uri="{A12FA001-AC4F-418D-AE19-62706E023703}">
                      <ahyp:hlinkClr xmlns:ahyp="http://schemas.microsoft.com/office/drawing/2018/hyperlinkcolor" val="tx"/>
                    </a:ext>
                  </a:extLst>
                </a:hlinkClick>
              </a:rPr>
              <a:t>https://cft.vanderbilt.edu/wp-content/uploads/sites/59/BloomsTaxonomy-mary-forehand.pdf</a:t>
            </a:r>
            <a:endParaRPr lang="en-US" sz="1200" b="1" dirty="0">
              <a:solidFill>
                <a:srgbClr val="0070C0"/>
              </a:solidFill>
              <a:latin typeface="Century Gothic" panose="020B0502020202020204" pitchFamily="34" charset="0"/>
            </a:endParaRPr>
          </a:p>
        </p:txBody>
      </p:sp>
      <p:pic>
        <p:nvPicPr>
          <p:cNvPr id="9" name="Picture 8" descr="A picture containing text, clipart&#10;&#10;Description automatically generated">
            <a:extLst>
              <a:ext uri="{FF2B5EF4-FFF2-40B4-BE49-F238E27FC236}">
                <a16:creationId xmlns:a16="http://schemas.microsoft.com/office/drawing/2014/main" id="{24716A51-6831-0C4B-878F-31E32952E0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8694" y="6273500"/>
            <a:ext cx="685800" cy="235744"/>
          </a:xfrm>
          <a:prstGeom prst="rect">
            <a:avLst/>
          </a:prstGeom>
        </p:spPr>
      </p:pic>
      <p:pic>
        <p:nvPicPr>
          <p:cNvPr id="11" name="Picture 10" descr="Creative Commons BY-NC License">
            <a:hlinkClick r:id="rId5"/>
            <a:extLst>
              <a:ext uri="{FF2B5EF4-FFF2-40B4-BE49-F238E27FC236}">
                <a16:creationId xmlns:a16="http://schemas.microsoft.com/office/drawing/2014/main" id="{77F29588-E4F7-9245-982B-3CE6392ACE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8111" y="4312309"/>
            <a:ext cx="838200" cy="288131"/>
          </a:xfrm>
          <a:prstGeom prst="rect">
            <a:avLst/>
          </a:prstGeom>
        </p:spPr>
      </p:pic>
    </p:spTree>
    <p:extLst>
      <p:ext uri="{BB962C8B-B14F-4D97-AF65-F5344CB8AC3E}">
        <p14:creationId xmlns:p14="http://schemas.microsoft.com/office/powerpoint/2010/main" val="3096719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262235"/>
            <a:ext cx="9601200" cy="685800"/>
          </a:xfrm>
        </p:spPr>
        <p:txBody>
          <a:bodyPr>
            <a:normAutofit/>
          </a:bodyPr>
          <a:lstStyle/>
          <a:p>
            <a:pPr lvl="2" algn="ctr">
              <a:buClr>
                <a:schemeClr val="bg2">
                  <a:lumMod val="25000"/>
                </a:schemeClr>
              </a:buClr>
            </a:pPr>
            <a:r>
              <a:rPr lang="en-US" sz="3600" dirty="0">
                <a:latin typeface="Century Gothic" panose="020B0502020202020204" pitchFamily="34" charset="0"/>
              </a:rPr>
              <a:t>First – A Story</a:t>
            </a:r>
          </a:p>
        </p:txBody>
      </p:sp>
      <p:sp>
        <p:nvSpPr>
          <p:cNvPr id="5" name="Content Placeholder 4">
            <a:extLst>
              <a:ext uri="{FF2B5EF4-FFF2-40B4-BE49-F238E27FC236}">
                <a16:creationId xmlns:a16="http://schemas.microsoft.com/office/drawing/2014/main" id="{F277A39D-FFB8-5049-B5FF-7CF6E9A39890}"/>
              </a:ext>
            </a:extLst>
          </p:cNvPr>
          <p:cNvSpPr>
            <a:spLocks noGrp="1"/>
          </p:cNvSpPr>
          <p:nvPr>
            <p:ph idx="1"/>
          </p:nvPr>
        </p:nvSpPr>
        <p:spPr>
          <a:xfrm>
            <a:off x="1293811" y="983039"/>
            <a:ext cx="9601200" cy="4613196"/>
          </a:xfrm>
        </p:spPr>
        <p:txBody>
          <a:bodyPr anchor="ctr">
            <a:normAutofit lnSpcReduction="10000"/>
          </a:bodyPr>
          <a:lstStyle/>
          <a:p>
            <a:pPr marL="0" indent="0">
              <a:lnSpc>
                <a:spcPct val="150000"/>
              </a:lnSpc>
              <a:buNone/>
            </a:pPr>
            <a:r>
              <a:rPr lang="en-US" sz="1800" dirty="0">
                <a:latin typeface="Century Gothic" panose="020B0502020202020204" pitchFamily="34" charset="0"/>
              </a:rPr>
              <a:t>In his book</a:t>
            </a:r>
            <a:r>
              <a:rPr lang="en-US" sz="1800" b="1" dirty="0">
                <a:latin typeface="Century Gothic" panose="020B0502020202020204" pitchFamily="34" charset="0"/>
              </a:rPr>
              <a:t> </a:t>
            </a:r>
            <a:r>
              <a:rPr lang="en-US" sz="1800" b="1" dirty="0">
                <a:solidFill>
                  <a:srgbClr val="0070C0"/>
                </a:solidFill>
                <a:latin typeface="Century Gothic" panose="020B0502020202020204" pitchFamily="34" charset="0"/>
                <a:hlinkClick r:id="rId2">
                  <a:extLst>
                    <a:ext uri="{A12FA001-AC4F-418D-AE19-62706E023703}">
                      <ahyp:hlinkClr xmlns:ahyp="http://schemas.microsoft.com/office/drawing/2018/hyperlinkcolor" val="tx"/>
                    </a:ext>
                  </a:extLst>
                </a:hlinkClick>
              </a:rPr>
              <a:t>Start with Why</a:t>
            </a:r>
            <a:r>
              <a:rPr lang="en-US" sz="1800" b="1" dirty="0">
                <a:solidFill>
                  <a:srgbClr val="0070C0"/>
                </a:solidFill>
                <a:latin typeface="Century Gothic" panose="020B0502020202020204" pitchFamily="34" charset="0"/>
              </a:rPr>
              <a:t> </a:t>
            </a:r>
            <a:r>
              <a:rPr lang="en-US" sz="1800" dirty="0">
                <a:latin typeface="Century Gothic" panose="020B0502020202020204" pitchFamily="34" charset="0"/>
              </a:rPr>
              <a:t>Simon Sinek tells a story about how American car executives went over to Japan to tour their assembly lines. Line workers in America, at this time, would have a rubber mallet to tap on the doors as they attached the car doors to make sure they would fit perfectly. In Japan there were no mallets and no person doing this job. The Americans asked why this was the case and their Japanese guide said, “We make sure it fits when we design it” (Sinek, 14).</a:t>
            </a:r>
          </a:p>
          <a:p>
            <a:pPr marL="0" indent="0">
              <a:lnSpc>
                <a:spcPct val="150000"/>
              </a:lnSpc>
              <a:buNone/>
            </a:pPr>
            <a:r>
              <a:rPr lang="en-US" sz="1800" dirty="0">
                <a:latin typeface="Century Gothic" panose="020B0502020202020204" pitchFamily="34" charset="0"/>
              </a:rPr>
              <a:t>Similarly, we too need to follow suit as instructors and plan what we want to be achieved at the end of our course at the beginning. </a:t>
            </a:r>
          </a:p>
          <a:p>
            <a:pPr marL="279082" lvl="1" indent="0">
              <a:lnSpc>
                <a:spcPct val="150000"/>
              </a:lnSpc>
              <a:buNone/>
            </a:pPr>
            <a:r>
              <a:rPr lang="en-US" sz="1400" i="1" dirty="0">
                <a:latin typeface="Century Gothic" panose="020B0502020202020204" pitchFamily="34" charset="0"/>
              </a:rPr>
              <a:t>“Our lessons, units, and courses should be logically inferred from the results sought, not derived from the methods, books, and activities with which we are most comfortable. Curriculum should lay out the most effective ways of achieving specific results… in short, the best designs derive backward from the learnings sought” (Bowen).</a:t>
            </a:r>
            <a:endParaRPr lang="en-US" sz="1000" dirty="0">
              <a:latin typeface="Century Gothic" panose="020B0502020202020204" pitchFamily="34" charset="0"/>
            </a:endParaRPr>
          </a:p>
        </p:txBody>
      </p:sp>
      <p:sp>
        <p:nvSpPr>
          <p:cNvPr id="4" name="Rectangle 3">
            <a:extLst>
              <a:ext uri="{FF2B5EF4-FFF2-40B4-BE49-F238E27FC236}">
                <a16:creationId xmlns:a16="http://schemas.microsoft.com/office/drawing/2014/main" id="{042DAD01-7E9A-2442-93F7-10BF92002295}"/>
              </a:ext>
            </a:extLst>
          </p:cNvPr>
          <p:cNvSpPr/>
          <p:nvPr/>
        </p:nvSpPr>
        <p:spPr>
          <a:xfrm>
            <a:off x="1293812" y="5715000"/>
            <a:ext cx="9601199" cy="461665"/>
          </a:xfrm>
          <a:prstGeom prst="rect">
            <a:avLst/>
          </a:prstGeom>
        </p:spPr>
        <p:txBody>
          <a:bodyPr wrap="square">
            <a:spAutoFit/>
          </a:bodyPr>
          <a:lstStyle/>
          <a:p>
            <a:r>
              <a:rPr lang="en-US" sz="1200" dirty="0">
                <a:solidFill>
                  <a:srgbClr val="222222"/>
                </a:solidFill>
                <a:latin typeface="Century Gothic" panose="020B0502020202020204" pitchFamily="34" charset="0"/>
              </a:rPr>
              <a:t>Bowen, R. S.  (2017). Understanding by Design. Vanderbilt University Center for Teaching. Retrieved [3/22/21] from </a:t>
            </a:r>
            <a:r>
              <a:rPr lang="en-US" sz="1200" b="1" dirty="0">
                <a:solidFill>
                  <a:srgbClr val="0070C0"/>
                </a:solidFill>
                <a:latin typeface="Century Gothic" panose="020B0502020202020204" pitchFamily="34" charset="0"/>
                <a:hlinkClick r:id="rId3">
                  <a:extLst>
                    <a:ext uri="{A12FA001-AC4F-418D-AE19-62706E023703}">
                      <ahyp:hlinkClr xmlns:ahyp="http://schemas.microsoft.com/office/drawing/2018/hyperlinkcolor" val="tx"/>
                    </a:ext>
                  </a:extLst>
                </a:hlinkClick>
              </a:rPr>
              <a:t>https://cft.vanderbilt.edu/understanding-by-design/</a:t>
            </a:r>
            <a:r>
              <a:rPr lang="en-US" sz="1200" dirty="0">
                <a:solidFill>
                  <a:srgbClr val="222222"/>
                </a:solidFill>
                <a:latin typeface="Century Gothic" panose="020B0502020202020204" pitchFamily="34" charset="0"/>
              </a:rPr>
              <a:t>. </a:t>
            </a:r>
            <a:endParaRPr lang="en-US" sz="1200" dirty="0">
              <a:latin typeface="Century Gothic" panose="020B0502020202020204" pitchFamily="34" charset="0"/>
            </a:endParaRPr>
          </a:p>
        </p:txBody>
      </p:sp>
      <p:sp>
        <p:nvSpPr>
          <p:cNvPr id="7" name="Rectangle 6">
            <a:extLst>
              <a:ext uri="{FF2B5EF4-FFF2-40B4-BE49-F238E27FC236}">
                <a16:creationId xmlns:a16="http://schemas.microsoft.com/office/drawing/2014/main" id="{6CE84DAD-418D-1540-AD3B-D9E307B5C9E6}"/>
              </a:ext>
            </a:extLst>
          </p:cNvPr>
          <p:cNvSpPr/>
          <p:nvPr/>
        </p:nvSpPr>
        <p:spPr>
          <a:xfrm>
            <a:off x="1293811" y="6211669"/>
            <a:ext cx="9601199" cy="646331"/>
          </a:xfrm>
          <a:prstGeom prst="rect">
            <a:avLst/>
          </a:prstGeom>
        </p:spPr>
        <p:txBody>
          <a:bodyPr wrap="square">
            <a:spAutoFit/>
          </a:bodyPr>
          <a:lstStyle/>
          <a:p>
            <a:r>
              <a:rPr lang="en-US" sz="1200" dirty="0">
                <a:solidFill>
                  <a:srgbClr val="222222"/>
                </a:solidFill>
                <a:latin typeface="Century Gothic" panose="020B0502020202020204" pitchFamily="34" charset="0"/>
              </a:rPr>
              <a:t>Simon Sinek: How Great Leaders Inspire Everyone to Take Action. (September 2009) </a:t>
            </a:r>
            <a:r>
              <a:rPr lang="en-US" sz="1200" dirty="0" err="1">
                <a:solidFill>
                  <a:srgbClr val="222222"/>
                </a:solidFill>
                <a:latin typeface="Century Gothic" panose="020B0502020202020204" pitchFamily="34" charset="0"/>
              </a:rPr>
              <a:t>TedX</a:t>
            </a:r>
            <a:r>
              <a:rPr lang="en-US" sz="1200" dirty="0">
                <a:solidFill>
                  <a:srgbClr val="222222"/>
                </a:solidFill>
                <a:latin typeface="Century Gothic" panose="020B0502020202020204" pitchFamily="34" charset="0"/>
              </a:rPr>
              <a:t>. Retrieved [3/22/21] from </a:t>
            </a:r>
            <a:r>
              <a:rPr lang="en-US" sz="1200" b="1" dirty="0">
                <a:solidFill>
                  <a:srgbClr val="0070C0"/>
                </a:solidFill>
                <a:latin typeface="Century Gothic" panose="020B0502020202020204" pitchFamily="34" charset="0"/>
                <a:hlinkClick r:id="rId4">
                  <a:extLst>
                    <a:ext uri="{A12FA001-AC4F-418D-AE19-62706E023703}">
                      <ahyp:hlinkClr xmlns:ahyp="http://schemas.microsoft.com/office/drawing/2018/hyperlinkcolor" val="tx"/>
                    </a:ext>
                  </a:extLst>
                </a:hlinkClick>
              </a:rPr>
              <a:t>https://www.ted.com/talks/simon_sinek_how_great_leaders_inspire_action</a:t>
            </a:r>
            <a:r>
              <a:rPr lang="en-US" sz="1200" dirty="0">
                <a:solidFill>
                  <a:srgbClr val="0070C0"/>
                </a:solidFill>
                <a:latin typeface="Century Gothic" panose="020B0502020202020204" pitchFamily="34" charset="0"/>
              </a:rPr>
              <a:t> </a:t>
            </a:r>
          </a:p>
          <a:p>
            <a:r>
              <a:rPr lang="en-US" sz="1200" dirty="0">
                <a:solidFill>
                  <a:srgbClr val="222222"/>
                </a:solidFill>
                <a:latin typeface="Century Gothic" panose="020B0502020202020204" pitchFamily="34" charset="0"/>
              </a:rPr>
              <a:t>Sinek, S. (2009) Start with Why: How Great Leaders Inspire Everyone to Take Action. Penguin Group. </a:t>
            </a:r>
            <a:endParaRPr lang="en-US" sz="1200" dirty="0">
              <a:latin typeface="Century Gothic" panose="020B0502020202020204" pitchFamily="34" charset="0"/>
            </a:endParaRPr>
          </a:p>
        </p:txBody>
      </p:sp>
      <p:pic>
        <p:nvPicPr>
          <p:cNvPr id="8" name="Picture 7" descr="Creative Commons BY-NC License">
            <a:hlinkClick r:id="rId5"/>
            <a:extLst>
              <a:ext uri="{FF2B5EF4-FFF2-40B4-BE49-F238E27FC236}">
                <a16:creationId xmlns:a16="http://schemas.microsoft.com/office/drawing/2014/main" id="{9943D12E-2D1C-284F-B669-6DFE440CD1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2412" y="5945832"/>
            <a:ext cx="838200" cy="288131"/>
          </a:xfrm>
          <a:prstGeom prst="rect">
            <a:avLst/>
          </a:prstGeom>
        </p:spPr>
      </p:pic>
    </p:spTree>
    <p:extLst>
      <p:ext uri="{BB962C8B-B14F-4D97-AF65-F5344CB8AC3E}">
        <p14:creationId xmlns:p14="http://schemas.microsoft.com/office/powerpoint/2010/main" val="199491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2" algn="ctr">
              <a:buClr>
                <a:schemeClr val="bg2">
                  <a:lumMod val="25000"/>
                </a:schemeClr>
              </a:buClr>
            </a:pPr>
            <a:r>
              <a:rPr lang="en-US" sz="3600" dirty="0">
                <a:latin typeface="Century Gothic" panose="020B0502020202020204" pitchFamily="34" charset="0"/>
              </a:rPr>
              <a:t>Understanding by Design</a:t>
            </a:r>
          </a:p>
        </p:txBody>
      </p:sp>
      <p:sp>
        <p:nvSpPr>
          <p:cNvPr id="5" name="Content Placeholder 4">
            <a:extLst>
              <a:ext uri="{FF2B5EF4-FFF2-40B4-BE49-F238E27FC236}">
                <a16:creationId xmlns:a16="http://schemas.microsoft.com/office/drawing/2014/main" id="{F277A39D-FFB8-5049-B5FF-7CF6E9A39890}"/>
              </a:ext>
            </a:extLst>
          </p:cNvPr>
          <p:cNvSpPr>
            <a:spLocks noGrp="1"/>
          </p:cNvSpPr>
          <p:nvPr>
            <p:ph idx="1"/>
          </p:nvPr>
        </p:nvSpPr>
        <p:spPr>
          <a:xfrm>
            <a:off x="1293813" y="1752600"/>
            <a:ext cx="9601200" cy="3962400"/>
          </a:xfrm>
        </p:spPr>
        <p:txBody>
          <a:bodyPr anchor="ctr">
            <a:normAutofit/>
          </a:bodyPr>
          <a:lstStyle/>
          <a:p>
            <a:pPr marL="0" indent="0">
              <a:lnSpc>
                <a:spcPct val="150000"/>
              </a:lnSpc>
              <a:buClr>
                <a:srgbClr val="0070C0"/>
              </a:buClr>
              <a:buNone/>
            </a:pPr>
            <a:r>
              <a:rPr lang="en-US" sz="1800" b="1" dirty="0">
                <a:latin typeface="Century Gothic" panose="020B0502020202020204" pitchFamily="34" charset="0"/>
              </a:rPr>
              <a:t>Introduction</a:t>
            </a:r>
            <a:r>
              <a:rPr lang="en-US" sz="1800" dirty="0">
                <a:latin typeface="Century Gothic" panose="020B0502020202020204" pitchFamily="34" charset="0"/>
              </a:rPr>
              <a:t>:</a:t>
            </a:r>
          </a:p>
          <a:p>
            <a:pPr marL="0" indent="0">
              <a:lnSpc>
                <a:spcPct val="150000"/>
              </a:lnSpc>
              <a:buClr>
                <a:srgbClr val="0070C0"/>
              </a:buClr>
              <a:buNone/>
            </a:pPr>
            <a:r>
              <a:rPr lang="en-US" sz="1800" dirty="0">
                <a:latin typeface="Century Gothic" panose="020B0502020202020204" pitchFamily="34" charset="0"/>
              </a:rPr>
              <a:t>Grant Wiggins and Jay McTighe present a framework for course design called ‘Backward Design’ in the book called </a:t>
            </a:r>
            <a:r>
              <a:rPr lang="en-US" sz="1800" u="sng" dirty="0">
                <a:latin typeface="Century Gothic" panose="020B0502020202020204" pitchFamily="34" charset="0"/>
              </a:rPr>
              <a:t>Understanding by Design</a:t>
            </a:r>
            <a:r>
              <a:rPr lang="en-US" sz="1800" dirty="0">
                <a:latin typeface="Century Gothic" panose="020B0502020202020204" pitchFamily="34" charset="0"/>
              </a:rPr>
              <a:t>.</a:t>
            </a:r>
          </a:p>
          <a:p>
            <a:pPr marL="827722" lvl="3" indent="0">
              <a:lnSpc>
                <a:spcPct val="150000"/>
              </a:lnSpc>
              <a:buClr>
                <a:srgbClr val="0070C0"/>
              </a:buClr>
              <a:buNone/>
            </a:pPr>
            <a:r>
              <a:rPr lang="en-US" i="1" dirty="0">
                <a:latin typeface="Century Gothic" panose="020B0502020202020204" pitchFamily="34" charset="0"/>
              </a:rPr>
              <a:t>“Instructors typically approach course design in a ‘forward design’ manner, meaning they consider the learning activities (how to teach the content), develop assessments around their learning activities, then attempt to draw connections to the learning goals of the course. In contrast, the backward design approach has instructors consider the learning goals of the course first. These learning goals embody the knowledge and skills instructors want their students to have learned when they leave the course.”</a:t>
            </a:r>
            <a:endParaRPr lang="en-US" sz="850" i="1" dirty="0">
              <a:latin typeface="Century Gothic" panose="020B0502020202020204" pitchFamily="34" charset="0"/>
            </a:endParaRPr>
          </a:p>
        </p:txBody>
      </p:sp>
      <p:sp>
        <p:nvSpPr>
          <p:cNvPr id="3" name="Rectangle 2">
            <a:extLst>
              <a:ext uri="{FF2B5EF4-FFF2-40B4-BE49-F238E27FC236}">
                <a16:creationId xmlns:a16="http://schemas.microsoft.com/office/drawing/2014/main" id="{13F61375-AA76-1C47-AB80-17DC0B226D97}"/>
              </a:ext>
            </a:extLst>
          </p:cNvPr>
          <p:cNvSpPr/>
          <p:nvPr/>
        </p:nvSpPr>
        <p:spPr>
          <a:xfrm>
            <a:off x="1293813" y="6099544"/>
            <a:ext cx="9448799" cy="461665"/>
          </a:xfrm>
          <a:prstGeom prst="rect">
            <a:avLst/>
          </a:prstGeom>
        </p:spPr>
        <p:txBody>
          <a:bodyPr wrap="square">
            <a:spAutoFit/>
          </a:bodyPr>
          <a:lstStyle/>
          <a:p>
            <a:r>
              <a:rPr lang="en-US" sz="1200" dirty="0">
                <a:solidFill>
                  <a:srgbClr val="222222"/>
                </a:solidFill>
                <a:latin typeface="Century Gothic" panose="020B0502020202020204" pitchFamily="34" charset="0"/>
              </a:rPr>
              <a:t>Bowen, R. S.  (2017). Understanding by Design. Vanderbilt University Center for Teaching. Retrieved [3/22/21] from </a:t>
            </a:r>
            <a:r>
              <a:rPr lang="en-US" sz="1200" b="1" dirty="0">
                <a:solidFill>
                  <a:srgbClr val="0070C0"/>
                </a:solidFill>
                <a:latin typeface="Century Gothic" panose="020B0502020202020204" pitchFamily="34" charset="0"/>
                <a:hlinkClick r:id="rId2">
                  <a:extLst>
                    <a:ext uri="{A12FA001-AC4F-418D-AE19-62706E023703}">
                      <ahyp:hlinkClr xmlns:ahyp="http://schemas.microsoft.com/office/drawing/2018/hyperlinkcolor" val="tx"/>
                    </a:ext>
                  </a:extLst>
                </a:hlinkClick>
              </a:rPr>
              <a:t>https://cft.vanderbilt.edu/understanding-by-design/</a:t>
            </a:r>
            <a:r>
              <a:rPr lang="en-US" sz="1200" dirty="0">
                <a:solidFill>
                  <a:srgbClr val="222222"/>
                </a:solidFill>
                <a:latin typeface="Century Gothic" panose="020B0502020202020204" pitchFamily="34" charset="0"/>
              </a:rPr>
              <a:t>. </a:t>
            </a:r>
            <a:endParaRPr lang="en-US" sz="1200" dirty="0">
              <a:latin typeface="Century Gothic" panose="020B0502020202020204" pitchFamily="34" charset="0"/>
            </a:endParaRPr>
          </a:p>
        </p:txBody>
      </p:sp>
      <p:pic>
        <p:nvPicPr>
          <p:cNvPr id="7" name="Picture 6" descr="Creative Commons BY-NC License">
            <a:hlinkClick r:id="rId3"/>
            <a:extLst>
              <a:ext uri="{FF2B5EF4-FFF2-40B4-BE49-F238E27FC236}">
                <a16:creationId xmlns:a16="http://schemas.microsoft.com/office/drawing/2014/main" id="{DB1F8451-5F3B-0E42-8B14-77A4B1E049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2412" y="6332934"/>
            <a:ext cx="838200" cy="288131"/>
          </a:xfrm>
          <a:prstGeom prst="rect">
            <a:avLst/>
          </a:prstGeom>
        </p:spPr>
      </p:pic>
    </p:spTree>
    <p:extLst>
      <p:ext uri="{BB962C8B-B14F-4D97-AF65-F5344CB8AC3E}">
        <p14:creationId xmlns:p14="http://schemas.microsoft.com/office/powerpoint/2010/main" val="2248924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762000"/>
          </a:xfrm>
        </p:spPr>
        <p:txBody>
          <a:bodyPr>
            <a:normAutofit/>
          </a:bodyPr>
          <a:lstStyle/>
          <a:p>
            <a:pPr lvl="2" algn="ctr">
              <a:buClr>
                <a:schemeClr val="bg2">
                  <a:lumMod val="25000"/>
                </a:schemeClr>
              </a:buClr>
            </a:pPr>
            <a:r>
              <a:rPr lang="en-US" sz="3600" dirty="0">
                <a:latin typeface="Century Gothic" panose="020B0502020202020204" pitchFamily="34" charset="0"/>
              </a:rPr>
              <a:t>Backward Design</a:t>
            </a:r>
          </a:p>
        </p:txBody>
      </p:sp>
      <p:sp>
        <p:nvSpPr>
          <p:cNvPr id="5" name="Content Placeholder 4">
            <a:extLst>
              <a:ext uri="{FF2B5EF4-FFF2-40B4-BE49-F238E27FC236}">
                <a16:creationId xmlns:a16="http://schemas.microsoft.com/office/drawing/2014/main" id="{F277A39D-FFB8-5049-B5FF-7CF6E9A39890}"/>
              </a:ext>
            </a:extLst>
          </p:cNvPr>
          <p:cNvSpPr>
            <a:spLocks noGrp="1"/>
          </p:cNvSpPr>
          <p:nvPr>
            <p:ph idx="1"/>
          </p:nvPr>
        </p:nvSpPr>
        <p:spPr>
          <a:xfrm>
            <a:off x="1293813" y="1414082"/>
            <a:ext cx="9601200" cy="4758118"/>
          </a:xfrm>
        </p:spPr>
        <p:txBody>
          <a:bodyPr>
            <a:normAutofit/>
          </a:bodyPr>
          <a:lstStyle/>
          <a:p>
            <a:pPr marL="0" indent="0">
              <a:buNone/>
            </a:pPr>
            <a:r>
              <a:rPr lang="en-US" sz="1800" b="1" dirty="0">
                <a:latin typeface="Century Gothic" panose="020B0502020202020204" pitchFamily="34" charset="0"/>
              </a:rPr>
              <a:t>Stages of Backward Design</a:t>
            </a:r>
            <a:r>
              <a:rPr lang="en-US" sz="1800" dirty="0">
                <a:latin typeface="Century Gothic" panose="020B0502020202020204" pitchFamily="34" charset="0"/>
              </a:rPr>
              <a:t>:</a:t>
            </a:r>
          </a:p>
          <a:p>
            <a:pPr marL="285750" indent="-285750">
              <a:buClr>
                <a:srgbClr val="0070C0"/>
              </a:buClr>
            </a:pPr>
            <a:r>
              <a:rPr lang="en-US" sz="1800" dirty="0">
                <a:latin typeface="Century Gothic" panose="020B0502020202020204" pitchFamily="34" charset="0"/>
              </a:rPr>
              <a:t>1. Identify Desired Results</a:t>
            </a:r>
          </a:p>
          <a:p>
            <a:pPr marL="564832" lvl="1" indent="-285750">
              <a:buClr>
                <a:srgbClr val="0070C0"/>
              </a:buClr>
            </a:pPr>
            <a:r>
              <a:rPr lang="en-US" sz="1400" dirty="0">
                <a:latin typeface="Century Gothic" panose="020B0502020202020204" pitchFamily="34" charset="0"/>
              </a:rPr>
              <a:t>Consider the learning goals for the course, unit, and/or lesson.</a:t>
            </a:r>
          </a:p>
          <a:p>
            <a:pPr marL="564832" lvl="1" indent="-285750">
              <a:buClr>
                <a:srgbClr val="0070C0"/>
              </a:buClr>
            </a:pPr>
            <a:r>
              <a:rPr lang="en-US" sz="1400" dirty="0">
                <a:latin typeface="Century Gothic" panose="020B0502020202020204" pitchFamily="34" charset="0"/>
              </a:rPr>
              <a:t>What are the long-term goals for the class and what short-term goals can you set to help get you there?</a:t>
            </a:r>
          </a:p>
          <a:p>
            <a:pPr marL="285750" indent="-285750">
              <a:buClr>
                <a:srgbClr val="0070C0"/>
              </a:buClr>
            </a:pPr>
            <a:r>
              <a:rPr lang="en-US" sz="1800" dirty="0">
                <a:latin typeface="Century Gothic" panose="020B0502020202020204" pitchFamily="34" charset="0"/>
              </a:rPr>
              <a:t>2. Determine Acceptable Evidence</a:t>
            </a:r>
          </a:p>
          <a:p>
            <a:pPr marL="564832" lvl="1" indent="-285750">
              <a:buClr>
                <a:srgbClr val="0070C0"/>
              </a:buClr>
            </a:pPr>
            <a:r>
              <a:rPr lang="en-US" sz="1400" dirty="0">
                <a:latin typeface="Century Gothic" panose="020B0502020202020204" pitchFamily="34" charset="0"/>
              </a:rPr>
              <a:t>Consider assessment and performance activities that students can complete to demonstrate understanding.</a:t>
            </a:r>
          </a:p>
          <a:p>
            <a:pPr marL="564832" lvl="1" indent="-285750">
              <a:buClr>
                <a:srgbClr val="0070C0"/>
              </a:buClr>
            </a:pPr>
            <a:r>
              <a:rPr lang="en-US" sz="1400" dirty="0">
                <a:latin typeface="Century Gothic" panose="020B0502020202020204" pitchFamily="34" charset="0"/>
              </a:rPr>
              <a:t>“How will I know if students have achieved the desired results?”</a:t>
            </a:r>
          </a:p>
          <a:p>
            <a:pPr marL="564832" lvl="1" indent="-285750">
              <a:buClr>
                <a:srgbClr val="0070C0"/>
              </a:buClr>
            </a:pPr>
            <a:r>
              <a:rPr lang="en-US" sz="1400" dirty="0">
                <a:latin typeface="Century Gothic" panose="020B0502020202020204" pitchFamily="34" charset="0"/>
              </a:rPr>
              <a:t>“What will I accept as evidence of student understanding and proficiency?”</a:t>
            </a:r>
          </a:p>
          <a:p>
            <a:pPr marL="564832" lvl="1" indent="-285750">
              <a:buClr>
                <a:srgbClr val="0070C0"/>
              </a:buClr>
            </a:pPr>
            <a:r>
              <a:rPr lang="en-US" sz="1400" dirty="0">
                <a:latin typeface="Century Gothic" panose="020B0502020202020204" pitchFamily="34" charset="0"/>
              </a:rPr>
              <a:t>It is important to consider multiple assessment methods and to make sure that the assessments match the learning goals.</a:t>
            </a:r>
          </a:p>
          <a:p>
            <a:pPr marL="285750" indent="-285750">
              <a:buClr>
                <a:srgbClr val="0070C0"/>
              </a:buClr>
            </a:pPr>
            <a:r>
              <a:rPr lang="en-US" sz="1800" dirty="0">
                <a:latin typeface="Century Gothic" panose="020B0502020202020204" pitchFamily="34" charset="0"/>
              </a:rPr>
              <a:t>3. Plan Learning Experiences and Instruction</a:t>
            </a:r>
          </a:p>
          <a:p>
            <a:pPr marL="564832" lvl="1" indent="-285750">
              <a:buClr>
                <a:srgbClr val="0070C0"/>
              </a:buClr>
            </a:pPr>
            <a:r>
              <a:rPr lang="en-US" sz="1400" dirty="0">
                <a:latin typeface="Century Gothic" panose="020B0502020202020204" pitchFamily="34" charset="0"/>
              </a:rPr>
              <a:t>Consider how you will teach.</a:t>
            </a:r>
          </a:p>
          <a:p>
            <a:pPr marL="564832" lvl="1" indent="-285750">
              <a:buClr>
                <a:srgbClr val="0070C0"/>
              </a:buClr>
            </a:pPr>
            <a:r>
              <a:rPr lang="en-US" sz="1400" dirty="0">
                <a:latin typeface="Century Gothic" panose="020B0502020202020204" pitchFamily="34" charset="0"/>
              </a:rPr>
              <a:t>Here you can decide the structure of the class, what activities will be used, and how students will engage with the material or experience and practice skills.</a:t>
            </a:r>
          </a:p>
          <a:p>
            <a:pPr marL="564832" lvl="1" indent="-285750">
              <a:buClr>
                <a:srgbClr val="0070C0"/>
              </a:buClr>
            </a:pPr>
            <a:endParaRPr lang="en-US" sz="1400" dirty="0">
              <a:latin typeface="Century Gothic" panose="020B0502020202020204" pitchFamily="34" charset="0"/>
            </a:endParaRPr>
          </a:p>
          <a:p>
            <a:pPr marL="564832" lvl="1" indent="-285750">
              <a:buClr>
                <a:srgbClr val="0070C0"/>
              </a:buClr>
            </a:pPr>
            <a:endParaRPr lang="en-US" sz="1400" dirty="0">
              <a:latin typeface="Century Gothic" panose="020B0502020202020204" pitchFamily="34" charset="0"/>
            </a:endParaRPr>
          </a:p>
        </p:txBody>
      </p:sp>
      <p:sp>
        <p:nvSpPr>
          <p:cNvPr id="4" name="Rectangle 3">
            <a:extLst>
              <a:ext uri="{FF2B5EF4-FFF2-40B4-BE49-F238E27FC236}">
                <a16:creationId xmlns:a16="http://schemas.microsoft.com/office/drawing/2014/main" id="{FC0583F2-B80F-0A4D-BD6C-B18B7022A8C6}"/>
              </a:ext>
            </a:extLst>
          </p:cNvPr>
          <p:cNvSpPr/>
          <p:nvPr/>
        </p:nvSpPr>
        <p:spPr>
          <a:xfrm>
            <a:off x="1217613" y="6243935"/>
            <a:ext cx="8001000" cy="461665"/>
          </a:xfrm>
          <a:prstGeom prst="rect">
            <a:avLst/>
          </a:prstGeom>
        </p:spPr>
        <p:txBody>
          <a:bodyPr wrap="square">
            <a:spAutoFit/>
          </a:bodyPr>
          <a:lstStyle/>
          <a:p>
            <a:r>
              <a:rPr lang="en-US" sz="1200" dirty="0">
                <a:solidFill>
                  <a:srgbClr val="222222"/>
                </a:solidFill>
                <a:latin typeface="Century Gothic" panose="020B0502020202020204" pitchFamily="34" charset="0"/>
              </a:rPr>
              <a:t>Bowen, R. S.  (2017). Understanding by Design. Vanderbilt University Center for Teaching. Retrieved [3/22/21] from </a:t>
            </a:r>
            <a:r>
              <a:rPr lang="en-US" sz="1200" b="1" dirty="0">
                <a:solidFill>
                  <a:srgbClr val="0070C0"/>
                </a:solidFill>
                <a:latin typeface="Century Gothic" panose="020B0502020202020204" pitchFamily="34" charset="0"/>
                <a:hlinkClick r:id="rId2">
                  <a:extLst>
                    <a:ext uri="{A12FA001-AC4F-418D-AE19-62706E023703}">
                      <ahyp:hlinkClr xmlns:ahyp="http://schemas.microsoft.com/office/drawing/2018/hyperlinkcolor" val="tx"/>
                    </a:ext>
                  </a:extLst>
                </a:hlinkClick>
              </a:rPr>
              <a:t>https://cft.vanderbilt.edu/understanding-by-design/</a:t>
            </a:r>
            <a:r>
              <a:rPr lang="en-US" sz="1200" dirty="0">
                <a:solidFill>
                  <a:srgbClr val="222222"/>
                </a:solidFill>
                <a:latin typeface="Century Gothic" panose="020B0502020202020204" pitchFamily="34" charset="0"/>
              </a:rPr>
              <a:t>. </a:t>
            </a:r>
            <a:endParaRPr lang="en-US" sz="1200" dirty="0">
              <a:latin typeface="Century Gothic" panose="020B0502020202020204" pitchFamily="34" charset="0"/>
            </a:endParaRPr>
          </a:p>
        </p:txBody>
      </p:sp>
      <p:pic>
        <p:nvPicPr>
          <p:cNvPr id="7" name="Picture 6" descr="Creative Commons BY-NC License">
            <a:hlinkClick r:id="rId3"/>
            <a:extLst>
              <a:ext uri="{FF2B5EF4-FFF2-40B4-BE49-F238E27FC236}">
                <a16:creationId xmlns:a16="http://schemas.microsoft.com/office/drawing/2014/main" id="{53112ACF-E9CA-7144-804F-2737B3165C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9212" y="6489204"/>
            <a:ext cx="838200" cy="288131"/>
          </a:xfrm>
          <a:prstGeom prst="rect">
            <a:avLst/>
          </a:prstGeom>
        </p:spPr>
      </p:pic>
    </p:spTree>
    <p:extLst>
      <p:ext uri="{BB962C8B-B14F-4D97-AF65-F5344CB8AC3E}">
        <p14:creationId xmlns:p14="http://schemas.microsoft.com/office/powerpoint/2010/main" val="325921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2" algn="ctr">
              <a:buClr>
                <a:schemeClr val="bg2">
                  <a:lumMod val="25000"/>
                </a:schemeClr>
              </a:buClr>
            </a:pPr>
            <a:r>
              <a:rPr lang="en-US" sz="3600" dirty="0">
                <a:latin typeface="Century Gothic" panose="020B0502020202020204" pitchFamily="34" charset="0"/>
              </a:rPr>
              <a:t>Backward Design</a:t>
            </a:r>
          </a:p>
        </p:txBody>
      </p:sp>
      <p:sp>
        <p:nvSpPr>
          <p:cNvPr id="5" name="Content Placeholder 4">
            <a:extLst>
              <a:ext uri="{FF2B5EF4-FFF2-40B4-BE49-F238E27FC236}">
                <a16:creationId xmlns:a16="http://schemas.microsoft.com/office/drawing/2014/main" id="{F277A39D-FFB8-5049-B5FF-7CF6E9A39890}"/>
              </a:ext>
            </a:extLst>
          </p:cNvPr>
          <p:cNvSpPr>
            <a:spLocks noGrp="1"/>
          </p:cNvSpPr>
          <p:nvPr>
            <p:ph idx="1"/>
          </p:nvPr>
        </p:nvSpPr>
        <p:spPr/>
        <p:txBody>
          <a:bodyPr>
            <a:normAutofit/>
          </a:bodyPr>
          <a:lstStyle/>
          <a:p>
            <a:pPr>
              <a:lnSpc>
                <a:spcPct val="150000"/>
              </a:lnSpc>
              <a:spcBef>
                <a:spcPts val="600"/>
              </a:spcBef>
              <a:buClr>
                <a:srgbClr val="0070C0"/>
              </a:buClr>
            </a:pPr>
            <a:r>
              <a:rPr lang="en-US" sz="1800" dirty="0">
                <a:latin typeface="Century Gothic" panose="020B0502020202020204" pitchFamily="34" charset="0"/>
              </a:rPr>
              <a:t>Remember that </a:t>
            </a:r>
            <a:r>
              <a:rPr lang="en-US" sz="1800" b="1" dirty="0">
                <a:solidFill>
                  <a:srgbClr val="0070C0"/>
                </a:solidFill>
                <a:latin typeface="Century Gothic" panose="020B0502020202020204" pitchFamily="34" charset="0"/>
                <a:hlinkClick r:id="rId2">
                  <a:extLst>
                    <a:ext uri="{A12FA001-AC4F-418D-AE19-62706E023703}">
                      <ahyp:hlinkClr xmlns:ahyp="http://schemas.microsoft.com/office/drawing/2018/hyperlinkcolor" val="tx"/>
                    </a:ext>
                  </a:extLst>
                </a:hlinkClick>
              </a:rPr>
              <a:t>Backward Design </a:t>
            </a:r>
            <a:r>
              <a:rPr lang="en-US" sz="1800" dirty="0">
                <a:latin typeface="Century Gothic" panose="020B0502020202020204" pitchFamily="34" charset="0"/>
              </a:rPr>
              <a:t>is a way to determine your goals – both long-term and short-term – not to fully outline how the class is going to run. Leave space to be flexible and be able to respond to the needs of the students. This is where class or learning assessments (also called formative assessments) come into play.  </a:t>
            </a:r>
          </a:p>
          <a:p>
            <a:pPr>
              <a:lnSpc>
                <a:spcPct val="150000"/>
              </a:lnSpc>
              <a:spcBef>
                <a:spcPts val="600"/>
              </a:spcBef>
              <a:buClr>
                <a:srgbClr val="0070C0"/>
              </a:buClr>
            </a:pPr>
            <a:r>
              <a:rPr lang="en-US" sz="1800" i="1" dirty="0">
                <a:latin typeface="Century Gothic" panose="020B0502020202020204" pitchFamily="34" charset="0"/>
              </a:rPr>
              <a:t>“In teaching students for understanding, we must grasp the key idea that we are coaches of their ability to play the ‘game’ of performing with understanding, not tellers of our understanding to them on the sidelines.”</a:t>
            </a:r>
            <a:r>
              <a:rPr lang="en-US" sz="1800" dirty="0">
                <a:solidFill>
                  <a:srgbClr val="222222"/>
                </a:solidFill>
                <a:latin typeface="Century Gothic" panose="020B0502020202020204" pitchFamily="34" charset="0"/>
              </a:rPr>
              <a:t> Bowen, R. S.  (2017). Understanding by Design. Vanderbilt University Center for Teaching. Retrieved [3/22/21] from </a:t>
            </a:r>
            <a:r>
              <a:rPr lang="en-US" sz="1800" b="1" dirty="0">
                <a:solidFill>
                  <a:srgbClr val="0070C0"/>
                </a:solidFill>
                <a:latin typeface="Century Gothic" panose="020B0502020202020204" pitchFamily="34" charset="0"/>
                <a:hlinkClick r:id="rId3">
                  <a:extLst>
                    <a:ext uri="{A12FA001-AC4F-418D-AE19-62706E023703}">
                      <ahyp:hlinkClr xmlns:ahyp="http://schemas.microsoft.com/office/drawing/2018/hyperlinkcolor" val="tx"/>
                    </a:ext>
                  </a:extLst>
                </a:hlinkClick>
              </a:rPr>
              <a:t>https://cft.vanderbilt.edu/understanding-by-design/</a:t>
            </a:r>
            <a:r>
              <a:rPr lang="en-US" sz="1800" dirty="0">
                <a:solidFill>
                  <a:srgbClr val="222222"/>
                </a:solidFill>
                <a:latin typeface="Century Gothic" panose="020B0502020202020204" pitchFamily="34" charset="0"/>
              </a:rPr>
              <a:t>. </a:t>
            </a:r>
            <a:endParaRPr lang="en-US" sz="1800" dirty="0">
              <a:latin typeface="Century Gothic" panose="020B0502020202020204" pitchFamily="34" charset="0"/>
            </a:endParaRPr>
          </a:p>
        </p:txBody>
      </p:sp>
      <p:sp>
        <p:nvSpPr>
          <p:cNvPr id="4" name="Rectangle 3">
            <a:extLst>
              <a:ext uri="{FF2B5EF4-FFF2-40B4-BE49-F238E27FC236}">
                <a16:creationId xmlns:a16="http://schemas.microsoft.com/office/drawing/2014/main" id="{8E4AF12A-266B-CB40-813A-E437B028BEFD}"/>
              </a:ext>
            </a:extLst>
          </p:cNvPr>
          <p:cNvSpPr/>
          <p:nvPr/>
        </p:nvSpPr>
        <p:spPr>
          <a:xfrm>
            <a:off x="1293813" y="6230116"/>
            <a:ext cx="8001000" cy="461665"/>
          </a:xfrm>
          <a:prstGeom prst="rect">
            <a:avLst/>
          </a:prstGeom>
        </p:spPr>
        <p:txBody>
          <a:bodyPr wrap="square">
            <a:spAutoFit/>
          </a:bodyPr>
          <a:lstStyle/>
          <a:p>
            <a:r>
              <a:rPr lang="en-US" sz="1200" dirty="0">
                <a:solidFill>
                  <a:srgbClr val="222222"/>
                </a:solidFill>
                <a:latin typeface="Century Gothic" panose="020B0502020202020204" pitchFamily="34" charset="0"/>
              </a:rPr>
              <a:t>Bowen, R. S.  (2017). Understanding by Design. Vanderbilt University Center for Teaching. Retrieved [3/22/21] from </a:t>
            </a:r>
            <a:r>
              <a:rPr lang="en-US" sz="1200" b="1" dirty="0">
                <a:solidFill>
                  <a:srgbClr val="0070C0"/>
                </a:solidFill>
                <a:latin typeface="Century Gothic" panose="020B0502020202020204" pitchFamily="34" charset="0"/>
                <a:hlinkClick r:id="rId3">
                  <a:extLst>
                    <a:ext uri="{A12FA001-AC4F-418D-AE19-62706E023703}">
                      <ahyp:hlinkClr xmlns:ahyp="http://schemas.microsoft.com/office/drawing/2018/hyperlinkcolor" val="tx"/>
                    </a:ext>
                  </a:extLst>
                </a:hlinkClick>
              </a:rPr>
              <a:t>https://cft.vanderbilt.edu/understanding-by-design/</a:t>
            </a:r>
            <a:r>
              <a:rPr lang="en-US" sz="1200" dirty="0">
                <a:solidFill>
                  <a:srgbClr val="222222"/>
                </a:solidFill>
                <a:latin typeface="Century Gothic" panose="020B0502020202020204" pitchFamily="34" charset="0"/>
              </a:rPr>
              <a:t>. </a:t>
            </a:r>
            <a:endParaRPr lang="en-US" sz="1200" dirty="0">
              <a:latin typeface="Century Gothic" panose="020B0502020202020204" pitchFamily="34" charset="0"/>
            </a:endParaRPr>
          </a:p>
        </p:txBody>
      </p:sp>
      <p:pic>
        <p:nvPicPr>
          <p:cNvPr id="8" name="Picture 7" descr="Creative Commons BY-NC License">
            <a:hlinkClick r:id="rId4"/>
            <a:extLst>
              <a:ext uri="{FF2B5EF4-FFF2-40B4-BE49-F238E27FC236}">
                <a16:creationId xmlns:a16="http://schemas.microsoft.com/office/drawing/2014/main" id="{781DAC9C-987D-8248-B0AF-761B66C9AE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9212" y="6480828"/>
            <a:ext cx="838200" cy="288131"/>
          </a:xfrm>
          <a:prstGeom prst="rect">
            <a:avLst/>
          </a:prstGeom>
        </p:spPr>
      </p:pic>
    </p:spTree>
    <p:extLst>
      <p:ext uri="{BB962C8B-B14F-4D97-AF65-F5344CB8AC3E}">
        <p14:creationId xmlns:p14="http://schemas.microsoft.com/office/powerpoint/2010/main" val="420040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2" algn="ctr">
              <a:buClr>
                <a:schemeClr val="bg2">
                  <a:lumMod val="25000"/>
                </a:schemeClr>
              </a:buClr>
            </a:pPr>
            <a:r>
              <a:rPr lang="en-US" sz="3600" dirty="0">
                <a:latin typeface="Century Gothic" panose="020B0502020202020204" pitchFamily="34" charset="0"/>
              </a:rPr>
              <a:t>Differentiated Instruction</a:t>
            </a:r>
          </a:p>
        </p:txBody>
      </p:sp>
      <p:sp>
        <p:nvSpPr>
          <p:cNvPr id="5" name="Content Placeholder 4">
            <a:extLst>
              <a:ext uri="{FF2B5EF4-FFF2-40B4-BE49-F238E27FC236}">
                <a16:creationId xmlns:a16="http://schemas.microsoft.com/office/drawing/2014/main" id="{F277A39D-FFB8-5049-B5FF-7CF6E9A39890}"/>
              </a:ext>
            </a:extLst>
          </p:cNvPr>
          <p:cNvSpPr>
            <a:spLocks noGrp="1"/>
          </p:cNvSpPr>
          <p:nvPr>
            <p:ph idx="1"/>
          </p:nvPr>
        </p:nvSpPr>
        <p:spPr>
          <a:xfrm>
            <a:off x="1293813" y="1676400"/>
            <a:ext cx="9601200" cy="4724400"/>
          </a:xfrm>
        </p:spPr>
        <p:txBody>
          <a:bodyPr>
            <a:normAutofit/>
          </a:bodyPr>
          <a:lstStyle/>
          <a:p>
            <a:pPr>
              <a:lnSpc>
                <a:spcPct val="150000"/>
              </a:lnSpc>
              <a:spcBef>
                <a:spcPts val="1200"/>
              </a:spcBef>
              <a:spcAft>
                <a:spcPts val="1200"/>
              </a:spcAft>
              <a:buClr>
                <a:srgbClr val="0070C0"/>
              </a:buClr>
            </a:pPr>
            <a:r>
              <a:rPr lang="en-US" sz="1800" dirty="0">
                <a:latin typeface="Century Gothic" panose="020B0502020202020204" pitchFamily="34" charset="0"/>
              </a:rPr>
              <a:t>This is a student-centered approach and looks at students individually who are at various levels of readiness and interest as well as differences among their learning preferences. This is not a personalized plan for every student, but rather the opportunity to adjust in class as observations and assessments may indicate. By making an adjustment for one student it may help assist other students.</a:t>
            </a:r>
          </a:p>
          <a:p>
            <a:pPr>
              <a:lnSpc>
                <a:spcPct val="150000"/>
              </a:lnSpc>
              <a:spcBef>
                <a:spcPts val="600"/>
              </a:spcBef>
              <a:buClr>
                <a:srgbClr val="0070C0"/>
              </a:buClr>
            </a:pPr>
            <a:r>
              <a:rPr lang="en-US" sz="1800" dirty="0">
                <a:latin typeface="Century Gothic" panose="020B0502020202020204" pitchFamily="34" charset="0"/>
              </a:rPr>
              <a:t>This is one way to create change according to data collected from </a:t>
            </a:r>
            <a:r>
              <a:rPr lang="en-US" sz="1800" b="1" dirty="0">
                <a:solidFill>
                  <a:srgbClr val="0070C0"/>
                </a:solidFill>
                <a:latin typeface="Century Gothic" panose="020B0502020202020204" pitchFamily="34" charset="0"/>
                <a:hlinkClick r:id="rId2">
                  <a:extLst>
                    <a:ext uri="{A12FA001-AC4F-418D-AE19-62706E023703}">
                      <ahyp:hlinkClr xmlns:ahyp="http://schemas.microsoft.com/office/drawing/2018/hyperlinkcolor" val="tx"/>
                    </a:ext>
                  </a:extLst>
                </a:hlinkClick>
              </a:rPr>
              <a:t>classroom assessment techniques</a:t>
            </a:r>
            <a:r>
              <a:rPr lang="en-US" sz="1800" dirty="0">
                <a:solidFill>
                  <a:srgbClr val="0070C0"/>
                </a:solidFill>
                <a:latin typeface="Century Gothic" panose="020B0502020202020204" pitchFamily="34" charset="0"/>
                <a:hlinkClick r:id="rId2">
                  <a:extLst>
                    <a:ext uri="{A12FA001-AC4F-418D-AE19-62706E023703}">
                      <ahyp:hlinkClr xmlns:ahyp="http://schemas.microsoft.com/office/drawing/2018/hyperlinkcolor" val="tx"/>
                    </a:ext>
                  </a:extLst>
                </a:hlinkClick>
              </a:rPr>
              <a:t> </a:t>
            </a:r>
            <a:r>
              <a:rPr lang="en-US" sz="1800" dirty="0">
                <a:latin typeface="Century Gothic" panose="020B0502020202020204" pitchFamily="34" charset="0"/>
              </a:rPr>
              <a:t>(also called learning assessment techniques.)</a:t>
            </a:r>
          </a:p>
          <a:p>
            <a:pPr marL="0" indent="0">
              <a:lnSpc>
                <a:spcPct val="150000"/>
              </a:lnSpc>
              <a:spcBef>
                <a:spcPts val="600"/>
              </a:spcBef>
              <a:buClr>
                <a:srgbClr val="0070C0"/>
              </a:buClr>
              <a:buNone/>
            </a:pPr>
            <a:endParaRPr lang="en-US" sz="1800" dirty="0">
              <a:latin typeface="Century Gothic" panose="020B0502020202020204" pitchFamily="34" charset="0"/>
            </a:endParaRPr>
          </a:p>
        </p:txBody>
      </p:sp>
    </p:spTree>
    <p:extLst>
      <p:ext uri="{BB962C8B-B14F-4D97-AF65-F5344CB8AC3E}">
        <p14:creationId xmlns:p14="http://schemas.microsoft.com/office/powerpoint/2010/main" val="3330301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2" algn="ctr">
              <a:buClr>
                <a:schemeClr val="bg2">
                  <a:lumMod val="25000"/>
                </a:schemeClr>
              </a:buClr>
            </a:pPr>
            <a:r>
              <a:rPr lang="en-US" sz="3600" dirty="0">
                <a:latin typeface="Century Gothic" panose="020B0502020202020204" pitchFamily="34" charset="0"/>
              </a:rPr>
              <a:t>Differentiated Instruction</a:t>
            </a:r>
          </a:p>
        </p:txBody>
      </p:sp>
      <p:sp>
        <p:nvSpPr>
          <p:cNvPr id="5" name="Content Placeholder 4">
            <a:extLst>
              <a:ext uri="{FF2B5EF4-FFF2-40B4-BE49-F238E27FC236}">
                <a16:creationId xmlns:a16="http://schemas.microsoft.com/office/drawing/2014/main" id="{F277A39D-FFB8-5049-B5FF-7CF6E9A39890}"/>
              </a:ext>
            </a:extLst>
          </p:cNvPr>
          <p:cNvSpPr>
            <a:spLocks noGrp="1"/>
          </p:cNvSpPr>
          <p:nvPr>
            <p:ph idx="1"/>
          </p:nvPr>
        </p:nvSpPr>
        <p:spPr>
          <a:xfrm>
            <a:off x="1293813" y="1676400"/>
            <a:ext cx="9601200" cy="4724400"/>
          </a:xfrm>
        </p:spPr>
        <p:txBody>
          <a:bodyPr>
            <a:normAutofit/>
          </a:bodyPr>
          <a:lstStyle/>
          <a:p>
            <a:pPr>
              <a:lnSpc>
                <a:spcPct val="150000"/>
              </a:lnSpc>
              <a:spcBef>
                <a:spcPts val="1200"/>
              </a:spcBef>
              <a:spcAft>
                <a:spcPts val="1200"/>
              </a:spcAft>
              <a:buClr>
                <a:srgbClr val="0070C0"/>
              </a:buClr>
            </a:pPr>
            <a:r>
              <a:rPr lang="en-US" sz="1800" dirty="0">
                <a:latin typeface="Century Gothic" panose="020B0502020202020204" pitchFamily="34" charset="0"/>
              </a:rPr>
              <a:t>Differentiated Instruction provides four options where the instructor can make changes to the classroom as needed: content, process, product, or environment.</a:t>
            </a:r>
          </a:p>
          <a:p>
            <a:pPr lvl="1">
              <a:lnSpc>
                <a:spcPct val="150000"/>
              </a:lnSpc>
              <a:buClr>
                <a:srgbClr val="0070C0"/>
              </a:buClr>
            </a:pPr>
            <a:r>
              <a:rPr lang="en-US" sz="1400" dirty="0">
                <a:latin typeface="Century Gothic" panose="020B0502020202020204" pitchFamily="34" charset="0"/>
              </a:rPr>
              <a:t>Content – (What) Ex. Providing different ways of engaging with content.</a:t>
            </a:r>
          </a:p>
          <a:p>
            <a:pPr lvl="1">
              <a:lnSpc>
                <a:spcPct val="150000"/>
              </a:lnSpc>
              <a:buClr>
                <a:srgbClr val="0070C0"/>
              </a:buClr>
            </a:pPr>
            <a:r>
              <a:rPr lang="en-US" sz="1400" dirty="0">
                <a:latin typeface="Century Gothic" panose="020B0502020202020204" pitchFamily="34" charset="0"/>
              </a:rPr>
              <a:t>Process – (How) Ex. Some students may need more hands-on approaches to learning vs visional, etc.</a:t>
            </a:r>
          </a:p>
          <a:p>
            <a:pPr lvl="1">
              <a:lnSpc>
                <a:spcPct val="150000"/>
              </a:lnSpc>
              <a:buClr>
                <a:srgbClr val="0070C0"/>
              </a:buClr>
            </a:pPr>
            <a:r>
              <a:rPr lang="en-US" sz="1400" dirty="0">
                <a:latin typeface="Century Gothic" panose="020B0502020202020204" pitchFamily="34" charset="0"/>
              </a:rPr>
              <a:t>Product – Ex. Provide options for students to demonstrate their understanding of the concepts.  </a:t>
            </a:r>
          </a:p>
          <a:p>
            <a:pPr lvl="1">
              <a:lnSpc>
                <a:spcPct val="150000"/>
              </a:lnSpc>
              <a:buClr>
                <a:srgbClr val="0070C0"/>
              </a:buClr>
            </a:pPr>
            <a:r>
              <a:rPr lang="en-US" sz="1400" dirty="0">
                <a:latin typeface="Century Gothic" panose="020B0502020202020204" pitchFamily="34" charset="0"/>
              </a:rPr>
              <a:t>Environment – (Where) Ex. Opportunity to work alone or as a group. </a:t>
            </a:r>
          </a:p>
          <a:p>
            <a:pPr>
              <a:lnSpc>
                <a:spcPct val="150000"/>
              </a:lnSpc>
              <a:spcBef>
                <a:spcPts val="600"/>
              </a:spcBef>
              <a:buClr>
                <a:srgbClr val="0070C0"/>
              </a:buClr>
            </a:pPr>
            <a:r>
              <a:rPr lang="en-US" sz="1800" dirty="0">
                <a:latin typeface="Century Gothic" panose="020B0502020202020204" pitchFamily="34" charset="0"/>
              </a:rPr>
              <a:t>For more information on this topic go to Ch. 12 in Paula Lombardi’s work </a:t>
            </a:r>
            <a:r>
              <a:rPr lang="en-US" sz="1800" b="1" dirty="0">
                <a:solidFill>
                  <a:srgbClr val="0070C0"/>
                </a:solidFill>
                <a:latin typeface="Century Gothic" panose="020B0502020202020204" pitchFamily="34" charset="0"/>
                <a:hlinkClick r:id="rId2">
                  <a:extLst>
                    <a:ext uri="{A12FA001-AC4F-418D-AE19-62706E023703}">
                      <ahyp:hlinkClr xmlns:ahyp="http://schemas.microsoft.com/office/drawing/2018/hyperlinkcolor" val="tx"/>
                    </a:ext>
                  </a:extLst>
                </a:hlinkClick>
              </a:rPr>
              <a:t>“Instructional Methods, Strategies and Technologies to Meet the Needs of All Learners”</a:t>
            </a:r>
            <a:r>
              <a:rPr lang="en-US" sz="1800" b="1" dirty="0">
                <a:solidFill>
                  <a:srgbClr val="0070C0"/>
                </a:solidFill>
                <a:latin typeface="Century Gothic" panose="020B0502020202020204" pitchFamily="34" charset="0"/>
              </a:rPr>
              <a:t> </a:t>
            </a:r>
          </a:p>
        </p:txBody>
      </p:sp>
      <p:pic>
        <p:nvPicPr>
          <p:cNvPr id="4" name="Picture 3" descr="Creative Commons BY-NC-SA License">
            <a:hlinkClick r:id="rId3"/>
            <a:extLst>
              <a:ext uri="{FF2B5EF4-FFF2-40B4-BE49-F238E27FC236}">
                <a16:creationId xmlns:a16="http://schemas.microsoft.com/office/drawing/2014/main" id="{6701B010-1D96-2D40-83F5-F6EFB5410D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1612" y="5300662"/>
            <a:ext cx="762000" cy="261938"/>
          </a:xfrm>
          <a:prstGeom prst="rect">
            <a:avLst/>
          </a:prstGeom>
        </p:spPr>
      </p:pic>
    </p:spTree>
    <p:extLst>
      <p:ext uri="{BB962C8B-B14F-4D97-AF65-F5344CB8AC3E}">
        <p14:creationId xmlns:p14="http://schemas.microsoft.com/office/powerpoint/2010/main" val="1975255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838200"/>
          </a:xfrm>
        </p:spPr>
        <p:txBody>
          <a:bodyPr/>
          <a:lstStyle/>
          <a:p>
            <a:pPr algn="ctr"/>
            <a:r>
              <a:rPr lang="en-US" dirty="0"/>
              <a:t>Mind Mapping</a:t>
            </a:r>
          </a:p>
        </p:txBody>
      </p:sp>
      <p:sp>
        <p:nvSpPr>
          <p:cNvPr id="5" name="Content Placeholder 4">
            <a:extLst>
              <a:ext uri="{FF2B5EF4-FFF2-40B4-BE49-F238E27FC236}">
                <a16:creationId xmlns:a16="http://schemas.microsoft.com/office/drawing/2014/main" id="{F277A39D-FFB8-5049-B5FF-7CF6E9A39890}"/>
              </a:ext>
            </a:extLst>
          </p:cNvPr>
          <p:cNvSpPr>
            <a:spLocks noGrp="1"/>
          </p:cNvSpPr>
          <p:nvPr>
            <p:ph idx="1"/>
          </p:nvPr>
        </p:nvSpPr>
        <p:spPr>
          <a:xfrm>
            <a:off x="1293813" y="1371600"/>
            <a:ext cx="9601200" cy="4495800"/>
          </a:xfrm>
        </p:spPr>
        <p:txBody>
          <a:bodyPr anchor="ctr">
            <a:normAutofit/>
          </a:bodyPr>
          <a:lstStyle/>
          <a:p>
            <a:pPr>
              <a:lnSpc>
                <a:spcPct val="150000"/>
              </a:lnSpc>
              <a:buClr>
                <a:srgbClr val="0070C0"/>
              </a:buClr>
            </a:pPr>
            <a:r>
              <a:rPr lang="en-US" sz="1800" dirty="0">
                <a:latin typeface="Century Gothic" panose="020B0502020202020204" pitchFamily="34" charset="0"/>
              </a:rPr>
              <a:t>“Our brains are wired to rapidly make sense of and remember visual input. Visualizations in the form of diagrams, charts, drawings, pictures, and a variety of other ways can help students understand complex information. A well-designed visual image can yield a much more powerful and memorable learning experience than a mere verbal or textual description.” (Maria Ebner &amp; Derek </a:t>
            </a:r>
            <a:r>
              <a:rPr lang="en-US" sz="1800" dirty="0" err="1">
                <a:latin typeface="Century Gothic" panose="020B0502020202020204" pitchFamily="34" charset="0"/>
              </a:rPr>
              <a:t>Bruff</a:t>
            </a:r>
            <a:r>
              <a:rPr lang="en-US" sz="1800" dirty="0">
                <a:latin typeface="Century Gothic" panose="020B0502020202020204" pitchFamily="34" charset="0"/>
              </a:rPr>
              <a:t>)</a:t>
            </a:r>
          </a:p>
          <a:p>
            <a:pPr>
              <a:lnSpc>
                <a:spcPct val="150000"/>
              </a:lnSpc>
              <a:buClr>
                <a:srgbClr val="0070C0"/>
              </a:buClr>
            </a:pPr>
            <a:r>
              <a:rPr lang="en-US" sz="1800" dirty="0">
                <a:latin typeface="Century Gothic" panose="020B0502020202020204" pitchFamily="34" charset="0"/>
              </a:rPr>
              <a:t>This can also help instructors in their construction and layout of their class. The link below provides several options and resources to explore and try. Other resource options include </a:t>
            </a:r>
            <a:r>
              <a:rPr lang="en-US" sz="1800" b="1" dirty="0">
                <a:solidFill>
                  <a:srgbClr val="0070C0"/>
                </a:solidFill>
                <a:latin typeface="Century Gothic" panose="020B0502020202020204" pitchFamily="34" charset="0"/>
                <a:hlinkClick r:id="rId2">
                  <a:extLst>
                    <a:ext uri="{A12FA001-AC4F-418D-AE19-62706E023703}">
                      <ahyp:hlinkClr xmlns:ahyp="http://schemas.microsoft.com/office/drawing/2018/hyperlinkcolor" val="tx"/>
                    </a:ext>
                  </a:extLst>
                </a:hlinkClick>
              </a:rPr>
              <a:t>Canva</a:t>
            </a:r>
            <a:r>
              <a:rPr lang="en-US" sz="1800" dirty="0">
                <a:latin typeface="Century Gothic" panose="020B0502020202020204" pitchFamily="34" charset="0"/>
              </a:rPr>
              <a:t> and </a:t>
            </a:r>
            <a:r>
              <a:rPr lang="en-US" sz="1800" b="1" dirty="0">
                <a:solidFill>
                  <a:srgbClr val="0070C0"/>
                </a:solidFill>
                <a:latin typeface="Century Gothic" panose="020B0502020202020204" pitchFamily="34" charset="0"/>
                <a:hlinkClick r:id="rId3">
                  <a:extLst>
                    <a:ext uri="{A12FA001-AC4F-418D-AE19-62706E023703}">
                      <ahyp:hlinkClr xmlns:ahyp="http://schemas.microsoft.com/office/drawing/2018/hyperlinkcolor" val="tx"/>
                    </a:ext>
                  </a:extLst>
                </a:hlinkClick>
              </a:rPr>
              <a:t>Mind Meister</a:t>
            </a:r>
            <a:r>
              <a:rPr lang="en-US" sz="1800" b="1" dirty="0">
                <a:solidFill>
                  <a:srgbClr val="0070C0"/>
                </a:solidFill>
                <a:latin typeface="Century Gothic" panose="020B0502020202020204" pitchFamily="34" charset="0"/>
              </a:rPr>
              <a:t> </a:t>
            </a:r>
            <a:r>
              <a:rPr lang="en-US" sz="1800" dirty="0">
                <a:latin typeface="Century Gothic" panose="020B0502020202020204" pitchFamily="34" charset="0"/>
              </a:rPr>
              <a:t>as well as many other free options.</a:t>
            </a:r>
          </a:p>
        </p:txBody>
      </p:sp>
      <p:sp>
        <p:nvSpPr>
          <p:cNvPr id="3" name="Rectangle 2">
            <a:extLst>
              <a:ext uri="{FF2B5EF4-FFF2-40B4-BE49-F238E27FC236}">
                <a16:creationId xmlns:a16="http://schemas.microsoft.com/office/drawing/2014/main" id="{DDDE2922-DFCF-5D40-AD68-80B3BEDA1379}"/>
              </a:ext>
            </a:extLst>
          </p:cNvPr>
          <p:cNvSpPr/>
          <p:nvPr/>
        </p:nvSpPr>
        <p:spPr>
          <a:xfrm>
            <a:off x="1293813" y="6019800"/>
            <a:ext cx="9601200" cy="461665"/>
          </a:xfrm>
          <a:prstGeom prst="rect">
            <a:avLst/>
          </a:prstGeom>
        </p:spPr>
        <p:txBody>
          <a:bodyPr wrap="square">
            <a:spAutoFit/>
          </a:bodyPr>
          <a:lstStyle/>
          <a:p>
            <a:r>
              <a:rPr lang="en-US" sz="1200" dirty="0">
                <a:solidFill>
                  <a:srgbClr val="222222"/>
                </a:solidFill>
                <a:latin typeface="Century Gothic" panose="020B0502020202020204" pitchFamily="34" charset="0"/>
              </a:rPr>
              <a:t>Ebner, M. &amp; </a:t>
            </a:r>
            <a:r>
              <a:rPr lang="en-US" sz="1200" dirty="0" err="1">
                <a:solidFill>
                  <a:srgbClr val="222222"/>
                </a:solidFill>
                <a:latin typeface="Century Gothic" panose="020B0502020202020204" pitchFamily="34" charset="0"/>
              </a:rPr>
              <a:t>Bruff</a:t>
            </a:r>
            <a:r>
              <a:rPr lang="en-US" sz="1200" dirty="0">
                <a:solidFill>
                  <a:srgbClr val="222222"/>
                </a:solidFill>
                <a:latin typeface="Century Gothic" panose="020B0502020202020204" pitchFamily="34" charset="0"/>
              </a:rPr>
              <a:t>, D. (2010). Visual Thinking. Vanderbilt University Center for Teaching. Retrieved 17 Apr. 2021 from </a:t>
            </a:r>
            <a:r>
              <a:rPr lang="en-US" sz="1200" b="1" dirty="0">
                <a:solidFill>
                  <a:srgbClr val="0070C0"/>
                </a:solidFill>
                <a:latin typeface="Century Gothic" panose="020B0502020202020204" pitchFamily="34" charset="0"/>
                <a:hlinkClick r:id="rId4">
                  <a:extLst>
                    <a:ext uri="{A12FA001-AC4F-418D-AE19-62706E023703}">
                      <ahyp:hlinkClr xmlns:ahyp="http://schemas.microsoft.com/office/drawing/2018/hyperlinkcolor" val="tx"/>
                    </a:ext>
                  </a:extLst>
                </a:hlinkClick>
              </a:rPr>
              <a:t>https://cft.vanderbilt.edu/guides-sub-pages/visual-thinking/</a:t>
            </a:r>
            <a:r>
              <a:rPr lang="en-US" sz="1200" dirty="0">
                <a:solidFill>
                  <a:srgbClr val="222222"/>
                </a:solidFill>
                <a:latin typeface="Century Gothic" panose="020B0502020202020204" pitchFamily="34" charset="0"/>
              </a:rPr>
              <a:t>. </a:t>
            </a:r>
            <a:endParaRPr lang="en-US" sz="1200" dirty="0">
              <a:latin typeface="Century Gothic" panose="020B0502020202020204" pitchFamily="34" charset="0"/>
            </a:endParaRPr>
          </a:p>
        </p:txBody>
      </p:sp>
      <p:pic>
        <p:nvPicPr>
          <p:cNvPr id="7" name="Picture 6" descr="Creative Commons BY-NC License">
            <a:hlinkClick r:id="rId5"/>
            <a:extLst>
              <a:ext uri="{FF2B5EF4-FFF2-40B4-BE49-F238E27FC236}">
                <a16:creationId xmlns:a16="http://schemas.microsoft.com/office/drawing/2014/main" id="{08CA4831-B156-2548-85D7-41146C6DF1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2012" y="6250632"/>
            <a:ext cx="838200" cy="288131"/>
          </a:xfrm>
          <a:prstGeom prst="rect">
            <a:avLst/>
          </a:prstGeom>
        </p:spPr>
      </p:pic>
    </p:spTree>
    <p:extLst>
      <p:ext uri="{BB962C8B-B14F-4D97-AF65-F5344CB8AC3E}">
        <p14:creationId xmlns:p14="http://schemas.microsoft.com/office/powerpoint/2010/main" val="142639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671734"/>
            <a:ext cx="9601200" cy="609600"/>
          </a:xfrm>
        </p:spPr>
        <p:txBody>
          <a:bodyPr/>
          <a:lstStyle/>
          <a:p>
            <a:pPr algn="ctr"/>
            <a:r>
              <a:rPr lang="en-US" dirty="0"/>
              <a:t>Outcomes and Competencies </a:t>
            </a:r>
          </a:p>
        </p:txBody>
      </p:sp>
      <p:sp>
        <p:nvSpPr>
          <p:cNvPr id="5" name="Content Placeholder 4">
            <a:extLst>
              <a:ext uri="{FF2B5EF4-FFF2-40B4-BE49-F238E27FC236}">
                <a16:creationId xmlns:a16="http://schemas.microsoft.com/office/drawing/2014/main" id="{F277A39D-FFB8-5049-B5FF-7CF6E9A39890}"/>
              </a:ext>
            </a:extLst>
          </p:cNvPr>
          <p:cNvSpPr>
            <a:spLocks noGrp="1"/>
          </p:cNvSpPr>
          <p:nvPr>
            <p:ph idx="1"/>
          </p:nvPr>
        </p:nvSpPr>
        <p:spPr>
          <a:xfrm>
            <a:off x="1293812" y="1360385"/>
            <a:ext cx="9601200" cy="4648200"/>
          </a:xfrm>
        </p:spPr>
        <p:txBody>
          <a:bodyPr>
            <a:noAutofit/>
          </a:bodyPr>
          <a:lstStyle/>
          <a:p>
            <a:pPr marL="0" indent="0">
              <a:lnSpc>
                <a:spcPct val="150000"/>
              </a:lnSpc>
              <a:buClr>
                <a:srgbClr val="0070C0"/>
              </a:buClr>
              <a:buNone/>
            </a:pPr>
            <a:r>
              <a:rPr lang="en-US" sz="1800" dirty="0">
                <a:latin typeface="Century Gothic" panose="020B0502020202020204" pitchFamily="34" charset="0"/>
              </a:rPr>
              <a:t>There has been a lot of discussion around outcomes and competencies thus for so exactly what are these? </a:t>
            </a:r>
          </a:p>
          <a:p>
            <a:pPr marL="342900" indent="-342900">
              <a:lnSpc>
                <a:spcPct val="150000"/>
              </a:lnSpc>
              <a:buClr>
                <a:srgbClr val="0070C0"/>
              </a:buClr>
            </a:pPr>
            <a:r>
              <a:rPr lang="en-US" sz="1600" b="1" dirty="0">
                <a:latin typeface="Century Gothic" panose="020B0502020202020204" pitchFamily="34" charset="0"/>
              </a:rPr>
              <a:t>Competency:</a:t>
            </a:r>
            <a:r>
              <a:rPr lang="en-US" sz="1600" dirty="0">
                <a:latin typeface="Century Gothic" panose="020B0502020202020204" pitchFamily="34" charset="0"/>
              </a:rPr>
              <a:t> “A </a:t>
            </a:r>
            <a:r>
              <a:rPr lang="en-US" sz="1600" i="1" dirty="0">
                <a:latin typeface="Century Gothic" panose="020B0502020202020204" pitchFamily="34" charset="0"/>
              </a:rPr>
              <a:t>general</a:t>
            </a:r>
            <a:r>
              <a:rPr lang="en-US" sz="1600" dirty="0">
                <a:latin typeface="Century Gothic" panose="020B0502020202020204" pitchFamily="34" charset="0"/>
              </a:rPr>
              <a:t> statement that describes the desired knowledge, skills, and behaviors of a student graduating from a program (or completing a course). Competencies commonly define the applied skills and knowledge that enable people to successfully perform in professional, educational, and other life contexts.”</a:t>
            </a:r>
          </a:p>
          <a:p>
            <a:pPr marL="342900" indent="-342900">
              <a:lnSpc>
                <a:spcPct val="150000"/>
              </a:lnSpc>
              <a:buClr>
                <a:srgbClr val="0070C0"/>
              </a:buClr>
            </a:pPr>
            <a:r>
              <a:rPr lang="en-US" sz="1600" b="1" dirty="0">
                <a:latin typeface="Century Gothic" panose="020B0502020202020204" pitchFamily="34" charset="0"/>
              </a:rPr>
              <a:t>Outcome:</a:t>
            </a:r>
            <a:r>
              <a:rPr lang="en-US" sz="1600" dirty="0">
                <a:latin typeface="Century Gothic" panose="020B0502020202020204" pitchFamily="34" charset="0"/>
              </a:rPr>
              <a:t> “A very </a:t>
            </a:r>
            <a:r>
              <a:rPr lang="en-US" sz="1600" i="1" dirty="0">
                <a:latin typeface="Century Gothic" panose="020B0502020202020204" pitchFamily="34" charset="0"/>
              </a:rPr>
              <a:t>specific</a:t>
            </a:r>
            <a:r>
              <a:rPr lang="en-US" sz="1600" dirty="0">
                <a:latin typeface="Century Gothic" panose="020B0502020202020204" pitchFamily="34" charset="0"/>
              </a:rPr>
              <a:t> statement that describes exactly what a student will be able to do in some measurable way. There may be more than one measurable outcome defined for a given competency.”</a:t>
            </a:r>
          </a:p>
        </p:txBody>
      </p:sp>
      <p:sp>
        <p:nvSpPr>
          <p:cNvPr id="3" name="TextBox 2">
            <a:extLst>
              <a:ext uri="{FF2B5EF4-FFF2-40B4-BE49-F238E27FC236}">
                <a16:creationId xmlns:a16="http://schemas.microsoft.com/office/drawing/2014/main" id="{4C1D7318-4922-FA4A-97D1-26785CD2F61F}"/>
              </a:ext>
            </a:extLst>
          </p:cNvPr>
          <p:cNvSpPr txBox="1"/>
          <p:nvPr/>
        </p:nvSpPr>
        <p:spPr>
          <a:xfrm>
            <a:off x="1293813" y="6278433"/>
            <a:ext cx="7467599" cy="461665"/>
          </a:xfrm>
          <a:prstGeom prst="rect">
            <a:avLst/>
          </a:prstGeom>
          <a:noFill/>
          <a:ln>
            <a:noFill/>
          </a:ln>
        </p:spPr>
        <p:txBody>
          <a:bodyPr wrap="square" rtlCol="0" anchor="ctr" anchorCtr="1">
            <a:spAutoFit/>
          </a:bodyPr>
          <a:lstStyle/>
          <a:p>
            <a:r>
              <a:rPr lang="en-US" sz="1200" dirty="0">
                <a:latin typeface="+mj-lt"/>
              </a:rPr>
              <a:t>Gosselin, D (2020) Competencies and Learning Outcomes, </a:t>
            </a:r>
            <a:r>
              <a:rPr lang="en-US" sz="1200" i="1" dirty="0" err="1">
                <a:latin typeface="+mj-lt"/>
              </a:rPr>
              <a:t>InTeGrate</a:t>
            </a:r>
            <a:r>
              <a:rPr lang="en-US" sz="1200" dirty="0">
                <a:latin typeface="+mj-lt"/>
              </a:rPr>
              <a:t>. Retrieved 17 Apr. 2021 from </a:t>
            </a:r>
            <a:r>
              <a:rPr lang="en-US" sz="1200" b="1" dirty="0">
                <a:solidFill>
                  <a:srgbClr val="0070C0"/>
                </a:solidFill>
                <a:latin typeface="+mj-lt"/>
                <a:hlinkClick r:id="rId2">
                  <a:extLst>
                    <a:ext uri="{A12FA001-AC4F-418D-AE19-62706E023703}">
                      <ahyp:hlinkClr xmlns:ahyp="http://schemas.microsoft.com/office/drawing/2018/hyperlinkcolor" val="tx"/>
                    </a:ext>
                  </a:extLst>
                </a:hlinkClick>
              </a:rPr>
              <a:t>https://serc.carleton.edu/integrate/programs/workforceprep/competencies_and_LO.html</a:t>
            </a:r>
            <a:r>
              <a:rPr lang="en-US" sz="1200" dirty="0">
                <a:latin typeface="+mj-lt"/>
              </a:rPr>
              <a:t> </a:t>
            </a:r>
          </a:p>
        </p:txBody>
      </p:sp>
      <p:pic>
        <p:nvPicPr>
          <p:cNvPr id="7" name="Picture 6" descr="Creative Commons BY-NC-SA License">
            <a:hlinkClick r:id="rId3"/>
            <a:extLst>
              <a:ext uri="{FF2B5EF4-FFF2-40B4-BE49-F238E27FC236}">
                <a16:creationId xmlns:a16="http://schemas.microsoft.com/office/drawing/2014/main" id="{A4F082AC-169C-0A49-A599-B9D7C93C1D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1812" y="6519079"/>
            <a:ext cx="762000" cy="261938"/>
          </a:xfrm>
          <a:prstGeom prst="rect">
            <a:avLst/>
          </a:prstGeom>
        </p:spPr>
      </p:pic>
    </p:spTree>
    <p:extLst>
      <p:ext uri="{BB962C8B-B14F-4D97-AF65-F5344CB8AC3E}">
        <p14:creationId xmlns:p14="http://schemas.microsoft.com/office/powerpoint/2010/main" val="124223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2728" y="611569"/>
            <a:ext cx="9632285" cy="609600"/>
          </a:xfrm>
        </p:spPr>
        <p:txBody>
          <a:bodyPr>
            <a:normAutofit fontScale="90000"/>
          </a:bodyPr>
          <a:lstStyle/>
          <a:p>
            <a:pPr algn="ctr"/>
            <a:r>
              <a:rPr lang="en-US" dirty="0"/>
              <a:t>Outcomes and Competencies: Key Distinctions </a:t>
            </a:r>
          </a:p>
        </p:txBody>
      </p:sp>
      <p:sp>
        <p:nvSpPr>
          <p:cNvPr id="5" name="Content Placeholder 4">
            <a:extLst>
              <a:ext uri="{FF2B5EF4-FFF2-40B4-BE49-F238E27FC236}">
                <a16:creationId xmlns:a16="http://schemas.microsoft.com/office/drawing/2014/main" id="{F277A39D-FFB8-5049-B5FF-7CF6E9A39890}"/>
              </a:ext>
            </a:extLst>
          </p:cNvPr>
          <p:cNvSpPr>
            <a:spLocks noGrp="1"/>
          </p:cNvSpPr>
          <p:nvPr>
            <p:ph idx="1"/>
          </p:nvPr>
        </p:nvSpPr>
        <p:spPr>
          <a:xfrm>
            <a:off x="1256224" y="1502952"/>
            <a:ext cx="9601200" cy="4289224"/>
          </a:xfrm>
        </p:spPr>
        <p:txBody>
          <a:bodyPr>
            <a:noAutofit/>
          </a:bodyPr>
          <a:lstStyle/>
          <a:p>
            <a:pPr marL="0" indent="0">
              <a:lnSpc>
                <a:spcPct val="150000"/>
              </a:lnSpc>
              <a:spcBef>
                <a:spcPts val="1000"/>
              </a:spcBef>
              <a:buClr>
                <a:srgbClr val="0070C0"/>
              </a:buClr>
              <a:buNone/>
            </a:pPr>
            <a:r>
              <a:rPr lang="en-US" sz="1800" dirty="0">
                <a:latin typeface="Century Gothic" panose="020B0502020202020204" pitchFamily="34" charset="0"/>
              </a:rPr>
              <a:t>“A true learning outcome is written so that it can be measured or assessed. It focuses on what the student is able to do at end of a program (or course). Thus, learning outcomes are the basis for an assessment program that focuses on what a student can or should be able to do either upon completion of a course or upon graduation from a program. The term learning outcome is used more commonly in the context of a program or course of instruction. The term competency is more commonly used in relation to professional fields (i.e. dentistry, nursing).”</a:t>
            </a:r>
          </a:p>
        </p:txBody>
      </p:sp>
      <p:sp>
        <p:nvSpPr>
          <p:cNvPr id="3" name="TextBox 2">
            <a:extLst>
              <a:ext uri="{FF2B5EF4-FFF2-40B4-BE49-F238E27FC236}">
                <a16:creationId xmlns:a16="http://schemas.microsoft.com/office/drawing/2014/main" id="{4C1D7318-4922-FA4A-97D1-26785CD2F61F}"/>
              </a:ext>
            </a:extLst>
          </p:cNvPr>
          <p:cNvSpPr txBox="1"/>
          <p:nvPr/>
        </p:nvSpPr>
        <p:spPr>
          <a:xfrm>
            <a:off x="1293813" y="6096000"/>
            <a:ext cx="7467599" cy="461665"/>
          </a:xfrm>
          <a:prstGeom prst="rect">
            <a:avLst/>
          </a:prstGeom>
          <a:noFill/>
          <a:ln>
            <a:noFill/>
          </a:ln>
        </p:spPr>
        <p:txBody>
          <a:bodyPr wrap="square" rtlCol="0" anchor="ctr" anchorCtr="1">
            <a:spAutoFit/>
          </a:bodyPr>
          <a:lstStyle/>
          <a:p>
            <a:r>
              <a:rPr lang="en-US" sz="1200" dirty="0">
                <a:latin typeface="+mj-lt"/>
              </a:rPr>
              <a:t>Gosselin, D (2020) Competencies and Learning Outcomes, </a:t>
            </a:r>
            <a:r>
              <a:rPr lang="en-US" sz="1200" i="1" dirty="0" err="1">
                <a:latin typeface="+mj-lt"/>
              </a:rPr>
              <a:t>InTeGrate</a:t>
            </a:r>
            <a:r>
              <a:rPr lang="en-US" sz="1200" dirty="0">
                <a:latin typeface="+mj-lt"/>
              </a:rPr>
              <a:t>. Retrieved 17 Apr. 2021 from </a:t>
            </a:r>
            <a:r>
              <a:rPr lang="en-US" sz="1200" b="1" dirty="0">
                <a:solidFill>
                  <a:srgbClr val="0070C0"/>
                </a:solidFill>
                <a:latin typeface="+mj-lt"/>
                <a:hlinkClick r:id="rId2">
                  <a:extLst>
                    <a:ext uri="{A12FA001-AC4F-418D-AE19-62706E023703}">
                      <ahyp:hlinkClr xmlns:ahyp="http://schemas.microsoft.com/office/drawing/2018/hyperlinkcolor" val="tx"/>
                    </a:ext>
                  </a:extLst>
                </a:hlinkClick>
              </a:rPr>
              <a:t>https://serc.carleton.edu/integrate/programs/workforceprep/competencies_and_LO.html</a:t>
            </a:r>
            <a:r>
              <a:rPr lang="en-US" sz="1200" dirty="0">
                <a:latin typeface="+mj-lt"/>
              </a:rPr>
              <a:t> </a:t>
            </a:r>
          </a:p>
        </p:txBody>
      </p:sp>
      <p:pic>
        <p:nvPicPr>
          <p:cNvPr id="7" name="Picture 6" descr="Creative Commons BY-NC-SA License">
            <a:hlinkClick r:id="rId3"/>
            <a:extLst>
              <a:ext uri="{FF2B5EF4-FFF2-40B4-BE49-F238E27FC236}">
                <a16:creationId xmlns:a16="http://schemas.microsoft.com/office/drawing/2014/main" id="{A4F082AC-169C-0A49-A599-B9D7C93C1D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1812" y="6336646"/>
            <a:ext cx="762000" cy="261938"/>
          </a:xfrm>
          <a:prstGeom prst="rect">
            <a:avLst/>
          </a:prstGeom>
        </p:spPr>
      </p:pic>
    </p:spTree>
    <p:extLst>
      <p:ext uri="{BB962C8B-B14F-4D97-AF65-F5344CB8AC3E}">
        <p14:creationId xmlns:p14="http://schemas.microsoft.com/office/powerpoint/2010/main" val="206801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400" b="1" dirty="0"/>
              <a:t>Table of Contents 2 of 4</a:t>
            </a:r>
          </a:p>
        </p:txBody>
      </p:sp>
      <p:sp>
        <p:nvSpPr>
          <p:cNvPr id="14" name="Content Placeholder 13"/>
          <p:cNvSpPr>
            <a:spLocks noGrp="1"/>
          </p:cNvSpPr>
          <p:nvPr>
            <p:ph sz="half" idx="2"/>
          </p:nvPr>
        </p:nvSpPr>
        <p:spPr>
          <a:xfrm>
            <a:off x="989012" y="1752601"/>
            <a:ext cx="5005943" cy="3886199"/>
          </a:xfrm>
        </p:spPr>
        <p:txBody>
          <a:bodyPr anchor="ctr">
            <a:normAutofit/>
          </a:bodyPr>
          <a:lstStyle/>
          <a:p>
            <a:pPr lvl="0">
              <a:buClr>
                <a:srgbClr val="0070C0"/>
              </a:buClr>
            </a:pPr>
            <a:r>
              <a:rPr lang="en-US" sz="2000" b="1" dirty="0">
                <a:solidFill>
                  <a:srgbClr val="0070C0"/>
                </a:solidFill>
                <a:latin typeface="Century Gothic" panose="020B0502020202020204" pitchFamily="34" charset="0"/>
                <a:hlinkClick r:id="rId2" action="ppaction://hlinksldjump">
                  <a:extLst>
                    <a:ext uri="{A12FA001-AC4F-418D-AE19-62706E023703}">
                      <ahyp:hlinkClr xmlns:ahyp="http://schemas.microsoft.com/office/drawing/2018/hyperlinkcolor" val="tx"/>
                    </a:ext>
                  </a:extLst>
                </a:hlinkClick>
              </a:rPr>
              <a:t>Understanding &amp; Applying</a:t>
            </a:r>
            <a:endParaRPr lang="en-US" sz="2000" b="1" dirty="0">
              <a:solidFill>
                <a:srgbClr val="0070C0"/>
              </a:solidFill>
              <a:latin typeface="Century Gothic" panose="020B0502020202020204" pitchFamily="34" charset="0"/>
            </a:endParaRPr>
          </a:p>
          <a:p>
            <a:pPr lvl="1">
              <a:buClr>
                <a:srgbClr val="0070C0"/>
              </a:buClr>
            </a:pPr>
            <a:r>
              <a:rPr lang="en-US" dirty="0">
                <a:solidFill>
                  <a:srgbClr val="0070C0"/>
                </a:solidFill>
                <a:latin typeface="Century Gothic" panose="020B0502020202020204" pitchFamily="34" charset="0"/>
                <a:hlinkClick r:id="rId3" action="ppaction://hlinksldjump">
                  <a:extLst>
                    <a:ext uri="{A12FA001-AC4F-418D-AE19-62706E023703}">
                      <ahyp:hlinkClr xmlns:ahyp="http://schemas.microsoft.com/office/drawing/2018/hyperlinkcolor" val="tx"/>
                    </a:ext>
                  </a:extLst>
                </a:hlinkClick>
              </a:rPr>
              <a:t>Instructor Goals</a:t>
            </a:r>
            <a:endParaRPr lang="en-US" dirty="0">
              <a:solidFill>
                <a:srgbClr val="0070C0"/>
              </a:solidFill>
              <a:latin typeface="Century Gothic" panose="020B0502020202020204" pitchFamily="34" charset="0"/>
            </a:endParaRPr>
          </a:p>
          <a:p>
            <a:pPr lvl="2">
              <a:buClr>
                <a:srgbClr val="0070C0"/>
              </a:buClr>
            </a:pPr>
            <a:r>
              <a:rPr lang="en-US" dirty="0">
                <a:solidFill>
                  <a:srgbClr val="0070C0"/>
                </a:solidFill>
                <a:latin typeface="Century Gothic" panose="020B0502020202020204" pitchFamily="34" charset="0"/>
                <a:hlinkClick r:id="rId4" action="ppaction://hlinksldjump">
                  <a:extLst>
                    <a:ext uri="{A12FA001-AC4F-418D-AE19-62706E023703}">
                      <ahyp:hlinkClr xmlns:ahyp="http://schemas.microsoft.com/office/drawing/2018/hyperlinkcolor" val="tx"/>
                    </a:ext>
                  </a:extLst>
                </a:hlinkClick>
              </a:rPr>
              <a:t>Multiple Submission Options</a:t>
            </a:r>
            <a:endParaRPr lang="en-US" dirty="0">
              <a:solidFill>
                <a:srgbClr val="0070C0"/>
              </a:solidFill>
              <a:latin typeface="Century Gothic" panose="020B0502020202020204" pitchFamily="34" charset="0"/>
            </a:endParaRPr>
          </a:p>
          <a:p>
            <a:pPr lvl="2">
              <a:buClr>
                <a:srgbClr val="0070C0"/>
              </a:buClr>
            </a:pPr>
            <a:r>
              <a:rPr lang="en-US" dirty="0">
                <a:solidFill>
                  <a:srgbClr val="0070C0"/>
                </a:solidFill>
                <a:latin typeface="Century Gothic" panose="020B0502020202020204" pitchFamily="34" charset="0"/>
                <a:hlinkClick r:id="rId5" action="ppaction://hlinksldjump">
                  <a:extLst>
                    <a:ext uri="{A12FA001-AC4F-418D-AE19-62706E023703}">
                      <ahyp:hlinkClr xmlns:ahyp="http://schemas.microsoft.com/office/drawing/2018/hyperlinkcolor" val="tx"/>
                    </a:ext>
                  </a:extLst>
                </a:hlinkClick>
              </a:rPr>
              <a:t>Feedback</a:t>
            </a:r>
            <a:endParaRPr lang="en-US" dirty="0">
              <a:solidFill>
                <a:srgbClr val="0070C0"/>
              </a:solidFill>
              <a:latin typeface="Century Gothic" panose="020B0502020202020204" pitchFamily="34" charset="0"/>
            </a:endParaRPr>
          </a:p>
          <a:p>
            <a:pPr lvl="1">
              <a:buClr>
                <a:srgbClr val="0070C0"/>
              </a:buClr>
            </a:pPr>
            <a:r>
              <a:rPr lang="en-US" dirty="0">
                <a:solidFill>
                  <a:srgbClr val="0070C0"/>
                </a:solidFill>
                <a:latin typeface="Century Gothic" panose="020B0502020202020204" pitchFamily="34" charset="0"/>
                <a:hlinkClick r:id="rId6" action="ppaction://hlinksldjump">
                  <a:extLst>
                    <a:ext uri="{A12FA001-AC4F-418D-AE19-62706E023703}">
                      <ahyp:hlinkClr xmlns:ahyp="http://schemas.microsoft.com/office/drawing/2018/hyperlinkcolor" val="tx"/>
                    </a:ext>
                  </a:extLst>
                </a:hlinkClick>
              </a:rPr>
              <a:t>Course Design</a:t>
            </a:r>
            <a:endParaRPr lang="en-US" dirty="0">
              <a:solidFill>
                <a:srgbClr val="0070C0"/>
              </a:solidFill>
              <a:latin typeface="Century Gothic" panose="020B0502020202020204" pitchFamily="34" charset="0"/>
            </a:endParaRPr>
          </a:p>
          <a:p>
            <a:pPr lvl="2">
              <a:buClr>
                <a:srgbClr val="0070C0"/>
              </a:buClr>
            </a:pPr>
            <a:r>
              <a:rPr lang="en-US" dirty="0">
                <a:solidFill>
                  <a:srgbClr val="0070C0"/>
                </a:solidFill>
                <a:latin typeface="Century Gothic" panose="020B0502020202020204" pitchFamily="34" charset="0"/>
                <a:hlinkClick r:id="rId7" action="ppaction://hlinksldjump">
                  <a:extLst>
                    <a:ext uri="{A12FA001-AC4F-418D-AE19-62706E023703}">
                      <ahyp:hlinkClr xmlns:ahyp="http://schemas.microsoft.com/office/drawing/2018/hyperlinkcolor" val="tx"/>
                    </a:ext>
                  </a:extLst>
                </a:hlinkClick>
              </a:rPr>
              <a:t>Pedagogy/Andragogy/Heutagogy</a:t>
            </a:r>
            <a:endParaRPr lang="en-US" dirty="0">
              <a:solidFill>
                <a:srgbClr val="0070C0"/>
              </a:solidFill>
              <a:latin typeface="Century Gothic" panose="020B0502020202020204" pitchFamily="34" charset="0"/>
            </a:endParaRPr>
          </a:p>
          <a:p>
            <a:pPr lvl="2">
              <a:buClr>
                <a:srgbClr val="0070C0"/>
              </a:buClr>
            </a:pPr>
            <a:r>
              <a:rPr lang="en-US" dirty="0">
                <a:solidFill>
                  <a:srgbClr val="0070C0"/>
                </a:solidFill>
                <a:latin typeface="Century Gothic" panose="020B0502020202020204" pitchFamily="34" charset="0"/>
                <a:hlinkClick r:id="rId8" action="ppaction://hlinksldjump">
                  <a:extLst>
                    <a:ext uri="{A12FA001-AC4F-418D-AE19-62706E023703}">
                      <ahyp:hlinkClr xmlns:ahyp="http://schemas.microsoft.com/office/drawing/2018/hyperlinkcolor" val="tx"/>
                    </a:ext>
                  </a:extLst>
                </a:hlinkClick>
              </a:rPr>
              <a:t>Pedagogy &amp; Teaching Methods</a:t>
            </a:r>
            <a:endParaRPr lang="en-US" dirty="0">
              <a:solidFill>
                <a:srgbClr val="0070C0"/>
              </a:solidFill>
              <a:latin typeface="Century Gothic" panose="020B0502020202020204" pitchFamily="34" charset="0"/>
            </a:endParaRPr>
          </a:p>
          <a:p>
            <a:pPr lvl="2">
              <a:buClr>
                <a:srgbClr val="0070C0"/>
              </a:buClr>
            </a:pPr>
            <a:r>
              <a:rPr lang="en-US" dirty="0">
                <a:solidFill>
                  <a:srgbClr val="0070C0"/>
                </a:solidFill>
                <a:latin typeface="Century Gothic" panose="020B0502020202020204" pitchFamily="34" charset="0"/>
                <a:hlinkClick r:id="rId9" action="ppaction://hlinksldjump">
                  <a:extLst>
                    <a:ext uri="{A12FA001-AC4F-418D-AE19-62706E023703}">
                      <ahyp:hlinkClr xmlns:ahyp="http://schemas.microsoft.com/office/drawing/2018/hyperlinkcolor" val="tx"/>
                    </a:ext>
                  </a:extLst>
                </a:hlinkClick>
              </a:rPr>
              <a:t>Universal Design for Learning (UDL)</a:t>
            </a:r>
            <a:endParaRPr lang="en-US" dirty="0">
              <a:solidFill>
                <a:srgbClr val="0070C0"/>
              </a:solidFill>
              <a:latin typeface="Century Gothic" panose="020B0502020202020204" pitchFamily="34" charset="0"/>
            </a:endParaRPr>
          </a:p>
          <a:p>
            <a:pPr lvl="2">
              <a:buClr>
                <a:srgbClr val="0070C0"/>
              </a:buClr>
            </a:pPr>
            <a:r>
              <a:rPr lang="en-US" dirty="0">
                <a:solidFill>
                  <a:srgbClr val="0070C0"/>
                </a:solidFill>
                <a:latin typeface="Century Gothic" panose="020B0502020202020204" pitchFamily="34" charset="0"/>
                <a:hlinkClick r:id="rId10" action="ppaction://hlinksldjump">
                  <a:extLst>
                    <a:ext uri="{A12FA001-AC4F-418D-AE19-62706E023703}">
                      <ahyp:hlinkClr xmlns:ahyp="http://schemas.microsoft.com/office/drawing/2018/hyperlinkcolor" val="tx"/>
                    </a:ext>
                  </a:extLst>
                </a:hlinkClick>
              </a:rPr>
              <a:t>Rubrics</a:t>
            </a:r>
            <a:endParaRPr lang="en-US" dirty="0">
              <a:solidFill>
                <a:srgbClr val="0070C0"/>
              </a:solidFill>
              <a:latin typeface="Century Gothic" panose="020B0502020202020204" pitchFamily="34" charset="0"/>
            </a:endParaRPr>
          </a:p>
          <a:p>
            <a:pPr lvl="2">
              <a:buClr>
                <a:srgbClr val="0070C0"/>
              </a:buClr>
            </a:pPr>
            <a:r>
              <a:rPr lang="en-US" dirty="0">
                <a:solidFill>
                  <a:srgbClr val="0070C0"/>
                </a:solidFill>
                <a:latin typeface="Century Gothic" panose="020B0502020202020204" pitchFamily="34" charset="0"/>
                <a:hlinkClick r:id="rId11" action="ppaction://hlinksldjump">
                  <a:extLst>
                    <a:ext uri="{A12FA001-AC4F-418D-AE19-62706E023703}">
                      <ahyp:hlinkClr xmlns:ahyp="http://schemas.microsoft.com/office/drawing/2018/hyperlinkcolor" val="tx"/>
                    </a:ext>
                  </a:extLst>
                </a:hlinkClick>
              </a:rPr>
              <a:t>Scaffolding</a:t>
            </a:r>
            <a:endParaRPr lang="en-US" dirty="0">
              <a:solidFill>
                <a:srgbClr val="0070C0"/>
              </a:solidFill>
              <a:latin typeface="Century Gothic" panose="020B0502020202020204" pitchFamily="34" charset="0"/>
            </a:endParaRPr>
          </a:p>
        </p:txBody>
      </p:sp>
      <p:sp>
        <p:nvSpPr>
          <p:cNvPr id="4" name="Content Placeholder 3">
            <a:extLst>
              <a:ext uri="{FF2B5EF4-FFF2-40B4-BE49-F238E27FC236}">
                <a16:creationId xmlns:a16="http://schemas.microsoft.com/office/drawing/2014/main" id="{58BB9735-914C-A34B-80C6-94D5D3000B72}"/>
              </a:ext>
            </a:extLst>
          </p:cNvPr>
          <p:cNvSpPr>
            <a:spLocks noGrp="1"/>
          </p:cNvSpPr>
          <p:nvPr>
            <p:ph sz="quarter" idx="4"/>
          </p:nvPr>
        </p:nvSpPr>
        <p:spPr>
          <a:xfrm>
            <a:off x="6191754" y="1752601"/>
            <a:ext cx="5005943" cy="3886199"/>
          </a:xfrm>
        </p:spPr>
        <p:txBody>
          <a:bodyPr anchor="ctr">
            <a:normAutofit/>
          </a:bodyPr>
          <a:lstStyle/>
          <a:p>
            <a:pPr lvl="1">
              <a:buClr>
                <a:srgbClr val="0070C0"/>
              </a:buClr>
            </a:pPr>
            <a:r>
              <a:rPr lang="en-US" dirty="0">
                <a:solidFill>
                  <a:srgbClr val="0070C0"/>
                </a:solidFill>
                <a:latin typeface="Century Gothic" panose="020B0502020202020204" pitchFamily="34" charset="0"/>
                <a:hlinkClick r:id="rId12" action="ppaction://hlinksldjump">
                  <a:extLst>
                    <a:ext uri="{A12FA001-AC4F-418D-AE19-62706E023703}">
                      <ahyp:hlinkClr xmlns:ahyp="http://schemas.microsoft.com/office/drawing/2018/hyperlinkcolor" val="tx"/>
                    </a:ext>
                  </a:extLst>
                </a:hlinkClick>
              </a:rPr>
              <a:t>Open Education</a:t>
            </a:r>
            <a:endParaRPr lang="en-US" dirty="0">
              <a:solidFill>
                <a:srgbClr val="0070C0"/>
              </a:solidFill>
              <a:latin typeface="Century Gothic" panose="020B0502020202020204" pitchFamily="34" charset="0"/>
            </a:endParaRPr>
          </a:p>
          <a:p>
            <a:pPr lvl="2">
              <a:buClr>
                <a:srgbClr val="0070C0"/>
              </a:buClr>
            </a:pPr>
            <a:r>
              <a:rPr lang="en-US" dirty="0">
                <a:solidFill>
                  <a:srgbClr val="0070C0"/>
                </a:solidFill>
                <a:latin typeface="Century Gothic" panose="020B0502020202020204" pitchFamily="34" charset="0"/>
                <a:hlinkClick r:id="rId12" action="ppaction://hlinksldjump">
                  <a:extLst>
                    <a:ext uri="{A12FA001-AC4F-418D-AE19-62706E023703}">
                      <ahyp:hlinkClr xmlns:ahyp="http://schemas.microsoft.com/office/drawing/2018/hyperlinkcolor" val="tx"/>
                    </a:ext>
                  </a:extLst>
                </a:hlinkClick>
              </a:rPr>
              <a:t>Open Pedagogy</a:t>
            </a:r>
            <a:endParaRPr lang="en-US" dirty="0">
              <a:solidFill>
                <a:srgbClr val="0070C0"/>
              </a:solidFill>
              <a:latin typeface="Century Gothic" panose="020B0502020202020204" pitchFamily="34" charset="0"/>
            </a:endParaRPr>
          </a:p>
          <a:p>
            <a:pPr lvl="1">
              <a:buClr>
                <a:srgbClr val="0070C0"/>
              </a:buClr>
            </a:pPr>
            <a:r>
              <a:rPr lang="en-US" dirty="0">
                <a:solidFill>
                  <a:srgbClr val="0070C0"/>
                </a:solidFill>
                <a:latin typeface="Century Gothic" panose="020B0502020202020204" pitchFamily="34" charset="0"/>
                <a:hlinkClick r:id="rId13" action="ppaction://hlinksldjump">
                  <a:extLst>
                    <a:ext uri="{A12FA001-AC4F-418D-AE19-62706E023703}">
                      <ahyp:hlinkClr xmlns:ahyp="http://schemas.microsoft.com/office/drawing/2018/hyperlinkcolor" val="tx"/>
                    </a:ext>
                  </a:extLst>
                </a:hlinkClick>
              </a:rPr>
              <a:t>Student Outcomes</a:t>
            </a:r>
            <a:endParaRPr lang="en-US" dirty="0">
              <a:solidFill>
                <a:srgbClr val="0070C0"/>
              </a:solidFill>
              <a:latin typeface="Century Gothic" panose="020B0502020202020204" pitchFamily="34" charset="0"/>
            </a:endParaRPr>
          </a:p>
          <a:p>
            <a:pPr lvl="2">
              <a:buClr>
                <a:srgbClr val="0070C0"/>
              </a:buClr>
            </a:pPr>
            <a:r>
              <a:rPr lang="en-US" dirty="0">
                <a:solidFill>
                  <a:srgbClr val="0070C0"/>
                </a:solidFill>
                <a:latin typeface="Century Gothic" panose="020B0502020202020204" pitchFamily="34" charset="0"/>
                <a:hlinkClick r:id="rId14" action="ppaction://hlinksldjump">
                  <a:extLst>
                    <a:ext uri="{A12FA001-AC4F-418D-AE19-62706E023703}">
                      <ahyp:hlinkClr xmlns:ahyp="http://schemas.microsoft.com/office/drawing/2018/hyperlinkcolor" val="tx"/>
                    </a:ext>
                  </a:extLst>
                </a:hlinkClick>
              </a:rPr>
              <a:t>Student Self-Assessment</a:t>
            </a:r>
            <a:endParaRPr lang="en-US" dirty="0">
              <a:solidFill>
                <a:srgbClr val="0070C0"/>
              </a:solidFill>
              <a:latin typeface="Century Gothic" panose="020B0502020202020204" pitchFamily="34" charset="0"/>
            </a:endParaRPr>
          </a:p>
          <a:p>
            <a:pPr lvl="2">
              <a:buClr>
                <a:srgbClr val="0070C0"/>
              </a:buClr>
            </a:pPr>
            <a:r>
              <a:rPr lang="en-US" dirty="0">
                <a:solidFill>
                  <a:srgbClr val="0070C0"/>
                </a:solidFill>
                <a:latin typeface="Century Gothic" panose="020B0502020202020204" pitchFamily="34" charset="0"/>
                <a:hlinkClick r:id="rId15" action="ppaction://hlinksldjump">
                  <a:extLst>
                    <a:ext uri="{A12FA001-AC4F-418D-AE19-62706E023703}">
                      <ahyp:hlinkClr xmlns:ahyp="http://schemas.microsoft.com/office/drawing/2018/hyperlinkcolor" val="tx"/>
                    </a:ext>
                  </a:extLst>
                </a:hlinkClick>
              </a:rPr>
              <a:t>Student Peer Review</a:t>
            </a:r>
            <a:endParaRPr lang="en-US" dirty="0">
              <a:solidFill>
                <a:srgbClr val="0070C0"/>
              </a:solidFill>
              <a:latin typeface="Century Gothic" panose="020B0502020202020204" pitchFamily="34" charset="0"/>
            </a:endParaRPr>
          </a:p>
          <a:p>
            <a:pPr lvl="2">
              <a:buClr>
                <a:srgbClr val="0070C0"/>
              </a:buClr>
            </a:pPr>
            <a:r>
              <a:rPr lang="en-US" dirty="0">
                <a:solidFill>
                  <a:srgbClr val="0070C0"/>
                </a:solidFill>
                <a:latin typeface="Century Gothic" panose="020B0502020202020204" pitchFamily="34" charset="0"/>
                <a:hlinkClick r:id="rId16" action="ppaction://hlinksldjump">
                  <a:extLst>
                    <a:ext uri="{A12FA001-AC4F-418D-AE19-62706E023703}">
                      <ahyp:hlinkClr xmlns:ahyp="http://schemas.microsoft.com/office/drawing/2018/hyperlinkcolor" val="tx"/>
                    </a:ext>
                  </a:extLst>
                </a:hlinkClick>
              </a:rPr>
              <a:t>Reflecting on Student Feedback</a:t>
            </a:r>
            <a:endParaRPr lang="en-US" dirty="0">
              <a:solidFill>
                <a:srgbClr val="0070C0"/>
              </a:solidFill>
              <a:latin typeface="Century Gothic" panose="020B0502020202020204" pitchFamily="34" charset="0"/>
            </a:endParaRPr>
          </a:p>
          <a:p>
            <a:pPr lvl="1">
              <a:buClr>
                <a:srgbClr val="0070C0"/>
              </a:buClr>
            </a:pPr>
            <a:r>
              <a:rPr lang="en-US" dirty="0">
                <a:solidFill>
                  <a:srgbClr val="0070C0"/>
                </a:solidFill>
                <a:latin typeface="Century Gothic" panose="020B0502020202020204" pitchFamily="34" charset="0"/>
                <a:hlinkClick r:id="rId17" action="ppaction://hlinksldjump">
                  <a:extLst>
                    <a:ext uri="{A12FA001-AC4F-418D-AE19-62706E023703}">
                      <ahyp:hlinkClr xmlns:ahyp="http://schemas.microsoft.com/office/drawing/2018/hyperlinkcolor" val="tx"/>
                    </a:ext>
                  </a:extLst>
                </a:hlinkClick>
              </a:rPr>
              <a:t>Value Added</a:t>
            </a:r>
            <a:endParaRPr lang="en-US" dirty="0">
              <a:solidFill>
                <a:srgbClr val="0070C0"/>
              </a:solidFill>
              <a:latin typeface="Century Gothic" panose="020B0502020202020204" pitchFamily="34" charset="0"/>
            </a:endParaRPr>
          </a:p>
          <a:p>
            <a:pPr lvl="2">
              <a:buClr>
                <a:srgbClr val="0070C0"/>
              </a:buClr>
            </a:pPr>
            <a:r>
              <a:rPr lang="en-US" dirty="0">
                <a:solidFill>
                  <a:srgbClr val="0070C0"/>
                </a:solidFill>
                <a:latin typeface="Century Gothic" panose="020B0502020202020204" pitchFamily="34" charset="0"/>
                <a:hlinkClick r:id="rId18" action="ppaction://hlinksldjump">
                  <a:extLst>
                    <a:ext uri="{A12FA001-AC4F-418D-AE19-62706E023703}">
                      <ahyp:hlinkClr xmlns:ahyp="http://schemas.microsoft.com/office/drawing/2018/hyperlinkcolor" val="tx"/>
                    </a:ext>
                  </a:extLst>
                </a:hlinkClick>
              </a:rPr>
              <a:t>Essential Skills</a:t>
            </a:r>
            <a:endParaRPr lang="en-US" dirty="0">
              <a:solidFill>
                <a:srgbClr val="0070C0"/>
              </a:solidFill>
              <a:latin typeface="Century Gothic" panose="020B0502020202020204" pitchFamily="34" charset="0"/>
            </a:endParaRPr>
          </a:p>
        </p:txBody>
      </p:sp>
    </p:spTree>
    <p:extLst>
      <p:ext uri="{BB962C8B-B14F-4D97-AF65-F5344CB8AC3E}">
        <p14:creationId xmlns:p14="http://schemas.microsoft.com/office/powerpoint/2010/main" val="108181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04800"/>
            <a:ext cx="9601200" cy="838200"/>
          </a:xfrm>
        </p:spPr>
        <p:txBody>
          <a:bodyPr/>
          <a:lstStyle/>
          <a:p>
            <a:pPr algn="ctr"/>
            <a:r>
              <a:rPr lang="en-US" dirty="0"/>
              <a:t>Instructional Support</a:t>
            </a:r>
          </a:p>
        </p:txBody>
      </p:sp>
      <p:sp>
        <p:nvSpPr>
          <p:cNvPr id="5" name="Content Placeholder 4">
            <a:extLst>
              <a:ext uri="{FF2B5EF4-FFF2-40B4-BE49-F238E27FC236}">
                <a16:creationId xmlns:a16="http://schemas.microsoft.com/office/drawing/2014/main" id="{F277A39D-FFB8-5049-B5FF-7CF6E9A39890}"/>
              </a:ext>
            </a:extLst>
          </p:cNvPr>
          <p:cNvSpPr>
            <a:spLocks noGrp="1"/>
          </p:cNvSpPr>
          <p:nvPr>
            <p:ph idx="1"/>
          </p:nvPr>
        </p:nvSpPr>
        <p:spPr>
          <a:xfrm>
            <a:off x="1293813" y="1447800"/>
            <a:ext cx="9601200" cy="4724400"/>
          </a:xfrm>
        </p:spPr>
        <p:txBody>
          <a:bodyPr>
            <a:noAutofit/>
          </a:bodyPr>
          <a:lstStyle/>
          <a:p>
            <a:pPr marL="0" indent="0">
              <a:lnSpc>
                <a:spcPct val="150000"/>
              </a:lnSpc>
              <a:buNone/>
            </a:pPr>
            <a:r>
              <a:rPr lang="en-US" sz="1800" dirty="0">
                <a:latin typeface="Century Gothic" panose="020B0502020202020204" pitchFamily="34" charset="0"/>
              </a:rPr>
              <a:t>Most institutions have instructional support.  If your institution supports these roles, I highly encourage you to reach out to your librarians and instructional designers. They have a wealth of knowledge to share with you and your students. These collaborations may open options for:</a:t>
            </a:r>
          </a:p>
          <a:p>
            <a:pPr marL="285750" indent="-285750">
              <a:lnSpc>
                <a:spcPct val="100000"/>
              </a:lnSpc>
              <a:buClr>
                <a:srgbClr val="0070C0"/>
              </a:buClr>
            </a:pPr>
            <a:r>
              <a:rPr lang="en-US" sz="1600" dirty="0">
                <a:latin typeface="Century Gothic" panose="020B0502020202020204" pitchFamily="34" charset="0"/>
              </a:rPr>
              <a:t>Technology and other resources </a:t>
            </a:r>
          </a:p>
          <a:p>
            <a:pPr marL="285750" indent="-285750">
              <a:lnSpc>
                <a:spcPct val="100000"/>
              </a:lnSpc>
              <a:buClr>
                <a:srgbClr val="0070C0"/>
              </a:buClr>
            </a:pPr>
            <a:r>
              <a:rPr lang="en-US" sz="1600" dirty="0">
                <a:latin typeface="Century Gothic" panose="020B0502020202020204" pitchFamily="34" charset="0"/>
              </a:rPr>
              <a:t>New ways of presenting information</a:t>
            </a:r>
          </a:p>
          <a:p>
            <a:pPr marL="285750" indent="-285750">
              <a:lnSpc>
                <a:spcPct val="100000"/>
              </a:lnSpc>
              <a:buClr>
                <a:srgbClr val="0070C0"/>
              </a:buClr>
            </a:pPr>
            <a:r>
              <a:rPr lang="en-US" sz="1600" dirty="0">
                <a:latin typeface="Century Gothic" panose="020B0502020202020204" pitchFamily="34" charset="0"/>
              </a:rPr>
              <a:t>New opportunities to engage students</a:t>
            </a:r>
          </a:p>
          <a:p>
            <a:pPr marL="285750" indent="-285750">
              <a:lnSpc>
                <a:spcPct val="100000"/>
              </a:lnSpc>
              <a:buClr>
                <a:srgbClr val="0070C0"/>
              </a:buClr>
            </a:pPr>
            <a:r>
              <a:rPr lang="en-US" sz="1600" dirty="0">
                <a:latin typeface="Century Gothic" panose="020B0502020202020204" pitchFamily="34" charset="0"/>
              </a:rPr>
              <a:t>Alternative for how you can construct your class</a:t>
            </a:r>
          </a:p>
          <a:p>
            <a:pPr marL="0" indent="0">
              <a:lnSpc>
                <a:spcPct val="150000"/>
              </a:lnSpc>
              <a:buClr>
                <a:srgbClr val="0070C0"/>
              </a:buClr>
              <a:buNone/>
            </a:pPr>
            <a:r>
              <a:rPr lang="en-US" sz="1800" dirty="0">
                <a:latin typeface="Century Gothic" panose="020B0502020202020204" pitchFamily="34" charset="0"/>
              </a:rPr>
              <a:t>Don’t forget your faculty colleagues are great resources and there may be other opportunities for additional collaboration within your discipline or interdisciplinary. </a:t>
            </a:r>
          </a:p>
        </p:txBody>
      </p:sp>
    </p:spTree>
    <p:extLst>
      <p:ext uri="{BB962C8B-B14F-4D97-AF65-F5344CB8AC3E}">
        <p14:creationId xmlns:p14="http://schemas.microsoft.com/office/powerpoint/2010/main" val="2331229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522A0-56EC-AB4B-A102-1AC3D8D8A20C}"/>
              </a:ext>
            </a:extLst>
          </p:cNvPr>
          <p:cNvSpPr>
            <a:spLocks noGrp="1"/>
          </p:cNvSpPr>
          <p:nvPr>
            <p:ph type="title"/>
          </p:nvPr>
        </p:nvSpPr>
        <p:spPr/>
        <p:txBody>
          <a:bodyPr>
            <a:normAutofit/>
          </a:bodyPr>
          <a:lstStyle/>
          <a:p>
            <a:r>
              <a:rPr lang="en-US" sz="4400" b="1" dirty="0"/>
              <a:t>Open Education</a:t>
            </a:r>
          </a:p>
        </p:txBody>
      </p:sp>
      <p:sp>
        <p:nvSpPr>
          <p:cNvPr id="3" name="Content Placeholder 2">
            <a:extLst>
              <a:ext uri="{FF2B5EF4-FFF2-40B4-BE49-F238E27FC236}">
                <a16:creationId xmlns:a16="http://schemas.microsoft.com/office/drawing/2014/main" id="{A41CA394-1149-4544-AF61-72F4F5D20728}"/>
              </a:ext>
            </a:extLst>
          </p:cNvPr>
          <p:cNvSpPr>
            <a:spLocks noGrp="1"/>
          </p:cNvSpPr>
          <p:nvPr>
            <p:ph idx="1"/>
          </p:nvPr>
        </p:nvSpPr>
        <p:spPr/>
        <p:txBody>
          <a:bodyPr>
            <a:normAutofit fontScale="92500" lnSpcReduction="20000"/>
          </a:bodyPr>
          <a:lstStyle/>
          <a:p>
            <a:pPr marL="0" indent="0">
              <a:lnSpc>
                <a:spcPct val="150000"/>
              </a:lnSpc>
              <a:buNone/>
            </a:pPr>
            <a:r>
              <a:rPr lang="en-US" sz="2000" b="1" dirty="0">
                <a:latin typeface="Century Gothic" panose="020B0502020202020204" pitchFamily="34" charset="0"/>
              </a:rPr>
              <a:t>Outline</a:t>
            </a:r>
            <a:r>
              <a:rPr lang="en-US" sz="2000" dirty="0">
                <a:latin typeface="Century Gothic" panose="020B0502020202020204" pitchFamily="34" charset="0"/>
              </a:rPr>
              <a:t>:</a:t>
            </a:r>
          </a:p>
          <a:p>
            <a:pPr marL="0" indent="0">
              <a:lnSpc>
                <a:spcPct val="150000"/>
              </a:lnSpc>
              <a:buNone/>
            </a:pPr>
            <a:r>
              <a:rPr lang="en-US" sz="2000" b="1" dirty="0">
                <a:latin typeface="Century Gothic" panose="020B0502020202020204" pitchFamily="34" charset="0"/>
              </a:rPr>
              <a:t>OER Basics</a:t>
            </a:r>
            <a:endParaRPr lang="en-US" sz="2000" dirty="0">
              <a:latin typeface="Century Gothic" panose="020B0502020202020204" pitchFamily="34" charset="0"/>
            </a:endParaRPr>
          </a:p>
          <a:p>
            <a:pPr marL="342900" indent="-342900">
              <a:lnSpc>
                <a:spcPct val="150000"/>
              </a:lnSpc>
              <a:buClr>
                <a:srgbClr val="0070C0"/>
              </a:buClr>
            </a:pPr>
            <a:r>
              <a:rPr lang="en-US" sz="2000" dirty="0">
                <a:latin typeface="Century Gothic" panose="020B0502020202020204" pitchFamily="34" charset="0"/>
              </a:rPr>
              <a:t>Why OER? (Brief Problem/Solution Discussion)</a:t>
            </a:r>
          </a:p>
          <a:p>
            <a:pPr marL="342900" indent="-342900">
              <a:lnSpc>
                <a:spcPct val="150000"/>
              </a:lnSpc>
              <a:buClr>
                <a:srgbClr val="0070C0"/>
              </a:buClr>
            </a:pPr>
            <a:r>
              <a:rPr lang="en-US" sz="2000" dirty="0">
                <a:latin typeface="Century Gothic" panose="020B0502020202020204" pitchFamily="34" charset="0"/>
              </a:rPr>
              <a:t>Definition and 5Rs</a:t>
            </a:r>
          </a:p>
          <a:p>
            <a:pPr marL="342900" indent="-342900">
              <a:lnSpc>
                <a:spcPct val="150000"/>
              </a:lnSpc>
              <a:buClr>
                <a:srgbClr val="0070C0"/>
              </a:buClr>
            </a:pPr>
            <a:r>
              <a:rPr lang="en-US" sz="2000" dirty="0">
                <a:latin typeface="Century Gothic" panose="020B0502020202020204" pitchFamily="34" charset="0"/>
              </a:rPr>
              <a:t>Introduction to Creative Commons</a:t>
            </a:r>
          </a:p>
          <a:p>
            <a:pPr marL="342900" indent="-342900">
              <a:lnSpc>
                <a:spcPct val="150000"/>
              </a:lnSpc>
              <a:buClr>
                <a:srgbClr val="0070C0"/>
              </a:buClr>
            </a:pPr>
            <a:r>
              <a:rPr lang="en-US" sz="2000" dirty="0">
                <a:latin typeface="Century Gothic" panose="020B0502020202020204" pitchFamily="34" charset="0"/>
              </a:rPr>
              <a:t>Basic Open Education Terminology</a:t>
            </a:r>
          </a:p>
          <a:p>
            <a:pPr marL="342900" indent="-342900">
              <a:lnSpc>
                <a:spcPct val="150000"/>
              </a:lnSpc>
              <a:buClr>
                <a:srgbClr val="0070C0"/>
              </a:buClr>
            </a:pPr>
            <a:r>
              <a:rPr lang="en-US" sz="2000" dirty="0">
                <a:latin typeface="Century Gothic" panose="020B0502020202020204" pitchFamily="34" charset="0"/>
              </a:rPr>
              <a:t>‘OER First’ Approach</a:t>
            </a:r>
          </a:p>
          <a:p>
            <a:pPr marL="0" indent="0">
              <a:lnSpc>
                <a:spcPct val="150000"/>
              </a:lnSpc>
              <a:buClr>
                <a:srgbClr val="0070C0"/>
              </a:buClr>
              <a:buNone/>
            </a:pPr>
            <a:r>
              <a:rPr lang="en-US" sz="2000" b="1" dirty="0">
                <a:latin typeface="Century Gothic" panose="020B0502020202020204" pitchFamily="34" charset="0"/>
              </a:rPr>
              <a:t>Resources</a:t>
            </a:r>
          </a:p>
        </p:txBody>
      </p:sp>
    </p:spTree>
    <p:extLst>
      <p:ext uri="{BB962C8B-B14F-4D97-AF65-F5344CB8AC3E}">
        <p14:creationId xmlns:p14="http://schemas.microsoft.com/office/powerpoint/2010/main" val="3792114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571E5-F53A-6744-9A9B-7CAFFFEA56C3}"/>
              </a:ext>
            </a:extLst>
          </p:cNvPr>
          <p:cNvSpPr>
            <a:spLocks noGrp="1"/>
          </p:cNvSpPr>
          <p:nvPr>
            <p:ph type="title"/>
          </p:nvPr>
        </p:nvSpPr>
        <p:spPr/>
        <p:txBody>
          <a:bodyPr/>
          <a:lstStyle/>
          <a:p>
            <a:pPr algn="ctr"/>
            <a:r>
              <a:rPr lang="en-US" dirty="0"/>
              <a:t>Why OER?</a:t>
            </a:r>
          </a:p>
        </p:txBody>
      </p:sp>
      <p:sp>
        <p:nvSpPr>
          <p:cNvPr id="4" name="Content Placeholder 3">
            <a:extLst>
              <a:ext uri="{FF2B5EF4-FFF2-40B4-BE49-F238E27FC236}">
                <a16:creationId xmlns:a16="http://schemas.microsoft.com/office/drawing/2014/main" id="{B1928BBF-F827-4946-89A4-200442D7AEDB}"/>
              </a:ext>
            </a:extLst>
          </p:cNvPr>
          <p:cNvSpPr>
            <a:spLocks noGrp="1"/>
          </p:cNvSpPr>
          <p:nvPr>
            <p:ph sz="half" idx="1"/>
          </p:nvPr>
        </p:nvSpPr>
        <p:spPr>
          <a:xfrm>
            <a:off x="1293812" y="2209800"/>
            <a:ext cx="4700016" cy="3962400"/>
          </a:xfrm>
        </p:spPr>
        <p:txBody>
          <a:bodyPr anchor="ctr">
            <a:normAutofit/>
          </a:bodyPr>
          <a:lstStyle/>
          <a:p>
            <a:pPr marL="0" indent="0">
              <a:lnSpc>
                <a:spcPct val="150000"/>
              </a:lnSpc>
              <a:spcBef>
                <a:spcPts val="0"/>
              </a:spcBef>
              <a:buClr>
                <a:srgbClr val="0070C0"/>
              </a:buClr>
              <a:buNone/>
            </a:pPr>
            <a:r>
              <a:rPr lang="en-US" sz="1800" b="1" dirty="0">
                <a:latin typeface="Century Gothic" panose="020B0502020202020204" pitchFamily="34" charset="0"/>
              </a:rPr>
              <a:t>Problem:</a:t>
            </a:r>
          </a:p>
          <a:p>
            <a:pPr>
              <a:lnSpc>
                <a:spcPct val="150000"/>
              </a:lnSpc>
              <a:spcBef>
                <a:spcPts val="0"/>
              </a:spcBef>
              <a:buClr>
                <a:srgbClr val="0070C0"/>
              </a:buClr>
            </a:pPr>
            <a:r>
              <a:rPr lang="en-US" sz="1600" dirty="0">
                <a:latin typeface="Century Gothic" panose="020B0502020202020204" pitchFamily="34" charset="0"/>
              </a:rPr>
              <a:t>Increase in Higher Education cost</a:t>
            </a:r>
          </a:p>
          <a:p>
            <a:pPr>
              <a:lnSpc>
                <a:spcPct val="150000"/>
              </a:lnSpc>
              <a:spcBef>
                <a:spcPts val="0"/>
              </a:spcBef>
              <a:buClr>
                <a:srgbClr val="0070C0"/>
              </a:buClr>
            </a:pPr>
            <a:r>
              <a:rPr lang="en-US" sz="1600" dirty="0">
                <a:latin typeface="Century Gothic" panose="020B0502020202020204" pitchFamily="34" charset="0"/>
              </a:rPr>
              <a:t>Increase in textbook costs - </a:t>
            </a:r>
            <a:r>
              <a:rPr lang="en-US" sz="1600" u="sng" dirty="0">
                <a:latin typeface="Century Gothic" panose="020B0502020202020204" pitchFamily="34" charset="0"/>
              </a:rPr>
              <a:t>affordability</a:t>
            </a:r>
          </a:p>
          <a:p>
            <a:pPr>
              <a:lnSpc>
                <a:spcPct val="150000"/>
              </a:lnSpc>
              <a:spcBef>
                <a:spcPts val="0"/>
              </a:spcBef>
              <a:buClr>
                <a:srgbClr val="0070C0"/>
              </a:buClr>
            </a:pPr>
            <a:r>
              <a:rPr lang="en-US" sz="1600" dirty="0">
                <a:latin typeface="Century Gothic" panose="020B0502020202020204" pitchFamily="34" charset="0"/>
              </a:rPr>
              <a:t>Student Issues: Hunger, Homelessness, etc.</a:t>
            </a:r>
          </a:p>
          <a:p>
            <a:pPr>
              <a:lnSpc>
                <a:spcPct val="150000"/>
              </a:lnSpc>
              <a:spcBef>
                <a:spcPts val="0"/>
              </a:spcBef>
              <a:buClr>
                <a:srgbClr val="0070C0"/>
              </a:buClr>
            </a:pPr>
            <a:r>
              <a:rPr lang="en-US" sz="1600" dirty="0">
                <a:latin typeface="Century Gothic" panose="020B0502020202020204" pitchFamily="34" charset="0"/>
              </a:rPr>
              <a:t>Lack of </a:t>
            </a:r>
            <a:r>
              <a:rPr lang="en-US" sz="1600" u="sng" dirty="0">
                <a:latin typeface="Century Gothic" panose="020B0502020202020204" pitchFamily="34" charset="0"/>
              </a:rPr>
              <a:t>access</a:t>
            </a:r>
            <a:r>
              <a:rPr lang="en-US" sz="1600" dirty="0">
                <a:latin typeface="Century Gothic" panose="020B0502020202020204" pitchFamily="34" charset="0"/>
              </a:rPr>
              <a:t> to course materials</a:t>
            </a:r>
          </a:p>
          <a:p>
            <a:pPr>
              <a:lnSpc>
                <a:spcPct val="150000"/>
              </a:lnSpc>
              <a:spcBef>
                <a:spcPts val="0"/>
              </a:spcBef>
              <a:buClr>
                <a:srgbClr val="0070C0"/>
              </a:buClr>
            </a:pPr>
            <a:r>
              <a:rPr lang="en-US" sz="1600" dirty="0">
                <a:latin typeface="Century Gothic" panose="020B0502020202020204" pitchFamily="34" charset="0"/>
              </a:rPr>
              <a:t>Recognition of a digital divide</a:t>
            </a:r>
          </a:p>
          <a:p>
            <a:pPr>
              <a:lnSpc>
                <a:spcPct val="150000"/>
              </a:lnSpc>
              <a:spcBef>
                <a:spcPts val="0"/>
              </a:spcBef>
              <a:buClr>
                <a:srgbClr val="0070C0"/>
              </a:buClr>
            </a:pPr>
            <a:r>
              <a:rPr lang="en-US" sz="1600" dirty="0">
                <a:latin typeface="Century Gothic" panose="020B0502020202020204" pitchFamily="34" charset="0"/>
              </a:rPr>
              <a:t>COVID exacerbated these issues</a:t>
            </a:r>
          </a:p>
          <a:p>
            <a:pPr marL="0" indent="0">
              <a:lnSpc>
                <a:spcPct val="150000"/>
              </a:lnSpc>
              <a:spcBef>
                <a:spcPts val="0"/>
              </a:spcBef>
              <a:buClr>
                <a:srgbClr val="0070C0"/>
              </a:buClr>
              <a:buNone/>
            </a:pPr>
            <a:endParaRPr lang="en-US" sz="1600" dirty="0">
              <a:latin typeface="Century Gothic" panose="020B0502020202020204" pitchFamily="34" charset="0"/>
            </a:endParaRPr>
          </a:p>
          <a:p>
            <a:pPr marL="0" indent="0">
              <a:lnSpc>
                <a:spcPct val="150000"/>
              </a:lnSpc>
              <a:spcBef>
                <a:spcPts val="0"/>
              </a:spcBef>
              <a:buClr>
                <a:srgbClr val="0070C0"/>
              </a:buClr>
              <a:buNone/>
            </a:pPr>
            <a:r>
              <a:rPr lang="en-US" sz="1600" dirty="0">
                <a:latin typeface="Century Gothic" panose="020B0502020202020204" pitchFamily="34" charset="0"/>
              </a:rPr>
              <a:t>Where do we start to address these barriers to student success?</a:t>
            </a:r>
          </a:p>
        </p:txBody>
      </p:sp>
      <p:sp>
        <p:nvSpPr>
          <p:cNvPr id="5" name="Content Placeholder 4">
            <a:extLst>
              <a:ext uri="{FF2B5EF4-FFF2-40B4-BE49-F238E27FC236}">
                <a16:creationId xmlns:a16="http://schemas.microsoft.com/office/drawing/2014/main" id="{13464C57-326D-784E-ADF5-752A0092294A}"/>
              </a:ext>
            </a:extLst>
          </p:cNvPr>
          <p:cNvSpPr>
            <a:spLocks noGrp="1"/>
          </p:cNvSpPr>
          <p:nvPr>
            <p:ph sz="half" idx="2"/>
          </p:nvPr>
        </p:nvSpPr>
        <p:spPr>
          <a:xfrm>
            <a:off x="6202035" y="2209799"/>
            <a:ext cx="4700016" cy="3962401"/>
          </a:xfrm>
        </p:spPr>
        <p:txBody>
          <a:bodyPr anchor="ctr">
            <a:normAutofit/>
          </a:bodyPr>
          <a:lstStyle/>
          <a:p>
            <a:pPr marL="0" indent="0">
              <a:lnSpc>
                <a:spcPct val="150000"/>
              </a:lnSpc>
              <a:spcBef>
                <a:spcPts val="0"/>
              </a:spcBef>
              <a:buClr>
                <a:srgbClr val="0070C0"/>
              </a:buClr>
              <a:buNone/>
            </a:pPr>
            <a:r>
              <a:rPr lang="en-US" sz="1800" b="1" dirty="0">
                <a:latin typeface="Century Gothic" panose="020B0502020202020204" pitchFamily="34" charset="0"/>
              </a:rPr>
              <a:t>A Solution:</a:t>
            </a:r>
          </a:p>
          <a:p>
            <a:pPr>
              <a:lnSpc>
                <a:spcPct val="150000"/>
              </a:lnSpc>
              <a:spcBef>
                <a:spcPts val="0"/>
              </a:spcBef>
              <a:buClr>
                <a:srgbClr val="0070C0"/>
              </a:buClr>
            </a:pPr>
            <a:r>
              <a:rPr lang="en-US" sz="1600" dirty="0">
                <a:latin typeface="Century Gothic" panose="020B0502020202020204" pitchFamily="34" charset="0"/>
              </a:rPr>
              <a:t>Open Educational Resources</a:t>
            </a:r>
          </a:p>
          <a:p>
            <a:pPr lvl="1">
              <a:lnSpc>
                <a:spcPct val="150000"/>
              </a:lnSpc>
              <a:spcBef>
                <a:spcPts val="0"/>
              </a:spcBef>
              <a:buClr>
                <a:srgbClr val="0070C0"/>
              </a:buClr>
            </a:pPr>
            <a:r>
              <a:rPr lang="en-US" sz="1400" dirty="0">
                <a:latin typeface="Century Gothic" panose="020B0502020202020204" pitchFamily="34" charset="0"/>
              </a:rPr>
              <a:t>Reduce/Remove cost of textbooks</a:t>
            </a:r>
          </a:p>
          <a:p>
            <a:pPr lvl="1">
              <a:lnSpc>
                <a:spcPct val="150000"/>
              </a:lnSpc>
              <a:spcBef>
                <a:spcPts val="0"/>
              </a:spcBef>
              <a:buClr>
                <a:srgbClr val="0070C0"/>
              </a:buClr>
            </a:pPr>
            <a:r>
              <a:rPr lang="en-US" sz="1400" dirty="0">
                <a:latin typeface="Century Gothic" panose="020B0502020202020204" pitchFamily="34" charset="0"/>
              </a:rPr>
              <a:t>Provide immediate/first-day access to course content</a:t>
            </a:r>
          </a:p>
          <a:p>
            <a:pPr lvl="1">
              <a:lnSpc>
                <a:spcPct val="150000"/>
              </a:lnSpc>
              <a:spcBef>
                <a:spcPts val="0"/>
              </a:spcBef>
              <a:buClr>
                <a:srgbClr val="0070C0"/>
              </a:buClr>
            </a:pPr>
            <a:r>
              <a:rPr lang="en-US" sz="1400" dirty="0">
                <a:latin typeface="Century Gothic" panose="020B0502020202020204" pitchFamily="34" charset="0"/>
              </a:rPr>
              <a:t>Provide more instructional control over content</a:t>
            </a:r>
          </a:p>
          <a:p>
            <a:pPr lvl="1">
              <a:lnSpc>
                <a:spcPct val="150000"/>
              </a:lnSpc>
              <a:spcBef>
                <a:spcPts val="0"/>
              </a:spcBef>
              <a:buClr>
                <a:srgbClr val="0070C0"/>
              </a:buClr>
            </a:pPr>
            <a:r>
              <a:rPr lang="en-US" sz="1400" dirty="0">
                <a:latin typeface="Century Gothic" panose="020B0502020202020204" pitchFamily="34" charset="0"/>
              </a:rPr>
              <a:t>Opens pedagogical opportunities for instructor and student engagement. </a:t>
            </a:r>
          </a:p>
          <a:p>
            <a:pPr lvl="1">
              <a:lnSpc>
                <a:spcPct val="150000"/>
              </a:lnSpc>
              <a:spcBef>
                <a:spcPts val="0"/>
              </a:spcBef>
              <a:buClr>
                <a:srgbClr val="0070C0"/>
              </a:buClr>
            </a:pPr>
            <a:r>
              <a:rPr lang="en-US" sz="1400" dirty="0">
                <a:latin typeface="Century Gothic" panose="020B0502020202020204" pitchFamily="34" charset="0"/>
              </a:rPr>
              <a:t>Able to contextualize content for the needs and representation of the student.</a:t>
            </a:r>
            <a:endParaRPr lang="en-US" sz="1600" dirty="0">
              <a:latin typeface="Century Gothic" panose="020B0502020202020204" pitchFamily="34" charset="0"/>
            </a:endParaRPr>
          </a:p>
        </p:txBody>
      </p:sp>
    </p:spTree>
    <p:extLst>
      <p:ext uri="{BB962C8B-B14F-4D97-AF65-F5344CB8AC3E}">
        <p14:creationId xmlns:p14="http://schemas.microsoft.com/office/powerpoint/2010/main" val="150868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300B-6BB2-774B-BC32-08D294AE8C4B}"/>
              </a:ext>
            </a:extLst>
          </p:cNvPr>
          <p:cNvSpPr>
            <a:spLocks noGrp="1"/>
          </p:cNvSpPr>
          <p:nvPr>
            <p:ph type="title"/>
          </p:nvPr>
        </p:nvSpPr>
        <p:spPr/>
        <p:txBody>
          <a:bodyPr/>
          <a:lstStyle/>
          <a:p>
            <a:pPr algn="ctr"/>
            <a:r>
              <a:rPr lang="en-US" dirty="0"/>
              <a:t>Definition and 5Rs</a:t>
            </a:r>
          </a:p>
        </p:txBody>
      </p:sp>
      <p:sp>
        <p:nvSpPr>
          <p:cNvPr id="4" name="Content Placeholder 3">
            <a:extLst>
              <a:ext uri="{FF2B5EF4-FFF2-40B4-BE49-F238E27FC236}">
                <a16:creationId xmlns:a16="http://schemas.microsoft.com/office/drawing/2014/main" id="{2C430213-7062-2745-918F-A9D794A07170}"/>
              </a:ext>
            </a:extLst>
          </p:cNvPr>
          <p:cNvSpPr>
            <a:spLocks noGrp="1"/>
          </p:cNvSpPr>
          <p:nvPr>
            <p:ph sz="half" idx="1"/>
          </p:nvPr>
        </p:nvSpPr>
        <p:spPr>
          <a:xfrm>
            <a:off x="1293813" y="1943101"/>
            <a:ext cx="4700016" cy="3962400"/>
          </a:xfrm>
        </p:spPr>
        <p:txBody>
          <a:bodyPr anchor="ctr">
            <a:normAutofit lnSpcReduction="10000"/>
          </a:bodyPr>
          <a:lstStyle/>
          <a:p>
            <a:pPr marL="0" indent="0">
              <a:lnSpc>
                <a:spcPct val="150000"/>
              </a:lnSpc>
              <a:buNone/>
            </a:pPr>
            <a:r>
              <a:rPr lang="en-US" sz="1800" b="1" dirty="0">
                <a:latin typeface="Century Gothic" panose="020B0502020202020204" pitchFamily="34" charset="0"/>
              </a:rPr>
              <a:t>“Open Educational Resources (OER)</a:t>
            </a:r>
            <a:r>
              <a:rPr lang="en-US" sz="1800" dirty="0">
                <a:latin typeface="Century Gothic" panose="020B0502020202020204" pitchFamily="34" charset="0"/>
              </a:rPr>
              <a:t> are teaching, learning, and research materials that are either (a) in the public domain or (b) </a:t>
            </a:r>
            <a:r>
              <a:rPr lang="en-US" sz="1800" b="1" u="sng" dirty="0">
                <a:solidFill>
                  <a:srgbClr val="0070C0"/>
                </a:solidFill>
                <a:latin typeface="Century Gothic" panose="020B0502020202020204" pitchFamily="34" charset="0"/>
                <a:hlinkClick r:id="rId2">
                  <a:extLst>
                    <a:ext uri="{A12FA001-AC4F-418D-AE19-62706E023703}">
                      <ahyp:hlinkClr xmlns:ahyp="http://schemas.microsoft.com/office/drawing/2018/hyperlinkcolor" val="tx"/>
                    </a:ext>
                  </a:extLst>
                </a:hlinkClick>
              </a:rPr>
              <a:t>licensed</a:t>
            </a:r>
            <a:r>
              <a:rPr lang="en-US" sz="1800" dirty="0">
                <a:latin typeface="Century Gothic" panose="020B0502020202020204" pitchFamily="34" charset="0"/>
              </a:rPr>
              <a:t> in a manner that provides everyone with free and perpetual permission to engage in the </a:t>
            </a:r>
            <a:r>
              <a:rPr lang="en-US" sz="1800" b="1" dirty="0">
                <a:solidFill>
                  <a:srgbClr val="0070C0"/>
                </a:solidFill>
                <a:latin typeface="Century Gothic" panose="020B0502020202020204" pitchFamily="34" charset="0"/>
                <a:hlinkClick r:id="rId3">
                  <a:extLst>
                    <a:ext uri="{A12FA001-AC4F-418D-AE19-62706E023703}">
                      <ahyp:hlinkClr xmlns:ahyp="http://schemas.microsoft.com/office/drawing/2018/hyperlinkcolor" val="tx"/>
                    </a:ext>
                  </a:extLst>
                </a:hlinkClick>
              </a:rPr>
              <a:t>5R activities</a:t>
            </a:r>
            <a:r>
              <a:rPr lang="en-US" sz="1800" dirty="0">
                <a:latin typeface="Century Gothic" panose="020B0502020202020204" pitchFamily="34" charset="0"/>
              </a:rPr>
              <a:t>.”</a:t>
            </a:r>
          </a:p>
        </p:txBody>
      </p:sp>
      <p:sp>
        <p:nvSpPr>
          <p:cNvPr id="5" name="Content Placeholder 4">
            <a:extLst>
              <a:ext uri="{FF2B5EF4-FFF2-40B4-BE49-F238E27FC236}">
                <a16:creationId xmlns:a16="http://schemas.microsoft.com/office/drawing/2014/main" id="{F31C98FA-EA7A-2645-86EE-CBC0C558EE92}"/>
              </a:ext>
            </a:extLst>
          </p:cNvPr>
          <p:cNvSpPr>
            <a:spLocks noGrp="1"/>
          </p:cNvSpPr>
          <p:nvPr>
            <p:ph sz="half" idx="2"/>
          </p:nvPr>
        </p:nvSpPr>
        <p:spPr>
          <a:xfrm>
            <a:off x="6202035" y="1943101"/>
            <a:ext cx="4700016" cy="3962400"/>
          </a:xfrm>
        </p:spPr>
        <p:txBody>
          <a:bodyPr anchor="ctr">
            <a:normAutofit lnSpcReduction="10000"/>
          </a:bodyPr>
          <a:lstStyle/>
          <a:p>
            <a:pPr marL="0" indent="0">
              <a:buNone/>
            </a:pPr>
            <a:r>
              <a:rPr lang="en-US" sz="1800" b="1" dirty="0">
                <a:latin typeface="Century Gothic" panose="020B0502020202020204" pitchFamily="34" charset="0"/>
              </a:rPr>
              <a:t>The 5Rs: </a:t>
            </a:r>
          </a:p>
          <a:p>
            <a:pPr>
              <a:buClr>
                <a:srgbClr val="0070C0"/>
              </a:buClr>
            </a:pPr>
            <a:r>
              <a:rPr lang="en-US" sz="1600" b="1" dirty="0">
                <a:latin typeface="Century Gothic" panose="020B0502020202020204" pitchFamily="34" charset="0"/>
              </a:rPr>
              <a:t>Retain</a:t>
            </a:r>
            <a:r>
              <a:rPr lang="en-US" sz="1600" dirty="0">
                <a:latin typeface="Century Gothic" panose="020B0502020202020204" pitchFamily="34" charset="0"/>
              </a:rPr>
              <a:t> – make, own, and control a copy of the resource</a:t>
            </a:r>
          </a:p>
          <a:p>
            <a:pPr>
              <a:buClr>
                <a:srgbClr val="0070C0"/>
              </a:buClr>
            </a:pPr>
            <a:r>
              <a:rPr lang="en-US" sz="1600" b="1" dirty="0">
                <a:latin typeface="Century Gothic" panose="020B0502020202020204" pitchFamily="34" charset="0"/>
              </a:rPr>
              <a:t>Reuse</a:t>
            </a:r>
            <a:r>
              <a:rPr lang="en-US" sz="1600" dirty="0">
                <a:latin typeface="Century Gothic" panose="020B0502020202020204" pitchFamily="34" charset="0"/>
              </a:rPr>
              <a:t> – use your original, revised, or remixed copy of the resource publicly</a:t>
            </a:r>
          </a:p>
          <a:p>
            <a:pPr>
              <a:buClr>
                <a:srgbClr val="0070C0"/>
              </a:buClr>
            </a:pPr>
            <a:r>
              <a:rPr lang="en-US" sz="1600" b="1" dirty="0">
                <a:latin typeface="Century Gothic" panose="020B0502020202020204" pitchFamily="34" charset="0"/>
              </a:rPr>
              <a:t>Revise</a:t>
            </a:r>
            <a:r>
              <a:rPr lang="en-US" sz="1600" dirty="0">
                <a:latin typeface="Century Gothic" panose="020B0502020202020204" pitchFamily="34" charset="0"/>
              </a:rPr>
              <a:t> – edit, adapt, and modify your copy of the resource</a:t>
            </a:r>
          </a:p>
          <a:p>
            <a:pPr>
              <a:buClr>
                <a:srgbClr val="0070C0"/>
              </a:buClr>
            </a:pPr>
            <a:r>
              <a:rPr lang="en-US" sz="1600" b="1" dirty="0">
                <a:latin typeface="Century Gothic" panose="020B0502020202020204" pitchFamily="34" charset="0"/>
              </a:rPr>
              <a:t>Remix</a:t>
            </a:r>
            <a:r>
              <a:rPr lang="en-US" sz="1600" dirty="0">
                <a:latin typeface="Century Gothic" panose="020B0502020202020204" pitchFamily="34" charset="0"/>
              </a:rPr>
              <a:t> – combine your original or revised copy of the resource with other existing material to create something new</a:t>
            </a:r>
          </a:p>
          <a:p>
            <a:pPr>
              <a:buClr>
                <a:srgbClr val="0070C0"/>
              </a:buClr>
            </a:pPr>
            <a:r>
              <a:rPr lang="en-US" sz="1600" b="1" dirty="0">
                <a:latin typeface="Century Gothic" panose="020B0502020202020204" pitchFamily="34" charset="0"/>
              </a:rPr>
              <a:t>Redistribute</a:t>
            </a:r>
            <a:r>
              <a:rPr lang="en-US" sz="1600" dirty="0">
                <a:latin typeface="Century Gothic" panose="020B0502020202020204" pitchFamily="34" charset="0"/>
              </a:rPr>
              <a:t> – share copies of your original, revised, or remixed copy of the resource with others</a:t>
            </a:r>
          </a:p>
        </p:txBody>
      </p:sp>
      <p:sp>
        <p:nvSpPr>
          <p:cNvPr id="3" name="Rectangle 2">
            <a:extLst>
              <a:ext uri="{FF2B5EF4-FFF2-40B4-BE49-F238E27FC236}">
                <a16:creationId xmlns:a16="http://schemas.microsoft.com/office/drawing/2014/main" id="{998BBABE-A500-E349-B88C-1C953D7B2A7A}"/>
              </a:ext>
            </a:extLst>
          </p:cNvPr>
          <p:cNvSpPr/>
          <p:nvPr/>
        </p:nvSpPr>
        <p:spPr>
          <a:xfrm>
            <a:off x="1293814" y="6093769"/>
            <a:ext cx="7696198" cy="276999"/>
          </a:xfrm>
          <a:prstGeom prst="rect">
            <a:avLst/>
          </a:prstGeom>
        </p:spPr>
        <p:txBody>
          <a:bodyPr wrap="square">
            <a:spAutoFit/>
          </a:bodyPr>
          <a:lstStyle/>
          <a:p>
            <a:r>
              <a:rPr lang="en-US" sz="1200" dirty="0">
                <a:solidFill>
                  <a:srgbClr val="000000"/>
                </a:solidFill>
                <a:latin typeface="Century Gothic" panose="020B0502020202020204" pitchFamily="34" charset="0"/>
              </a:rPr>
              <a:t>"OER” – Creative Commons –  </a:t>
            </a:r>
            <a:r>
              <a:rPr lang="en-US" sz="1200" b="1" u="sng" dirty="0">
                <a:solidFill>
                  <a:srgbClr val="0070C0"/>
                </a:solidFill>
                <a:latin typeface="Century Gothic" panose="020B0502020202020204" pitchFamily="34" charset="0"/>
                <a:hlinkClick r:id="rId4">
                  <a:extLst>
                    <a:ext uri="{A12FA001-AC4F-418D-AE19-62706E023703}">
                      <ahyp:hlinkClr xmlns:ahyp="http://schemas.microsoft.com/office/drawing/2018/hyperlinkcolor" val="tx"/>
                    </a:ext>
                  </a:extLst>
                </a:hlinkClick>
              </a:rPr>
              <a:t>https://creativecommons.org/about/program-areas/education-oer/</a:t>
            </a:r>
            <a:r>
              <a:rPr lang="en-US" sz="1200" dirty="0">
                <a:solidFill>
                  <a:srgbClr val="0070C0"/>
                </a:solidFill>
                <a:latin typeface="Century Gothic" panose="020B0502020202020204" pitchFamily="34" charset="0"/>
              </a:rPr>
              <a:t> </a:t>
            </a:r>
            <a:endParaRPr lang="en-US" sz="1200" dirty="0">
              <a:latin typeface="Century Gothic" panose="020B0502020202020204" pitchFamily="34" charset="0"/>
            </a:endParaRPr>
          </a:p>
        </p:txBody>
      </p:sp>
      <p:pic>
        <p:nvPicPr>
          <p:cNvPr id="7" name="Content Placeholder 8" descr="Creative Commons BY License">
            <a:hlinkClick r:id="rId5"/>
            <a:extLst>
              <a:ext uri="{FF2B5EF4-FFF2-40B4-BE49-F238E27FC236}">
                <a16:creationId xmlns:a16="http://schemas.microsoft.com/office/drawing/2014/main" id="{4B222D74-0EE2-C449-A631-DA2288880B7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37612" y="6116851"/>
            <a:ext cx="671515" cy="230833"/>
          </a:xfrm>
          <a:prstGeom prst="rect">
            <a:avLst/>
          </a:prstGeom>
          <a:solidFill>
            <a:schemeClr val="bg2">
              <a:alpha val="70000"/>
            </a:schemeClr>
          </a:solidFill>
        </p:spPr>
      </p:pic>
    </p:spTree>
    <p:extLst>
      <p:ext uri="{BB962C8B-B14F-4D97-AF65-F5344CB8AC3E}">
        <p14:creationId xmlns:p14="http://schemas.microsoft.com/office/powerpoint/2010/main" val="3879250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F3662-5304-BC4E-8E9A-E1FB288171A1}"/>
              </a:ext>
            </a:extLst>
          </p:cNvPr>
          <p:cNvSpPr>
            <a:spLocks noGrp="1"/>
          </p:cNvSpPr>
          <p:nvPr>
            <p:ph type="title"/>
          </p:nvPr>
        </p:nvSpPr>
        <p:spPr/>
        <p:txBody>
          <a:bodyPr/>
          <a:lstStyle/>
          <a:p>
            <a:pPr algn="ctr"/>
            <a:r>
              <a:rPr lang="en-US" dirty="0"/>
              <a:t>Introduction to Creative Commons</a:t>
            </a:r>
          </a:p>
        </p:txBody>
      </p:sp>
      <p:sp>
        <p:nvSpPr>
          <p:cNvPr id="4" name="Content Placeholder 3">
            <a:extLst>
              <a:ext uri="{FF2B5EF4-FFF2-40B4-BE49-F238E27FC236}">
                <a16:creationId xmlns:a16="http://schemas.microsoft.com/office/drawing/2014/main" id="{D2E9C930-F3FA-494D-A144-6E20B1092B15}"/>
              </a:ext>
            </a:extLst>
          </p:cNvPr>
          <p:cNvSpPr>
            <a:spLocks noGrp="1"/>
          </p:cNvSpPr>
          <p:nvPr>
            <p:ph sz="half" idx="1"/>
          </p:nvPr>
        </p:nvSpPr>
        <p:spPr>
          <a:xfrm>
            <a:off x="531811" y="1981200"/>
            <a:ext cx="4700016" cy="4267200"/>
          </a:xfrm>
        </p:spPr>
        <p:txBody>
          <a:bodyPr>
            <a:normAutofit/>
          </a:bodyPr>
          <a:lstStyle/>
          <a:p>
            <a:pPr marL="0" indent="0">
              <a:lnSpc>
                <a:spcPct val="150000"/>
              </a:lnSpc>
              <a:buNone/>
            </a:pPr>
            <a:r>
              <a:rPr lang="en-US" sz="1800" dirty="0">
                <a:latin typeface="Century Gothic" panose="020B0502020202020204" pitchFamily="34" charset="0"/>
              </a:rPr>
              <a:t>Creative Commons (CC) is a layer on top of copyright that grants irrevocable and perpetual permissions. These rights are recognized using six different combinations of four different symbols. </a:t>
            </a:r>
          </a:p>
        </p:txBody>
      </p:sp>
      <p:pic>
        <p:nvPicPr>
          <p:cNvPr id="2050" name="Picture 2" descr="Spectrum of rights: Copyright vs Creative Commons vs Public Domain">
            <a:extLst>
              <a:ext uri="{FF2B5EF4-FFF2-40B4-BE49-F238E27FC236}">
                <a16:creationId xmlns:a16="http://schemas.microsoft.com/office/drawing/2014/main" id="{FB7AEBAB-44F1-6E4A-A05D-5428B28E84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9612" y="2432843"/>
            <a:ext cx="6092792" cy="29829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9B604BD-4A06-A742-8C18-2078F276D963}"/>
              </a:ext>
            </a:extLst>
          </p:cNvPr>
          <p:cNvSpPr/>
          <p:nvPr/>
        </p:nvSpPr>
        <p:spPr>
          <a:xfrm>
            <a:off x="5942012" y="5562600"/>
            <a:ext cx="4222631" cy="276999"/>
          </a:xfrm>
          <a:prstGeom prst="rect">
            <a:avLst/>
          </a:prstGeom>
        </p:spPr>
        <p:txBody>
          <a:bodyPr wrap="none">
            <a:spAutoFit/>
          </a:bodyPr>
          <a:lstStyle/>
          <a:p>
            <a:r>
              <a:rPr lang="en-US" sz="1200" dirty="0">
                <a:solidFill>
                  <a:srgbClr val="000000"/>
                </a:solidFill>
                <a:latin typeface="Century Gothic" panose="020B0502020202020204" pitchFamily="34" charset="0"/>
              </a:rPr>
              <a:t>Graphic from</a:t>
            </a:r>
            <a:r>
              <a:rPr lang="en-US" sz="1200" b="1" dirty="0">
                <a:solidFill>
                  <a:srgbClr val="0070C0"/>
                </a:solidFill>
                <a:latin typeface="Century Gothic" panose="020B0502020202020204" pitchFamily="34" charset="0"/>
              </a:rPr>
              <a:t> </a:t>
            </a:r>
            <a:r>
              <a:rPr lang="en-US" sz="1200" b="1" u="sng" dirty="0">
                <a:solidFill>
                  <a:srgbClr val="0070C0"/>
                </a:solidFill>
                <a:latin typeface="Century Gothic" panose="020B0502020202020204" pitchFamily="34" charset="0"/>
                <a:hlinkClick r:id="rId3">
                  <a:extLst>
                    <a:ext uri="{A12FA001-AC4F-418D-AE19-62706E023703}">
                      <ahyp:hlinkClr xmlns:ahyp="http://schemas.microsoft.com/office/drawing/2018/hyperlinkcolor" val="tx"/>
                    </a:ext>
                  </a:extLst>
                </a:hlinkClick>
              </a:rPr>
              <a:t>http://tlinnovations.populr.me/copyright</a:t>
            </a:r>
            <a:endParaRPr lang="en-US" sz="1200" b="1" dirty="0">
              <a:solidFill>
                <a:srgbClr val="0070C0"/>
              </a:solidFill>
              <a:latin typeface="Century Gothic" panose="020B0502020202020204" pitchFamily="34" charset="0"/>
            </a:endParaRPr>
          </a:p>
        </p:txBody>
      </p:sp>
      <p:pic>
        <p:nvPicPr>
          <p:cNvPr id="1026" name="Picture 2" descr="Creative Commons logos:&#10;BY&#10;NC&#10;SA&#10;ND">
            <a:extLst>
              <a:ext uri="{FF2B5EF4-FFF2-40B4-BE49-F238E27FC236}">
                <a16:creationId xmlns:a16="http://schemas.microsoft.com/office/drawing/2014/main" id="{D9A062AD-467B-E345-9147-996DA00517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020" y="4625888"/>
            <a:ext cx="5181599" cy="110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465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C913EA15-1BF0-4843-94A0-703BB7BD5F6E}"/>
              </a:ext>
            </a:extLst>
          </p:cNvPr>
          <p:cNvSpPr>
            <a:spLocks noGrp="1"/>
          </p:cNvSpPr>
          <p:nvPr>
            <p:ph sz="half" idx="2"/>
          </p:nvPr>
        </p:nvSpPr>
        <p:spPr>
          <a:xfrm>
            <a:off x="1089597" y="1676400"/>
            <a:ext cx="4700016" cy="4495800"/>
          </a:xfrm>
        </p:spPr>
        <p:txBody>
          <a:bodyPr>
            <a:normAutofit/>
          </a:bodyPr>
          <a:lstStyle/>
          <a:p>
            <a:pPr marL="0" indent="0">
              <a:buNone/>
            </a:pPr>
            <a:r>
              <a:rPr lang="en-US" sz="1800" b="1" dirty="0">
                <a:latin typeface="Century Gothic" panose="020B0502020202020204" pitchFamily="34" charset="0"/>
              </a:rPr>
              <a:t>Creative Commons Rights:</a:t>
            </a:r>
          </a:p>
          <a:p>
            <a:pPr marL="285750" indent="-285750">
              <a:buClr>
                <a:srgbClr val="0070C0"/>
              </a:buClr>
            </a:pPr>
            <a:r>
              <a:rPr lang="en-US" sz="1800" b="1" dirty="0">
                <a:latin typeface="Century Gothic" panose="020B0502020202020204" pitchFamily="34" charset="0"/>
              </a:rPr>
              <a:t>BY – Attribution </a:t>
            </a:r>
            <a:r>
              <a:rPr lang="en-US" sz="1800" dirty="0">
                <a:latin typeface="Century Gothic" panose="020B0502020202020204" pitchFamily="34" charset="0"/>
              </a:rPr>
              <a:t>– Give credit</a:t>
            </a:r>
          </a:p>
          <a:p>
            <a:pPr marL="285750" indent="-285750">
              <a:buClr>
                <a:srgbClr val="0070C0"/>
              </a:buClr>
            </a:pPr>
            <a:r>
              <a:rPr lang="en-US" sz="1800" b="1" dirty="0">
                <a:latin typeface="Century Gothic" panose="020B0502020202020204" pitchFamily="34" charset="0"/>
              </a:rPr>
              <a:t>SA – </a:t>
            </a:r>
            <a:r>
              <a:rPr lang="en-US" sz="1800" b="1" dirty="0" err="1">
                <a:latin typeface="Century Gothic" panose="020B0502020202020204" pitchFamily="34" charset="0"/>
              </a:rPr>
              <a:t>ShareAlike</a:t>
            </a:r>
            <a:r>
              <a:rPr lang="en-US" sz="1800" b="1" dirty="0">
                <a:latin typeface="Century Gothic" panose="020B0502020202020204" pitchFamily="34" charset="0"/>
              </a:rPr>
              <a:t> </a:t>
            </a:r>
            <a:r>
              <a:rPr lang="en-US" sz="1800" dirty="0">
                <a:latin typeface="Century Gothic" panose="020B0502020202020204" pitchFamily="34" charset="0"/>
              </a:rPr>
              <a:t>– Must redistribute derivatives under the same license</a:t>
            </a:r>
          </a:p>
          <a:p>
            <a:pPr marL="285750" indent="-285750">
              <a:buClr>
                <a:srgbClr val="0070C0"/>
              </a:buClr>
            </a:pPr>
            <a:r>
              <a:rPr lang="en-US" sz="1800" b="1" dirty="0">
                <a:latin typeface="Century Gothic" panose="020B0502020202020204" pitchFamily="34" charset="0"/>
              </a:rPr>
              <a:t>NC – Non-Commercial </a:t>
            </a:r>
            <a:r>
              <a:rPr lang="en-US" sz="1800" dirty="0">
                <a:latin typeface="Century Gothic" panose="020B0502020202020204" pitchFamily="34" charset="0"/>
              </a:rPr>
              <a:t>– No for-profit use</a:t>
            </a:r>
          </a:p>
          <a:p>
            <a:pPr marL="285750" indent="-285750">
              <a:buClr>
                <a:srgbClr val="0070C0"/>
              </a:buClr>
            </a:pPr>
            <a:r>
              <a:rPr lang="en-US" sz="1800" b="1" dirty="0">
                <a:latin typeface="Century Gothic" panose="020B0502020202020204" pitchFamily="34" charset="0"/>
              </a:rPr>
              <a:t>ND – Non-Derivative </a:t>
            </a:r>
            <a:r>
              <a:rPr lang="en-US" sz="1800" dirty="0">
                <a:latin typeface="Century Gothic" panose="020B0502020202020204" pitchFamily="34" charset="0"/>
              </a:rPr>
              <a:t>– Cannot produce a derivative of work</a:t>
            </a:r>
          </a:p>
          <a:p>
            <a:pPr marL="0" indent="0">
              <a:buClr>
                <a:srgbClr val="0070C0"/>
              </a:buClr>
              <a:buNone/>
            </a:pPr>
            <a:r>
              <a:rPr lang="en-US" sz="1800" dirty="0">
                <a:latin typeface="Century Gothic" panose="020B0502020202020204" pitchFamily="34" charset="0"/>
              </a:rPr>
              <a:t>Note in the image to the right that ND is outside of what is considered OER because users may not engage with the ’remix’ and ‘revise’ features of the 5Rs.</a:t>
            </a:r>
          </a:p>
        </p:txBody>
      </p:sp>
      <p:sp>
        <p:nvSpPr>
          <p:cNvPr id="2" name="Title 1">
            <a:extLst>
              <a:ext uri="{FF2B5EF4-FFF2-40B4-BE49-F238E27FC236}">
                <a16:creationId xmlns:a16="http://schemas.microsoft.com/office/drawing/2014/main" id="{03BF3662-5304-BC4E-8E9A-E1FB288171A1}"/>
              </a:ext>
            </a:extLst>
          </p:cNvPr>
          <p:cNvSpPr>
            <a:spLocks noGrp="1"/>
          </p:cNvSpPr>
          <p:nvPr>
            <p:ph type="title"/>
          </p:nvPr>
        </p:nvSpPr>
        <p:spPr/>
        <p:txBody>
          <a:bodyPr/>
          <a:lstStyle/>
          <a:p>
            <a:pPr algn="ctr"/>
            <a:r>
              <a:rPr lang="en-US" dirty="0"/>
              <a:t>Creative Commons</a:t>
            </a:r>
          </a:p>
        </p:txBody>
      </p:sp>
      <p:pic>
        <p:nvPicPr>
          <p:cNvPr id="1026" name="Picture 2">
            <a:extLst>
              <a:ext uri="{FF2B5EF4-FFF2-40B4-BE49-F238E27FC236}">
                <a16:creationId xmlns:a16="http://schemas.microsoft.com/office/drawing/2014/main" id="{58689DCC-9592-5347-AA63-2A49AAE674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9212" y="1828800"/>
            <a:ext cx="5377709" cy="3886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DA4D1309-F5A9-F742-BEFA-94151C6009C6}"/>
              </a:ext>
            </a:extLst>
          </p:cNvPr>
          <p:cNvSpPr/>
          <p:nvPr/>
        </p:nvSpPr>
        <p:spPr>
          <a:xfrm>
            <a:off x="6399212" y="5792237"/>
            <a:ext cx="5377709" cy="888192"/>
          </a:xfrm>
          <a:prstGeom prst="rect">
            <a:avLst/>
          </a:prstGeom>
        </p:spPr>
        <p:txBody>
          <a:bodyPr wrap="square">
            <a:spAutoFit/>
          </a:bodyPr>
          <a:lstStyle/>
          <a:p>
            <a:pPr marL="342900" indent="-342900">
              <a:lnSpc>
                <a:spcPct val="150000"/>
              </a:lnSpc>
              <a:buClr>
                <a:srgbClr val="0070C0"/>
              </a:buClr>
            </a:pPr>
            <a:r>
              <a:rPr lang="en-US" sz="1200" dirty="0">
                <a:latin typeface="Century Gothic" panose="020B0502020202020204" pitchFamily="34" charset="0"/>
              </a:rPr>
              <a:t>Cable Green – University of Hawaii – Taken from: </a:t>
            </a:r>
            <a:r>
              <a:rPr lang="en-US" sz="1200" b="1" dirty="0">
                <a:solidFill>
                  <a:srgbClr val="0070C0"/>
                </a:solidFill>
                <a:latin typeface="Century Gothic" panose="020B0502020202020204" pitchFamily="34" charset="0"/>
                <a:hlinkClick r:id="rId3">
                  <a:extLst>
                    <a:ext uri="{A12FA001-AC4F-418D-AE19-62706E023703}">
                      <ahyp:hlinkClr xmlns:ahyp="http://schemas.microsoft.com/office/drawing/2018/hyperlinkcolor" val="tx"/>
                    </a:ext>
                  </a:extLst>
                </a:hlinkClick>
              </a:rPr>
              <a:t>https://oer.hawaii.edu/getting-started/copyright-for-oer/</a:t>
            </a:r>
            <a:r>
              <a:rPr lang="en-US" sz="1200" b="1" dirty="0">
                <a:solidFill>
                  <a:srgbClr val="0070C0"/>
                </a:solidFill>
                <a:latin typeface="Century Gothic" panose="020B0502020202020204" pitchFamily="34" charset="0"/>
              </a:rPr>
              <a:t> </a:t>
            </a:r>
            <a:r>
              <a:rPr lang="en-US" sz="1200" dirty="0">
                <a:latin typeface="Century Gothic" panose="020B0502020202020204" pitchFamily="34" charset="0"/>
              </a:rPr>
              <a:t>[Retrieved 3/22/21] </a:t>
            </a:r>
          </a:p>
        </p:txBody>
      </p:sp>
      <p:pic>
        <p:nvPicPr>
          <p:cNvPr id="12" name="Content Placeholder 8" descr="Creative Commons BY License">
            <a:hlinkClick r:id="rId4"/>
            <a:extLst>
              <a:ext uri="{FF2B5EF4-FFF2-40B4-BE49-F238E27FC236}">
                <a16:creationId xmlns:a16="http://schemas.microsoft.com/office/drawing/2014/main" id="{D390110D-1BC9-6140-8F8C-310422BD55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4212" y="6400800"/>
            <a:ext cx="720233" cy="247580"/>
          </a:xfrm>
          <a:prstGeom prst="rect">
            <a:avLst/>
          </a:prstGeom>
          <a:solidFill>
            <a:schemeClr val="bg2">
              <a:alpha val="70000"/>
            </a:schemeClr>
          </a:solidFill>
        </p:spPr>
      </p:pic>
    </p:spTree>
    <p:extLst>
      <p:ext uri="{BB962C8B-B14F-4D97-AF65-F5344CB8AC3E}">
        <p14:creationId xmlns:p14="http://schemas.microsoft.com/office/powerpoint/2010/main" val="1785598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EBF6B-6348-6349-9EC0-09068ACE1FEA}"/>
              </a:ext>
            </a:extLst>
          </p:cNvPr>
          <p:cNvSpPr>
            <a:spLocks noGrp="1"/>
          </p:cNvSpPr>
          <p:nvPr>
            <p:ph type="title"/>
          </p:nvPr>
        </p:nvSpPr>
        <p:spPr/>
        <p:txBody>
          <a:bodyPr/>
          <a:lstStyle/>
          <a:p>
            <a:pPr algn="ctr"/>
            <a:r>
              <a:rPr lang="en-US" dirty="0"/>
              <a:t>Basic Open Education Terminology</a:t>
            </a:r>
          </a:p>
        </p:txBody>
      </p:sp>
      <p:sp>
        <p:nvSpPr>
          <p:cNvPr id="4" name="Content Placeholder 3">
            <a:extLst>
              <a:ext uri="{FF2B5EF4-FFF2-40B4-BE49-F238E27FC236}">
                <a16:creationId xmlns:a16="http://schemas.microsoft.com/office/drawing/2014/main" id="{C56EE451-A533-EE4E-957B-CF22A63B7FA8}"/>
              </a:ext>
            </a:extLst>
          </p:cNvPr>
          <p:cNvSpPr>
            <a:spLocks noGrp="1"/>
          </p:cNvSpPr>
          <p:nvPr>
            <p:ph sz="half" idx="1"/>
          </p:nvPr>
        </p:nvSpPr>
        <p:spPr>
          <a:xfrm>
            <a:off x="760414" y="1676400"/>
            <a:ext cx="5233414" cy="4495800"/>
          </a:xfrm>
        </p:spPr>
        <p:txBody>
          <a:bodyPr>
            <a:normAutofit/>
          </a:bodyPr>
          <a:lstStyle/>
          <a:p>
            <a:pPr>
              <a:buClr>
                <a:srgbClr val="0070C0"/>
              </a:buClr>
            </a:pPr>
            <a:r>
              <a:rPr lang="en-US" sz="1800" b="1" dirty="0">
                <a:latin typeface="Century Gothic" panose="020B0502020202020204" pitchFamily="34" charset="0"/>
              </a:rPr>
              <a:t>Adopt: </a:t>
            </a:r>
            <a:r>
              <a:rPr lang="en-US" sz="1800" dirty="0">
                <a:latin typeface="Century Gothic" panose="020B0502020202020204" pitchFamily="34" charset="0"/>
              </a:rPr>
              <a:t>Use OER in the place of or in conjunction with traditional materials</a:t>
            </a:r>
          </a:p>
          <a:p>
            <a:pPr>
              <a:buClr>
                <a:srgbClr val="0070C0"/>
              </a:buClr>
            </a:pPr>
            <a:r>
              <a:rPr lang="en-US" sz="1800" b="1" dirty="0">
                <a:latin typeface="Century Gothic" panose="020B0502020202020204" pitchFamily="34" charset="0"/>
              </a:rPr>
              <a:t>Adapt: </a:t>
            </a:r>
            <a:r>
              <a:rPr lang="en-US" sz="1800" dirty="0">
                <a:latin typeface="Century Gothic" panose="020B0502020202020204" pitchFamily="34" charset="0"/>
              </a:rPr>
              <a:t>(Revise/Remix) Customizing, updating, contextualizing, revising OER content</a:t>
            </a:r>
          </a:p>
          <a:p>
            <a:pPr>
              <a:buClr>
                <a:srgbClr val="0070C0"/>
              </a:buClr>
            </a:pPr>
            <a:r>
              <a:rPr lang="en-US" sz="1800" b="1" dirty="0">
                <a:latin typeface="Century Gothic" panose="020B0502020202020204" pitchFamily="34" charset="0"/>
              </a:rPr>
              <a:t>Create: </a:t>
            </a:r>
            <a:r>
              <a:rPr lang="en-US" sz="1800" dirty="0">
                <a:latin typeface="Century Gothic" panose="020B0502020202020204" pitchFamily="34" charset="0"/>
              </a:rPr>
              <a:t>Authoring and openly licensing new content </a:t>
            </a:r>
          </a:p>
          <a:p>
            <a:pPr>
              <a:buClr>
                <a:srgbClr val="0070C0"/>
              </a:buClr>
            </a:pPr>
            <a:r>
              <a:rPr lang="en-US" sz="1800" b="1" dirty="0">
                <a:latin typeface="Century Gothic" panose="020B0502020202020204" pitchFamily="34" charset="0"/>
              </a:rPr>
              <a:t>Public Domain: “</a:t>
            </a:r>
            <a:r>
              <a:rPr lang="en-US" sz="1800" dirty="0">
                <a:latin typeface="Century Gothic" panose="020B0502020202020204" pitchFamily="34" charset="0"/>
              </a:rPr>
              <a:t>The term ‘public domain’ refers to creative materials that are not protected by intellectual property laws such as copyright, trademark, or patent laws.” – </a:t>
            </a:r>
            <a:r>
              <a:rPr lang="en-US" sz="1800" b="1" dirty="0">
                <a:solidFill>
                  <a:srgbClr val="0070C0"/>
                </a:solidFill>
                <a:latin typeface="Century Gothic" panose="020B0502020202020204" pitchFamily="34" charset="0"/>
                <a:hlinkClick r:id="rId2">
                  <a:extLst>
                    <a:ext uri="{A12FA001-AC4F-418D-AE19-62706E023703}">
                      <ahyp:hlinkClr xmlns:ahyp="http://schemas.microsoft.com/office/drawing/2018/hyperlinkcolor" val="tx"/>
                    </a:ext>
                  </a:extLst>
                </a:hlinkClick>
              </a:rPr>
              <a:t>Stafford Libraries – Public Domain</a:t>
            </a:r>
            <a:endParaRPr lang="en-US" sz="1800" b="1" dirty="0">
              <a:solidFill>
                <a:srgbClr val="0070C0"/>
              </a:solidFill>
              <a:latin typeface="Century Gothic" panose="020B0502020202020204" pitchFamily="34" charset="0"/>
            </a:endParaRPr>
          </a:p>
        </p:txBody>
      </p:sp>
      <p:sp>
        <p:nvSpPr>
          <p:cNvPr id="5" name="Content Placeholder 4">
            <a:extLst>
              <a:ext uri="{FF2B5EF4-FFF2-40B4-BE49-F238E27FC236}">
                <a16:creationId xmlns:a16="http://schemas.microsoft.com/office/drawing/2014/main" id="{317F0B06-1494-EB43-9FC4-0FF0BE4BEF06}"/>
              </a:ext>
            </a:extLst>
          </p:cNvPr>
          <p:cNvSpPr>
            <a:spLocks noGrp="1"/>
          </p:cNvSpPr>
          <p:nvPr>
            <p:ph sz="half" idx="2"/>
          </p:nvPr>
        </p:nvSpPr>
        <p:spPr>
          <a:xfrm>
            <a:off x="6202034" y="1676401"/>
            <a:ext cx="5233414" cy="4495800"/>
          </a:xfrm>
        </p:spPr>
        <p:txBody>
          <a:bodyPr>
            <a:normAutofit/>
          </a:bodyPr>
          <a:lstStyle/>
          <a:p>
            <a:pPr>
              <a:buClr>
                <a:srgbClr val="0070C0"/>
              </a:buClr>
            </a:pPr>
            <a:r>
              <a:rPr lang="en-US" sz="1800" b="1" dirty="0">
                <a:latin typeface="Century Gothic" panose="020B0502020202020204" pitchFamily="34" charset="0"/>
              </a:rPr>
              <a:t>Fair Use: “</a:t>
            </a:r>
            <a:r>
              <a:rPr lang="en-US" sz="1800" dirty="0">
                <a:latin typeface="Century Gothic" panose="020B0502020202020204" pitchFamily="34" charset="0"/>
              </a:rPr>
              <a:t>A copyright principle that excuses unauthorized uses of a work when used for a transformative purpose such as research, scholarship, parody, criticism, or journalism.” – </a:t>
            </a:r>
            <a:r>
              <a:rPr lang="en-US" sz="1800" b="1" dirty="0">
                <a:solidFill>
                  <a:srgbClr val="0070C0"/>
                </a:solidFill>
                <a:latin typeface="Century Gothic" panose="020B0502020202020204" pitchFamily="34" charset="0"/>
                <a:hlinkClick r:id="rId3">
                  <a:extLst>
                    <a:ext uri="{A12FA001-AC4F-418D-AE19-62706E023703}">
                      <ahyp:hlinkClr xmlns:ahyp="http://schemas.microsoft.com/office/drawing/2018/hyperlinkcolor" val="tx"/>
                    </a:ext>
                  </a:extLst>
                </a:hlinkClick>
              </a:rPr>
              <a:t>Cornell Law School – Fair Use</a:t>
            </a:r>
            <a:endParaRPr lang="en-US" sz="1800" b="1" dirty="0">
              <a:solidFill>
                <a:srgbClr val="0070C0"/>
              </a:solidFill>
              <a:latin typeface="Century Gothic" panose="020B0502020202020204" pitchFamily="34" charset="0"/>
            </a:endParaRPr>
          </a:p>
          <a:p>
            <a:pPr>
              <a:buClr>
                <a:srgbClr val="0070C0"/>
              </a:buClr>
            </a:pPr>
            <a:r>
              <a:rPr lang="en-US" sz="1800" b="1" dirty="0">
                <a:latin typeface="Century Gothic" panose="020B0502020202020204" pitchFamily="34" charset="0"/>
              </a:rPr>
              <a:t>‘Free’</a:t>
            </a:r>
            <a:r>
              <a:rPr lang="en-US" sz="1800" dirty="0">
                <a:latin typeface="Century Gothic" panose="020B0502020202020204" pitchFamily="34" charset="0"/>
              </a:rPr>
              <a:t> – Available on the internet for educational OR personal use, but under ’all rights reserved’ - copyrighted</a:t>
            </a:r>
            <a:endParaRPr lang="en-US" sz="1800" b="1" dirty="0">
              <a:latin typeface="Century Gothic" panose="020B0502020202020204" pitchFamily="34" charset="0"/>
            </a:endParaRPr>
          </a:p>
          <a:p>
            <a:pPr>
              <a:buClr>
                <a:srgbClr val="0070C0"/>
              </a:buClr>
            </a:pPr>
            <a:r>
              <a:rPr lang="en-US" sz="1800" b="1" dirty="0">
                <a:latin typeface="Century Gothic" panose="020B0502020202020204" pitchFamily="34" charset="0"/>
              </a:rPr>
              <a:t>‘Digital’</a:t>
            </a:r>
            <a:r>
              <a:rPr lang="en-US" sz="1800" dirty="0">
                <a:latin typeface="Century Gothic" panose="020B0502020202020204" pitchFamily="34" charset="0"/>
              </a:rPr>
              <a:t> – Available through library resources or publisher – “somebody pays”- copyrighted – “Free to student”</a:t>
            </a:r>
            <a:endParaRPr lang="en-US" sz="1800" b="1" dirty="0">
              <a:latin typeface="Century Gothic" panose="020B0502020202020204" pitchFamily="34" charset="0"/>
            </a:endParaRPr>
          </a:p>
          <a:p>
            <a:pPr>
              <a:buClr>
                <a:srgbClr val="0070C0"/>
              </a:buClr>
            </a:pPr>
            <a:r>
              <a:rPr lang="en-US" sz="1800" b="1" dirty="0">
                <a:latin typeface="Century Gothic" panose="020B0502020202020204" pitchFamily="34" charset="0"/>
              </a:rPr>
              <a:t>‘Open’</a:t>
            </a:r>
            <a:r>
              <a:rPr lang="en-US" sz="1800" dirty="0">
                <a:latin typeface="Century Gothic" panose="020B0502020202020204" pitchFamily="34" charset="0"/>
              </a:rPr>
              <a:t> – Accessible with no cost (free + permissions) 5Rs – OER</a:t>
            </a:r>
          </a:p>
        </p:txBody>
      </p:sp>
      <p:pic>
        <p:nvPicPr>
          <p:cNvPr id="7" name="Picture 6" descr="Creative Commons BY-NC License">
            <a:hlinkClick r:id="rId4"/>
            <a:extLst>
              <a:ext uri="{FF2B5EF4-FFF2-40B4-BE49-F238E27FC236}">
                <a16:creationId xmlns:a16="http://schemas.microsoft.com/office/drawing/2014/main" id="{DA631123-CCD8-AE47-BAFE-1A0EF5CD80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5212" y="5334000"/>
            <a:ext cx="838200" cy="288131"/>
          </a:xfrm>
          <a:prstGeom prst="rect">
            <a:avLst/>
          </a:prstGeom>
        </p:spPr>
      </p:pic>
    </p:spTree>
    <p:extLst>
      <p:ext uri="{BB962C8B-B14F-4D97-AF65-F5344CB8AC3E}">
        <p14:creationId xmlns:p14="http://schemas.microsoft.com/office/powerpoint/2010/main" val="2435446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2ED8F-6FF5-2643-B408-6738ED8365DC}"/>
              </a:ext>
            </a:extLst>
          </p:cNvPr>
          <p:cNvSpPr>
            <a:spLocks noGrp="1"/>
          </p:cNvSpPr>
          <p:nvPr>
            <p:ph type="title"/>
          </p:nvPr>
        </p:nvSpPr>
        <p:spPr>
          <a:xfrm>
            <a:off x="1293813" y="381000"/>
            <a:ext cx="9601200" cy="838200"/>
          </a:xfrm>
        </p:spPr>
        <p:txBody>
          <a:bodyPr/>
          <a:lstStyle/>
          <a:p>
            <a:pPr algn="ctr"/>
            <a:r>
              <a:rPr lang="en-US" dirty="0"/>
              <a:t>‘OER First’ Approach</a:t>
            </a:r>
          </a:p>
        </p:txBody>
      </p:sp>
      <p:sp>
        <p:nvSpPr>
          <p:cNvPr id="4" name="Content Placeholder 3">
            <a:extLst>
              <a:ext uri="{FF2B5EF4-FFF2-40B4-BE49-F238E27FC236}">
                <a16:creationId xmlns:a16="http://schemas.microsoft.com/office/drawing/2014/main" id="{6BA7E148-CA5A-5A4D-8CCB-12FBE19136A5}"/>
              </a:ext>
            </a:extLst>
          </p:cNvPr>
          <p:cNvSpPr>
            <a:spLocks noGrp="1"/>
          </p:cNvSpPr>
          <p:nvPr>
            <p:ph idx="1"/>
          </p:nvPr>
        </p:nvSpPr>
        <p:spPr>
          <a:xfrm>
            <a:off x="1293813" y="1524000"/>
            <a:ext cx="9601200" cy="4800600"/>
          </a:xfrm>
        </p:spPr>
        <p:txBody>
          <a:bodyPr>
            <a:normAutofit lnSpcReduction="10000"/>
          </a:bodyPr>
          <a:lstStyle/>
          <a:p>
            <a:pPr marL="0" indent="0">
              <a:lnSpc>
                <a:spcPct val="150000"/>
              </a:lnSpc>
              <a:buClr>
                <a:srgbClr val="0070C0"/>
              </a:buClr>
              <a:buNone/>
            </a:pPr>
            <a:r>
              <a:rPr lang="en-US" sz="1800" dirty="0">
                <a:latin typeface="Century Gothic" panose="020B0502020202020204" pitchFamily="34" charset="0"/>
              </a:rPr>
              <a:t>As you say in Differentiated Instruction, ’content’ is one area where you can make adjustments to address the needs in the classroom. With that mentality in mind, consider taking an ‘OER First’ approach when choosing your course materials. This is one area where faculty can make an impact within their students’ lives that immediately extends past the classroom. </a:t>
            </a:r>
          </a:p>
          <a:p>
            <a:pPr marL="0" indent="0">
              <a:lnSpc>
                <a:spcPct val="150000"/>
              </a:lnSpc>
              <a:buClr>
                <a:srgbClr val="0070C0"/>
              </a:buClr>
              <a:buNone/>
            </a:pPr>
            <a:r>
              <a:rPr lang="en-US" sz="1800" dirty="0">
                <a:latin typeface="Century Gothic" panose="020B0502020202020204" pitchFamily="34" charset="0"/>
              </a:rPr>
              <a:t>Currently, there may not be OER available for every discipline or level. There is much work to still be done, however, it is a first step. Remember you are the expert, and this is not a sales pitch for you to adopt OER. This is a solution to address different student/educational issues, but you have the academic freedom to chose the materials and texts that work best for your class. </a:t>
            </a:r>
          </a:p>
          <a:p>
            <a:pPr marL="0" indent="0">
              <a:lnSpc>
                <a:spcPct val="150000"/>
              </a:lnSpc>
              <a:buClr>
                <a:srgbClr val="0070C0"/>
              </a:buClr>
              <a:buNone/>
            </a:pPr>
            <a:r>
              <a:rPr lang="en-US" sz="1800" dirty="0">
                <a:latin typeface="Century Gothic" panose="020B0502020202020204" pitchFamily="34" charset="0"/>
              </a:rPr>
              <a:t>Please consider OER first.</a:t>
            </a:r>
          </a:p>
          <a:p>
            <a:pPr>
              <a:lnSpc>
                <a:spcPct val="150000"/>
              </a:lnSpc>
              <a:buClr>
                <a:srgbClr val="0070C0"/>
              </a:buClr>
            </a:pPr>
            <a:endParaRPr lang="en-US" sz="1800" dirty="0">
              <a:latin typeface="Century Gothic" panose="020B0502020202020204" pitchFamily="34" charset="0"/>
            </a:endParaRPr>
          </a:p>
        </p:txBody>
      </p:sp>
    </p:spTree>
    <p:extLst>
      <p:ext uri="{BB962C8B-B14F-4D97-AF65-F5344CB8AC3E}">
        <p14:creationId xmlns:p14="http://schemas.microsoft.com/office/powerpoint/2010/main" val="1015165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465C5-4EF9-1142-99B6-4D199CBF600E}"/>
              </a:ext>
            </a:extLst>
          </p:cNvPr>
          <p:cNvSpPr>
            <a:spLocks noGrp="1"/>
          </p:cNvSpPr>
          <p:nvPr>
            <p:ph type="title"/>
          </p:nvPr>
        </p:nvSpPr>
        <p:spPr/>
        <p:txBody>
          <a:bodyPr/>
          <a:lstStyle/>
          <a:p>
            <a:pPr algn="ctr"/>
            <a:r>
              <a:rPr lang="en-US" dirty="0"/>
              <a:t>Learn More About OER - Resources</a:t>
            </a:r>
          </a:p>
        </p:txBody>
      </p:sp>
      <p:sp>
        <p:nvSpPr>
          <p:cNvPr id="3" name="Content Placeholder 2">
            <a:extLst>
              <a:ext uri="{FF2B5EF4-FFF2-40B4-BE49-F238E27FC236}">
                <a16:creationId xmlns:a16="http://schemas.microsoft.com/office/drawing/2014/main" id="{6D5559CB-0F8E-DA49-905F-70C1833C6C9C}"/>
              </a:ext>
            </a:extLst>
          </p:cNvPr>
          <p:cNvSpPr>
            <a:spLocks noGrp="1"/>
          </p:cNvSpPr>
          <p:nvPr>
            <p:ph sz="half" idx="1"/>
          </p:nvPr>
        </p:nvSpPr>
        <p:spPr>
          <a:xfrm>
            <a:off x="1293812" y="1905000"/>
            <a:ext cx="4700016" cy="3657600"/>
          </a:xfrm>
        </p:spPr>
        <p:txBody>
          <a:bodyPr anchor="ctr">
            <a:normAutofit/>
          </a:bodyPr>
          <a:lstStyle/>
          <a:p>
            <a:pPr>
              <a:buClr>
                <a:srgbClr val="0070C0"/>
              </a:buClr>
            </a:pPr>
            <a:r>
              <a:rPr lang="en-US" sz="1600" dirty="0">
                <a:latin typeface="Century Gothic" panose="020B0502020202020204" pitchFamily="34" charset="0"/>
              </a:rPr>
              <a:t>Fair Use </a:t>
            </a:r>
          </a:p>
          <a:p>
            <a:pPr lvl="1">
              <a:buClr>
                <a:srgbClr val="0070C0"/>
              </a:buClr>
            </a:pPr>
            <a:r>
              <a:rPr lang="en-US" sz="1400" b="1" dirty="0">
                <a:solidFill>
                  <a:srgbClr val="0070C0"/>
                </a:solidFill>
                <a:latin typeface="Century Gothic" panose="020B0502020202020204" pitchFamily="34" charset="0"/>
                <a:hlinkClick r:id="rId2">
                  <a:extLst>
                    <a:ext uri="{A12FA001-AC4F-418D-AE19-62706E023703}">
                      <ahyp:hlinkClr xmlns:ahyp="http://schemas.microsoft.com/office/drawing/2018/hyperlinkcolor" val="tx"/>
                    </a:ext>
                  </a:extLst>
                </a:hlinkClick>
              </a:rPr>
              <a:t>Best Practices in Fair Use for OER </a:t>
            </a:r>
            <a:r>
              <a:rPr lang="en-US" sz="1400" dirty="0">
                <a:latin typeface="Century Gothic" panose="020B0502020202020204" pitchFamily="34" charset="0"/>
              </a:rPr>
              <a:t>– (American University – Washington College of Law)</a:t>
            </a:r>
          </a:p>
          <a:p>
            <a:pPr>
              <a:buClr>
                <a:srgbClr val="0070C0"/>
              </a:buClr>
            </a:pPr>
            <a:r>
              <a:rPr lang="en-US" sz="1600" b="1" dirty="0">
                <a:solidFill>
                  <a:srgbClr val="0070C0"/>
                </a:solidFill>
                <a:latin typeface="Century Gothic" panose="020B0502020202020204" pitchFamily="34" charset="0"/>
                <a:hlinkClick r:id="rId3">
                  <a:extLst>
                    <a:ext uri="{A12FA001-AC4F-418D-AE19-62706E023703}">
                      <ahyp:hlinkClr xmlns:ahyp="http://schemas.microsoft.com/office/drawing/2018/hyperlinkcolor" val="tx"/>
                    </a:ext>
                  </a:extLst>
                </a:hlinkClick>
              </a:rPr>
              <a:t>The OER Starter Kite Workbook </a:t>
            </a:r>
            <a:r>
              <a:rPr lang="en-US" sz="1600" dirty="0">
                <a:latin typeface="Century Gothic" panose="020B0502020202020204" pitchFamily="34" charset="0"/>
              </a:rPr>
              <a:t>(Abbey Elder and Stacy Katz)</a:t>
            </a:r>
          </a:p>
          <a:p>
            <a:pPr marL="0" indent="0">
              <a:buClr>
                <a:srgbClr val="0070C0"/>
              </a:buClr>
              <a:buNone/>
            </a:pPr>
            <a:r>
              <a:rPr lang="en-US" sz="1800" dirty="0">
                <a:latin typeface="Century Gothic" panose="020B0502020202020204" pitchFamily="34" charset="0"/>
              </a:rPr>
              <a:t>Keep in mind and ask about any institutional or state OER policies or procedures.</a:t>
            </a:r>
          </a:p>
          <a:p>
            <a:pPr marL="285750" indent="-285750">
              <a:buClr>
                <a:srgbClr val="0070C0"/>
              </a:buClr>
            </a:pPr>
            <a:r>
              <a:rPr lang="en-US" sz="1600" b="1" dirty="0">
                <a:solidFill>
                  <a:srgbClr val="0070C0"/>
                </a:solidFill>
                <a:latin typeface="Century Gothic" panose="020B0502020202020204" pitchFamily="34" charset="0"/>
                <a:hlinkClick r:id="rId4">
                  <a:extLst>
                    <a:ext uri="{A12FA001-AC4F-418D-AE19-62706E023703}">
                      <ahyp:hlinkClr xmlns:ahyp="http://schemas.microsoft.com/office/drawing/2018/hyperlinkcolor" val="tx"/>
                    </a:ext>
                  </a:extLst>
                </a:hlinkClick>
              </a:rPr>
              <a:t>SPARC State Policy Tracker</a:t>
            </a:r>
            <a:endParaRPr lang="en-US" sz="1600" b="1" dirty="0">
              <a:solidFill>
                <a:srgbClr val="0070C0"/>
              </a:solidFill>
              <a:latin typeface="Century Gothic" panose="020B0502020202020204" pitchFamily="34" charset="0"/>
            </a:endParaRPr>
          </a:p>
        </p:txBody>
      </p:sp>
      <p:sp>
        <p:nvSpPr>
          <p:cNvPr id="4" name="Content Placeholder 3">
            <a:extLst>
              <a:ext uri="{FF2B5EF4-FFF2-40B4-BE49-F238E27FC236}">
                <a16:creationId xmlns:a16="http://schemas.microsoft.com/office/drawing/2014/main" id="{D0F1C69B-AEDF-1B4B-B669-B193F988809B}"/>
              </a:ext>
            </a:extLst>
          </p:cNvPr>
          <p:cNvSpPr>
            <a:spLocks noGrp="1"/>
          </p:cNvSpPr>
          <p:nvPr>
            <p:ph sz="half" idx="2"/>
          </p:nvPr>
        </p:nvSpPr>
        <p:spPr>
          <a:xfrm>
            <a:off x="6202035" y="1905000"/>
            <a:ext cx="4700016" cy="3657600"/>
          </a:xfrm>
        </p:spPr>
        <p:txBody>
          <a:bodyPr anchor="ctr">
            <a:normAutofit/>
          </a:bodyPr>
          <a:lstStyle/>
          <a:p>
            <a:pPr marL="0" indent="0">
              <a:buNone/>
            </a:pPr>
            <a:r>
              <a:rPr lang="en-US" sz="1800" b="1" dirty="0">
                <a:latin typeface="Century Gothic" panose="020B0502020202020204" pitchFamily="34" charset="0"/>
              </a:rPr>
              <a:t>Places to start looking for OER:</a:t>
            </a:r>
          </a:p>
          <a:p>
            <a:pPr marL="342900" indent="-342900">
              <a:buClr>
                <a:srgbClr val="0070C0"/>
              </a:buClr>
            </a:pPr>
            <a:r>
              <a:rPr lang="en-US" sz="1600" b="1" dirty="0">
                <a:solidFill>
                  <a:srgbClr val="0070C0"/>
                </a:solidFill>
                <a:latin typeface="Century Gothic" panose="020B0502020202020204" pitchFamily="34" charset="0"/>
                <a:hlinkClick r:id="rId5">
                  <a:extLst>
                    <a:ext uri="{A12FA001-AC4F-418D-AE19-62706E023703}">
                      <ahyp:hlinkClr xmlns:ahyp="http://schemas.microsoft.com/office/drawing/2018/hyperlinkcolor" val="tx"/>
                    </a:ext>
                  </a:extLst>
                </a:hlinkClick>
              </a:rPr>
              <a:t>OpenStax</a:t>
            </a:r>
            <a:endParaRPr lang="en-US" sz="1600" b="1" dirty="0">
              <a:solidFill>
                <a:srgbClr val="0070C0"/>
              </a:solidFill>
              <a:latin typeface="Century Gothic" panose="020B0502020202020204" pitchFamily="34" charset="0"/>
            </a:endParaRPr>
          </a:p>
          <a:p>
            <a:pPr marL="342900" indent="-342900">
              <a:buClr>
                <a:srgbClr val="0070C0"/>
              </a:buClr>
            </a:pPr>
            <a:r>
              <a:rPr lang="en-US" sz="1600" b="1" dirty="0">
                <a:solidFill>
                  <a:srgbClr val="0070C0"/>
                </a:solidFill>
                <a:latin typeface="Century Gothic" panose="020B0502020202020204" pitchFamily="34" charset="0"/>
                <a:hlinkClick r:id="rId6">
                  <a:extLst>
                    <a:ext uri="{A12FA001-AC4F-418D-AE19-62706E023703}">
                      <ahyp:hlinkClr xmlns:ahyp="http://schemas.microsoft.com/office/drawing/2018/hyperlinkcolor" val="tx"/>
                    </a:ext>
                  </a:extLst>
                </a:hlinkClick>
              </a:rPr>
              <a:t>Open Textbook Library</a:t>
            </a:r>
            <a:endParaRPr lang="en-US" sz="1600" b="1" dirty="0">
              <a:solidFill>
                <a:srgbClr val="0070C0"/>
              </a:solidFill>
              <a:latin typeface="Century Gothic" panose="020B0502020202020204" pitchFamily="34" charset="0"/>
            </a:endParaRPr>
          </a:p>
          <a:p>
            <a:pPr marL="342900" indent="-342900">
              <a:buClr>
                <a:srgbClr val="0070C0"/>
              </a:buClr>
            </a:pPr>
            <a:r>
              <a:rPr lang="en-US" sz="1600" b="1" dirty="0">
                <a:solidFill>
                  <a:srgbClr val="0070C0"/>
                </a:solidFill>
                <a:latin typeface="Century Gothic" panose="020B0502020202020204" pitchFamily="34" charset="0"/>
                <a:hlinkClick r:id="rId7">
                  <a:extLst>
                    <a:ext uri="{A12FA001-AC4F-418D-AE19-62706E023703}">
                      <ahyp:hlinkClr xmlns:ahyp="http://schemas.microsoft.com/office/drawing/2018/hyperlinkcolor" val="tx"/>
                    </a:ext>
                  </a:extLst>
                </a:hlinkClick>
              </a:rPr>
              <a:t>Libretexts</a:t>
            </a:r>
            <a:endParaRPr lang="en-US" sz="1600" b="1" dirty="0">
              <a:solidFill>
                <a:srgbClr val="0070C0"/>
              </a:solidFill>
              <a:latin typeface="Century Gothic" panose="020B0502020202020204" pitchFamily="34" charset="0"/>
            </a:endParaRPr>
          </a:p>
          <a:p>
            <a:pPr marL="342900" indent="-342900">
              <a:buClr>
                <a:srgbClr val="0070C0"/>
              </a:buClr>
            </a:pPr>
            <a:r>
              <a:rPr lang="en-US" sz="1600" b="1" dirty="0">
                <a:solidFill>
                  <a:srgbClr val="0070C0"/>
                </a:solidFill>
                <a:latin typeface="Century Gothic" panose="020B0502020202020204" pitchFamily="34" charset="0"/>
                <a:hlinkClick r:id="rId8">
                  <a:extLst>
                    <a:ext uri="{A12FA001-AC4F-418D-AE19-62706E023703}">
                      <ahyp:hlinkClr xmlns:ahyp="http://schemas.microsoft.com/office/drawing/2018/hyperlinkcolor" val="tx"/>
                    </a:ext>
                  </a:extLst>
                </a:hlinkClick>
              </a:rPr>
              <a:t>BCCampus</a:t>
            </a:r>
            <a:endParaRPr lang="en-US" sz="1600" b="1" dirty="0">
              <a:solidFill>
                <a:srgbClr val="0070C0"/>
              </a:solidFill>
              <a:latin typeface="Century Gothic" panose="020B0502020202020204" pitchFamily="34" charset="0"/>
            </a:endParaRPr>
          </a:p>
          <a:p>
            <a:pPr marL="342900" indent="-342900">
              <a:buClr>
                <a:srgbClr val="0070C0"/>
              </a:buClr>
            </a:pPr>
            <a:r>
              <a:rPr lang="en-US" sz="1600" b="1" dirty="0">
                <a:solidFill>
                  <a:srgbClr val="0070C0"/>
                </a:solidFill>
                <a:latin typeface="Century Gothic" panose="020B0502020202020204" pitchFamily="34" charset="0"/>
                <a:hlinkClick r:id="rId9">
                  <a:extLst>
                    <a:ext uri="{A12FA001-AC4F-418D-AE19-62706E023703}">
                      <ahyp:hlinkClr xmlns:ahyp="http://schemas.microsoft.com/office/drawing/2018/hyperlinkcolor" val="tx"/>
                    </a:ext>
                  </a:extLst>
                </a:hlinkClick>
              </a:rPr>
              <a:t>Galileo</a:t>
            </a:r>
            <a:r>
              <a:rPr lang="en-US" sz="1600" b="1" dirty="0">
                <a:solidFill>
                  <a:srgbClr val="0070C0"/>
                </a:solidFill>
                <a:latin typeface="Century Gothic" panose="020B0502020202020204" pitchFamily="34" charset="0"/>
              </a:rPr>
              <a:t> </a:t>
            </a:r>
          </a:p>
          <a:p>
            <a:pPr marL="342900" indent="-342900">
              <a:buClr>
                <a:srgbClr val="0070C0"/>
              </a:buClr>
            </a:pPr>
            <a:r>
              <a:rPr lang="en-US" sz="1600" b="1" dirty="0">
                <a:solidFill>
                  <a:srgbClr val="0070C0"/>
                </a:solidFill>
                <a:latin typeface="Century Gothic" panose="020B0502020202020204" pitchFamily="34" charset="0"/>
                <a:hlinkClick r:id="rId10">
                  <a:extLst>
                    <a:ext uri="{A12FA001-AC4F-418D-AE19-62706E023703}">
                      <ahyp:hlinkClr xmlns:ahyp="http://schemas.microsoft.com/office/drawing/2018/hyperlinkcolor" val="tx"/>
                    </a:ext>
                  </a:extLst>
                </a:hlinkClick>
              </a:rPr>
              <a:t>SkillsCommons</a:t>
            </a:r>
            <a:endParaRPr lang="en-US" sz="1600" b="1" dirty="0">
              <a:solidFill>
                <a:srgbClr val="0070C0"/>
              </a:solidFill>
              <a:latin typeface="Century Gothic" panose="020B0502020202020204" pitchFamily="34" charset="0"/>
            </a:endParaRPr>
          </a:p>
        </p:txBody>
      </p:sp>
    </p:spTree>
    <p:extLst>
      <p:ext uri="{BB962C8B-B14F-4D97-AF65-F5344CB8AC3E}">
        <p14:creationId xmlns:p14="http://schemas.microsoft.com/office/powerpoint/2010/main" val="249556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Student Outcomes</a:t>
            </a:r>
          </a:p>
        </p:txBody>
      </p:sp>
      <p:sp>
        <p:nvSpPr>
          <p:cNvPr id="5" name="Content Placeholder 4">
            <a:extLst>
              <a:ext uri="{FF2B5EF4-FFF2-40B4-BE49-F238E27FC236}">
                <a16:creationId xmlns:a16="http://schemas.microsoft.com/office/drawing/2014/main" id="{F277A39D-FFB8-5049-B5FF-7CF6E9A39890}"/>
              </a:ext>
            </a:extLst>
          </p:cNvPr>
          <p:cNvSpPr>
            <a:spLocks noGrp="1"/>
          </p:cNvSpPr>
          <p:nvPr>
            <p:ph idx="1"/>
          </p:nvPr>
        </p:nvSpPr>
        <p:spPr/>
        <p:txBody>
          <a:bodyPr>
            <a:normAutofit/>
          </a:bodyPr>
          <a:lstStyle/>
          <a:p>
            <a:pPr marL="0" indent="0">
              <a:buClr>
                <a:srgbClr val="0070C0"/>
              </a:buClr>
              <a:buNone/>
            </a:pPr>
            <a:r>
              <a:rPr lang="en-US" sz="2000" b="1" dirty="0">
                <a:latin typeface="Century Gothic" panose="020B0502020202020204" pitchFamily="34" charset="0"/>
              </a:rPr>
              <a:t>Outline:</a:t>
            </a:r>
          </a:p>
          <a:p>
            <a:pPr marL="342900" indent="-342900">
              <a:buClr>
                <a:srgbClr val="0070C0"/>
              </a:buClr>
            </a:pPr>
            <a:r>
              <a:rPr lang="en-US" sz="2000" dirty="0">
                <a:latin typeface="Century Gothic" panose="020B0502020202020204" pitchFamily="34" charset="0"/>
              </a:rPr>
              <a:t>Student Experience</a:t>
            </a:r>
          </a:p>
          <a:p>
            <a:pPr marL="342900" indent="-342900">
              <a:buClr>
                <a:srgbClr val="0070C0"/>
              </a:buClr>
            </a:pPr>
            <a:r>
              <a:rPr lang="en-US" sz="2000" dirty="0">
                <a:latin typeface="Century Gothic" panose="020B0502020202020204" pitchFamily="34" charset="0"/>
              </a:rPr>
              <a:t>Reflections</a:t>
            </a:r>
          </a:p>
        </p:txBody>
      </p:sp>
    </p:spTree>
    <p:extLst>
      <p:ext uri="{BB962C8B-B14F-4D97-AF65-F5344CB8AC3E}">
        <p14:creationId xmlns:p14="http://schemas.microsoft.com/office/powerpoint/2010/main" val="4230469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1E3BE-59E4-F341-8B5F-863D91296E49}"/>
              </a:ext>
            </a:extLst>
          </p:cNvPr>
          <p:cNvSpPr>
            <a:spLocks noGrp="1"/>
          </p:cNvSpPr>
          <p:nvPr>
            <p:ph type="title"/>
          </p:nvPr>
        </p:nvSpPr>
        <p:spPr>
          <a:xfrm>
            <a:off x="1293813" y="381000"/>
            <a:ext cx="9601200" cy="838200"/>
          </a:xfrm>
        </p:spPr>
        <p:txBody>
          <a:bodyPr>
            <a:normAutofit/>
          </a:bodyPr>
          <a:lstStyle/>
          <a:p>
            <a:r>
              <a:rPr lang="en-US" sz="4400" b="1" dirty="0"/>
              <a:t>Table of Contents 3 of 4</a:t>
            </a:r>
          </a:p>
        </p:txBody>
      </p:sp>
      <p:sp>
        <p:nvSpPr>
          <p:cNvPr id="4" name="Content Placeholder 3">
            <a:extLst>
              <a:ext uri="{FF2B5EF4-FFF2-40B4-BE49-F238E27FC236}">
                <a16:creationId xmlns:a16="http://schemas.microsoft.com/office/drawing/2014/main" id="{8ADC3EDE-C009-DC43-83EB-D71F45A02983}"/>
              </a:ext>
            </a:extLst>
          </p:cNvPr>
          <p:cNvSpPr>
            <a:spLocks noGrp="1"/>
          </p:cNvSpPr>
          <p:nvPr>
            <p:ph sz="half" idx="1"/>
          </p:nvPr>
        </p:nvSpPr>
        <p:spPr>
          <a:xfrm>
            <a:off x="1141414" y="1295400"/>
            <a:ext cx="4852414" cy="5029200"/>
          </a:xfrm>
        </p:spPr>
        <p:txBody>
          <a:bodyPr anchor="ctr">
            <a:normAutofit/>
          </a:bodyPr>
          <a:lstStyle/>
          <a:p>
            <a:pPr>
              <a:buClr>
                <a:srgbClr val="0070C0"/>
              </a:buClr>
            </a:pPr>
            <a:r>
              <a:rPr lang="en-US" sz="2000" b="1" dirty="0">
                <a:solidFill>
                  <a:srgbClr val="0070C0"/>
                </a:solidFill>
                <a:latin typeface="Century Gothic" panose="020B0502020202020204" pitchFamily="34" charset="0"/>
                <a:hlinkClick r:id="rId2" action="ppaction://hlinksldjump">
                  <a:extLst>
                    <a:ext uri="{A12FA001-AC4F-418D-AE19-62706E023703}">
                      <ahyp:hlinkClr xmlns:ahyp="http://schemas.microsoft.com/office/drawing/2018/hyperlinkcolor" val="tx"/>
                    </a:ext>
                  </a:extLst>
                </a:hlinkClick>
              </a:rPr>
              <a:t>Innovation &amp; Connections</a:t>
            </a:r>
            <a:endParaRPr lang="en-US" sz="2000" b="1" dirty="0">
              <a:solidFill>
                <a:srgbClr val="0070C0"/>
              </a:solidFill>
              <a:latin typeface="Century Gothic" panose="020B0502020202020204" pitchFamily="34" charset="0"/>
            </a:endParaRPr>
          </a:p>
          <a:p>
            <a:pPr lvl="1">
              <a:buClr>
                <a:srgbClr val="0070C0"/>
              </a:buClr>
            </a:pPr>
            <a:r>
              <a:rPr lang="en-US" dirty="0">
                <a:solidFill>
                  <a:srgbClr val="0070C0"/>
                </a:solidFill>
                <a:latin typeface="Century Gothic" panose="020B0502020202020204" pitchFamily="34" charset="0"/>
                <a:hlinkClick r:id="rId3" action="ppaction://hlinksldjump">
                  <a:extLst>
                    <a:ext uri="{A12FA001-AC4F-418D-AE19-62706E023703}">
                      <ahyp:hlinkClr xmlns:ahyp="http://schemas.microsoft.com/office/drawing/2018/hyperlinkcolor" val="tx"/>
                    </a:ext>
                  </a:extLst>
                </a:hlinkClick>
              </a:rPr>
              <a:t>Instructor Goals</a:t>
            </a:r>
            <a:endParaRPr lang="en-US" dirty="0">
              <a:solidFill>
                <a:srgbClr val="0070C0"/>
              </a:solidFill>
              <a:latin typeface="Century Gothic" panose="020B0502020202020204" pitchFamily="34" charset="0"/>
            </a:endParaRPr>
          </a:p>
          <a:p>
            <a:pPr lvl="2">
              <a:buClr>
                <a:srgbClr val="0070C0"/>
              </a:buClr>
            </a:pPr>
            <a:r>
              <a:rPr lang="en-US" dirty="0">
                <a:solidFill>
                  <a:srgbClr val="0070C0"/>
                </a:solidFill>
                <a:latin typeface="Century Gothic" panose="020B0502020202020204" pitchFamily="34" charset="0"/>
                <a:hlinkClick r:id="rId4" action="ppaction://hlinksldjump">
                  <a:extLst>
                    <a:ext uri="{A12FA001-AC4F-418D-AE19-62706E023703}">
                      <ahyp:hlinkClr xmlns:ahyp="http://schemas.microsoft.com/office/drawing/2018/hyperlinkcolor" val="tx"/>
                    </a:ext>
                  </a:extLst>
                </a:hlinkClick>
              </a:rPr>
              <a:t>Review Philosophy/Teaching Goals</a:t>
            </a:r>
            <a:endParaRPr lang="en-US" dirty="0">
              <a:solidFill>
                <a:srgbClr val="0070C0"/>
              </a:solidFill>
              <a:latin typeface="Century Gothic" panose="020B0502020202020204" pitchFamily="34" charset="0"/>
            </a:endParaRPr>
          </a:p>
          <a:p>
            <a:pPr lvl="2">
              <a:buClr>
                <a:srgbClr val="0070C0"/>
              </a:buClr>
            </a:pPr>
            <a:r>
              <a:rPr lang="en-US" dirty="0">
                <a:solidFill>
                  <a:srgbClr val="0070C0"/>
                </a:solidFill>
                <a:latin typeface="Century Gothic" panose="020B0502020202020204" pitchFamily="34" charset="0"/>
                <a:hlinkClick r:id="rId5" action="ppaction://hlinksldjump">
                  <a:extLst>
                    <a:ext uri="{A12FA001-AC4F-418D-AE19-62706E023703}">
                      <ahyp:hlinkClr xmlns:ahyp="http://schemas.microsoft.com/office/drawing/2018/hyperlinkcolor" val="tx"/>
                    </a:ext>
                  </a:extLst>
                </a:hlinkClick>
              </a:rPr>
              <a:t>Evaluate Course Goals</a:t>
            </a:r>
            <a:endParaRPr lang="en-US" dirty="0">
              <a:solidFill>
                <a:srgbClr val="0070C0"/>
              </a:solidFill>
              <a:latin typeface="Century Gothic" panose="020B0502020202020204" pitchFamily="34" charset="0"/>
            </a:endParaRPr>
          </a:p>
          <a:p>
            <a:pPr lvl="2">
              <a:buClr>
                <a:srgbClr val="0070C0"/>
              </a:buClr>
            </a:pPr>
            <a:r>
              <a:rPr lang="en-US" dirty="0">
                <a:solidFill>
                  <a:srgbClr val="0070C0"/>
                </a:solidFill>
                <a:latin typeface="Century Gothic" panose="020B0502020202020204" pitchFamily="34" charset="0"/>
                <a:hlinkClick r:id="rId6" action="ppaction://hlinksldjump">
                  <a:extLst>
                    <a:ext uri="{A12FA001-AC4F-418D-AE19-62706E023703}">
                      <ahyp:hlinkClr xmlns:ahyp="http://schemas.microsoft.com/office/drawing/2018/hyperlinkcolor" val="tx"/>
                    </a:ext>
                  </a:extLst>
                </a:hlinkClick>
              </a:rPr>
              <a:t>Assessment &amp; Redesign</a:t>
            </a:r>
            <a:endParaRPr lang="en-US" dirty="0">
              <a:solidFill>
                <a:srgbClr val="0070C0"/>
              </a:solidFill>
              <a:latin typeface="Century Gothic" panose="020B0502020202020204" pitchFamily="34" charset="0"/>
            </a:endParaRPr>
          </a:p>
          <a:p>
            <a:pPr lvl="2">
              <a:buClr>
                <a:srgbClr val="0070C0"/>
              </a:buClr>
            </a:pPr>
            <a:r>
              <a:rPr lang="en-US" dirty="0">
                <a:solidFill>
                  <a:srgbClr val="0070C0"/>
                </a:solidFill>
                <a:latin typeface="Century Gothic" panose="020B0502020202020204" pitchFamily="34" charset="0"/>
                <a:hlinkClick r:id="rId6" action="ppaction://hlinksldjump">
                  <a:extLst>
                    <a:ext uri="{A12FA001-AC4F-418D-AE19-62706E023703}">
                      <ahyp:hlinkClr xmlns:ahyp="http://schemas.microsoft.com/office/drawing/2018/hyperlinkcolor" val="tx"/>
                    </a:ext>
                  </a:extLst>
                </a:hlinkClick>
              </a:rPr>
              <a:t>Open to New Ideas – Stay Curious</a:t>
            </a:r>
            <a:endParaRPr lang="en-US" dirty="0">
              <a:solidFill>
                <a:srgbClr val="0070C0"/>
              </a:solidFill>
              <a:latin typeface="Century Gothic" panose="020B0502020202020204" pitchFamily="34" charset="0"/>
            </a:endParaRPr>
          </a:p>
          <a:p>
            <a:pPr lvl="2">
              <a:buClr>
                <a:srgbClr val="0070C0"/>
              </a:buClr>
            </a:pPr>
            <a:r>
              <a:rPr lang="en-US" dirty="0">
                <a:solidFill>
                  <a:srgbClr val="0070C0"/>
                </a:solidFill>
                <a:latin typeface="Century Gothic" panose="020B0502020202020204" pitchFamily="34" charset="0"/>
                <a:hlinkClick r:id="rId5" action="ppaction://hlinksldjump">
                  <a:extLst>
                    <a:ext uri="{A12FA001-AC4F-418D-AE19-62706E023703}">
                      <ahyp:hlinkClr xmlns:ahyp="http://schemas.microsoft.com/office/drawing/2018/hyperlinkcolor" val="tx"/>
                    </a:ext>
                  </a:extLst>
                </a:hlinkClick>
              </a:rPr>
              <a:t>Innovation</a:t>
            </a:r>
            <a:endParaRPr lang="en-US" dirty="0">
              <a:solidFill>
                <a:srgbClr val="0070C0"/>
              </a:solidFill>
              <a:latin typeface="Century Gothic" panose="020B0502020202020204" pitchFamily="34" charset="0"/>
            </a:endParaRPr>
          </a:p>
          <a:p>
            <a:pPr lvl="1">
              <a:buClr>
                <a:srgbClr val="0070C0"/>
              </a:buClr>
            </a:pPr>
            <a:r>
              <a:rPr lang="en-US" dirty="0">
                <a:solidFill>
                  <a:srgbClr val="0070C0"/>
                </a:solidFill>
                <a:latin typeface="Century Gothic" panose="020B0502020202020204" pitchFamily="34" charset="0"/>
                <a:hlinkClick r:id="rId7" action="ppaction://hlinksldjump">
                  <a:extLst>
                    <a:ext uri="{A12FA001-AC4F-418D-AE19-62706E023703}">
                      <ahyp:hlinkClr xmlns:ahyp="http://schemas.microsoft.com/office/drawing/2018/hyperlinkcolor" val="tx"/>
                    </a:ext>
                  </a:extLst>
                </a:hlinkClick>
              </a:rPr>
              <a:t>Course Design</a:t>
            </a:r>
            <a:endParaRPr lang="en-US" dirty="0">
              <a:solidFill>
                <a:srgbClr val="0070C0"/>
              </a:solidFill>
              <a:latin typeface="Century Gothic" panose="020B0502020202020204" pitchFamily="34" charset="0"/>
            </a:endParaRPr>
          </a:p>
          <a:p>
            <a:pPr lvl="2">
              <a:buClr>
                <a:srgbClr val="0070C0"/>
              </a:buClr>
            </a:pPr>
            <a:r>
              <a:rPr lang="en-US" dirty="0">
                <a:solidFill>
                  <a:srgbClr val="0070C0"/>
                </a:solidFill>
                <a:latin typeface="Century Gothic" panose="020B0502020202020204" pitchFamily="34" charset="0"/>
                <a:hlinkClick r:id="rId8" action="ppaction://hlinksldjump">
                  <a:extLst>
                    <a:ext uri="{A12FA001-AC4F-418D-AE19-62706E023703}">
                      <ahyp:hlinkClr xmlns:ahyp="http://schemas.microsoft.com/office/drawing/2018/hyperlinkcolor" val="tx"/>
                    </a:ext>
                  </a:extLst>
                </a:hlinkClick>
              </a:rPr>
              <a:t>UDL and Open Pedagogy</a:t>
            </a:r>
            <a:endParaRPr lang="en-US" dirty="0">
              <a:solidFill>
                <a:srgbClr val="0070C0"/>
              </a:solidFill>
              <a:latin typeface="Century Gothic" panose="020B0502020202020204" pitchFamily="34" charset="0"/>
            </a:endParaRPr>
          </a:p>
          <a:p>
            <a:pPr lvl="2">
              <a:buClr>
                <a:srgbClr val="0070C0"/>
              </a:buClr>
            </a:pPr>
            <a:r>
              <a:rPr lang="en-US" dirty="0">
                <a:solidFill>
                  <a:srgbClr val="0070C0"/>
                </a:solidFill>
                <a:latin typeface="Century Gothic" panose="020B0502020202020204" pitchFamily="34" charset="0"/>
                <a:hlinkClick r:id="rId9" action="ppaction://hlinksldjump">
                  <a:extLst>
                    <a:ext uri="{A12FA001-AC4F-418D-AE19-62706E023703}">
                      <ahyp:hlinkClr xmlns:ahyp="http://schemas.microsoft.com/office/drawing/2018/hyperlinkcolor" val="tx"/>
                    </a:ext>
                  </a:extLst>
                </a:hlinkClick>
              </a:rPr>
              <a:t>UDL, Open Pedagogy, Essential Skills, and Workforce</a:t>
            </a:r>
            <a:endParaRPr lang="en-US" dirty="0">
              <a:solidFill>
                <a:srgbClr val="0070C0"/>
              </a:solidFill>
              <a:latin typeface="Century Gothic" panose="020B0502020202020204" pitchFamily="34" charset="0"/>
            </a:endParaRPr>
          </a:p>
          <a:p>
            <a:pPr lvl="2">
              <a:buClr>
                <a:srgbClr val="0070C0"/>
              </a:buClr>
            </a:pPr>
            <a:r>
              <a:rPr lang="en-US" dirty="0">
                <a:solidFill>
                  <a:srgbClr val="0070C0"/>
                </a:solidFill>
                <a:latin typeface="Century Gothic" panose="020B0502020202020204" pitchFamily="34" charset="0"/>
                <a:hlinkClick r:id="rId10" action="ppaction://hlinksldjump">
                  <a:extLst>
                    <a:ext uri="{A12FA001-AC4F-418D-AE19-62706E023703}">
                      <ahyp:hlinkClr xmlns:ahyp="http://schemas.microsoft.com/office/drawing/2018/hyperlinkcolor" val="tx"/>
                    </a:ext>
                  </a:extLst>
                </a:hlinkClick>
              </a:rPr>
              <a:t>UDL &amp; Differentiated Instruction</a:t>
            </a:r>
            <a:endParaRPr lang="en-US" dirty="0">
              <a:solidFill>
                <a:srgbClr val="0070C0"/>
              </a:solidFill>
              <a:latin typeface="Century Gothic" panose="020B0502020202020204" pitchFamily="34" charset="0"/>
            </a:endParaRPr>
          </a:p>
          <a:p>
            <a:pPr lvl="2">
              <a:buClr>
                <a:srgbClr val="0070C0"/>
              </a:buClr>
            </a:pPr>
            <a:r>
              <a:rPr lang="en-US" dirty="0">
                <a:solidFill>
                  <a:srgbClr val="0070C0"/>
                </a:solidFill>
                <a:latin typeface="Century Gothic" panose="020B0502020202020204" pitchFamily="34" charset="0"/>
                <a:hlinkClick r:id="rId11" action="ppaction://hlinksldjump">
                  <a:extLst>
                    <a:ext uri="{A12FA001-AC4F-418D-AE19-62706E023703}">
                      <ahyp:hlinkClr xmlns:ahyp="http://schemas.microsoft.com/office/drawing/2018/hyperlinkcolor" val="tx"/>
                    </a:ext>
                  </a:extLst>
                </a:hlinkClick>
              </a:rPr>
              <a:t>Differentiated Instruction &amp; Scaffolding</a:t>
            </a:r>
            <a:endParaRPr lang="en-US" dirty="0">
              <a:solidFill>
                <a:srgbClr val="0070C0"/>
              </a:solidFill>
              <a:latin typeface="Century Gothic" panose="020B0502020202020204" pitchFamily="34" charset="0"/>
            </a:endParaRPr>
          </a:p>
          <a:p>
            <a:pPr lvl="2">
              <a:buClr>
                <a:srgbClr val="0070C0"/>
              </a:buClr>
            </a:pPr>
            <a:r>
              <a:rPr lang="en-US" dirty="0">
                <a:solidFill>
                  <a:srgbClr val="0070C0"/>
                </a:solidFill>
                <a:latin typeface="Century Gothic" panose="020B0502020202020204" pitchFamily="34" charset="0"/>
                <a:hlinkClick r:id="rId12" action="ppaction://hlinksldjump">
                  <a:extLst>
                    <a:ext uri="{A12FA001-AC4F-418D-AE19-62706E023703}">
                      <ahyp:hlinkClr xmlns:ahyp="http://schemas.microsoft.com/office/drawing/2018/hyperlinkcolor" val="tx"/>
                    </a:ext>
                  </a:extLst>
                </a:hlinkClick>
              </a:rPr>
              <a:t>Interdisciplinary Collaborations</a:t>
            </a:r>
            <a:endParaRPr lang="en-US" dirty="0">
              <a:solidFill>
                <a:srgbClr val="0070C0"/>
              </a:solidFill>
              <a:latin typeface="Century Gothic" panose="020B0502020202020204" pitchFamily="34" charset="0"/>
            </a:endParaRPr>
          </a:p>
        </p:txBody>
      </p:sp>
      <p:sp>
        <p:nvSpPr>
          <p:cNvPr id="5" name="Content Placeholder 4">
            <a:extLst>
              <a:ext uri="{FF2B5EF4-FFF2-40B4-BE49-F238E27FC236}">
                <a16:creationId xmlns:a16="http://schemas.microsoft.com/office/drawing/2014/main" id="{05D554A6-1821-6C42-B508-226FEC1B639D}"/>
              </a:ext>
            </a:extLst>
          </p:cNvPr>
          <p:cNvSpPr>
            <a:spLocks noGrp="1"/>
          </p:cNvSpPr>
          <p:nvPr>
            <p:ph sz="half" idx="2"/>
          </p:nvPr>
        </p:nvSpPr>
        <p:spPr>
          <a:xfrm>
            <a:off x="6202034" y="1295400"/>
            <a:ext cx="4845377" cy="5029200"/>
          </a:xfrm>
        </p:spPr>
        <p:txBody>
          <a:bodyPr anchor="ctr">
            <a:normAutofit/>
          </a:bodyPr>
          <a:lstStyle/>
          <a:p>
            <a:pPr lvl="1">
              <a:buClr>
                <a:srgbClr val="0070C0"/>
              </a:buClr>
            </a:pPr>
            <a:r>
              <a:rPr lang="en-US" dirty="0">
                <a:solidFill>
                  <a:srgbClr val="0070C0"/>
                </a:solidFill>
                <a:latin typeface="Century Gothic" panose="020B0502020202020204" pitchFamily="34" charset="0"/>
                <a:hlinkClick r:id="rId13" action="ppaction://hlinksldjump">
                  <a:extLst>
                    <a:ext uri="{A12FA001-AC4F-418D-AE19-62706E023703}">
                      <ahyp:hlinkClr xmlns:ahyp="http://schemas.microsoft.com/office/drawing/2018/hyperlinkcolor" val="tx"/>
                    </a:ext>
                  </a:extLst>
                </a:hlinkClick>
              </a:rPr>
              <a:t>Open Education</a:t>
            </a:r>
            <a:endParaRPr lang="en-US" dirty="0">
              <a:solidFill>
                <a:srgbClr val="0070C0"/>
              </a:solidFill>
              <a:latin typeface="Century Gothic" panose="020B0502020202020204" pitchFamily="34" charset="0"/>
            </a:endParaRPr>
          </a:p>
          <a:p>
            <a:pPr lvl="2">
              <a:buClr>
                <a:srgbClr val="0070C0"/>
              </a:buClr>
            </a:pPr>
            <a:r>
              <a:rPr lang="en-US" dirty="0">
                <a:solidFill>
                  <a:srgbClr val="0070C0"/>
                </a:solidFill>
                <a:latin typeface="Century Gothic" panose="020B0502020202020204" pitchFamily="34" charset="0"/>
                <a:hlinkClick r:id="rId14" action="ppaction://hlinksldjump">
                  <a:extLst>
                    <a:ext uri="{A12FA001-AC4F-418D-AE19-62706E023703}">
                      <ahyp:hlinkClr xmlns:ahyp="http://schemas.microsoft.com/office/drawing/2018/hyperlinkcolor" val="tx"/>
                    </a:ext>
                  </a:extLst>
                </a:hlinkClick>
              </a:rPr>
              <a:t>Student Agency </a:t>
            </a:r>
            <a:endParaRPr lang="en-US" dirty="0">
              <a:solidFill>
                <a:srgbClr val="0070C0"/>
              </a:solidFill>
              <a:latin typeface="Century Gothic" panose="020B0502020202020204" pitchFamily="34" charset="0"/>
            </a:endParaRPr>
          </a:p>
          <a:p>
            <a:pPr lvl="2">
              <a:buClr>
                <a:srgbClr val="0070C0"/>
              </a:buClr>
            </a:pPr>
            <a:r>
              <a:rPr lang="en-US" dirty="0">
                <a:solidFill>
                  <a:srgbClr val="0070C0"/>
                </a:solidFill>
                <a:latin typeface="Century Gothic" panose="020B0502020202020204" pitchFamily="34" charset="0"/>
                <a:hlinkClick r:id="rId15" action="ppaction://hlinksldjump">
                  <a:extLst>
                    <a:ext uri="{A12FA001-AC4F-418D-AE19-62706E023703}">
                      <ahyp:hlinkClr xmlns:ahyp="http://schemas.microsoft.com/office/drawing/2018/hyperlinkcolor" val="tx"/>
                    </a:ext>
                  </a:extLst>
                </a:hlinkClick>
              </a:rPr>
              <a:t>Digital Literacy</a:t>
            </a:r>
            <a:endParaRPr lang="en-US" dirty="0">
              <a:solidFill>
                <a:srgbClr val="0070C0"/>
              </a:solidFill>
              <a:latin typeface="Century Gothic" panose="020B0502020202020204" pitchFamily="34" charset="0"/>
            </a:endParaRPr>
          </a:p>
          <a:p>
            <a:pPr lvl="2">
              <a:buClr>
                <a:srgbClr val="0070C0"/>
              </a:buClr>
            </a:pPr>
            <a:r>
              <a:rPr lang="en-US" dirty="0">
                <a:solidFill>
                  <a:srgbClr val="0070C0"/>
                </a:solidFill>
                <a:latin typeface="Century Gothic" panose="020B0502020202020204" pitchFamily="34" charset="0"/>
                <a:hlinkClick r:id="rId16" action="ppaction://hlinksldjump">
                  <a:extLst>
                    <a:ext uri="{A12FA001-AC4F-418D-AE19-62706E023703}">
                      <ahyp:hlinkClr xmlns:ahyp="http://schemas.microsoft.com/office/drawing/2018/hyperlinkcolor" val="tx"/>
                    </a:ext>
                  </a:extLst>
                </a:hlinkClick>
              </a:rPr>
              <a:t>Student and Faculty Advocacy</a:t>
            </a:r>
            <a:endParaRPr lang="en-US" dirty="0">
              <a:solidFill>
                <a:srgbClr val="0070C0"/>
              </a:solidFill>
              <a:latin typeface="Century Gothic" panose="020B0502020202020204" pitchFamily="34" charset="0"/>
            </a:endParaRPr>
          </a:p>
          <a:p>
            <a:pPr lvl="2">
              <a:buClr>
                <a:srgbClr val="0070C0"/>
              </a:buClr>
            </a:pPr>
            <a:r>
              <a:rPr lang="en-US" dirty="0">
                <a:solidFill>
                  <a:srgbClr val="0070C0"/>
                </a:solidFill>
                <a:latin typeface="Century Gothic" panose="020B0502020202020204" pitchFamily="34" charset="0"/>
                <a:hlinkClick r:id="rId17" action="ppaction://hlinksldjump">
                  <a:extLst>
                    <a:ext uri="{A12FA001-AC4F-418D-AE19-62706E023703}">
                      <ahyp:hlinkClr xmlns:ahyp="http://schemas.microsoft.com/office/drawing/2018/hyperlinkcolor" val="tx"/>
                    </a:ext>
                  </a:extLst>
                </a:hlinkClick>
              </a:rPr>
              <a:t>Student as a Creator/Co-Author</a:t>
            </a:r>
            <a:endParaRPr lang="en-US" dirty="0">
              <a:solidFill>
                <a:srgbClr val="0070C0"/>
              </a:solidFill>
              <a:latin typeface="Century Gothic" panose="020B0502020202020204" pitchFamily="34" charset="0"/>
            </a:endParaRPr>
          </a:p>
          <a:p>
            <a:pPr lvl="1">
              <a:buClr>
                <a:srgbClr val="0070C0"/>
              </a:buClr>
            </a:pPr>
            <a:r>
              <a:rPr lang="en-US" dirty="0">
                <a:solidFill>
                  <a:srgbClr val="0070C0"/>
                </a:solidFill>
                <a:latin typeface="Century Gothic" panose="020B0502020202020204" pitchFamily="34" charset="0"/>
                <a:hlinkClick r:id="rId18" action="ppaction://hlinksldjump">
                  <a:extLst>
                    <a:ext uri="{A12FA001-AC4F-418D-AE19-62706E023703}">
                      <ahyp:hlinkClr xmlns:ahyp="http://schemas.microsoft.com/office/drawing/2018/hyperlinkcolor" val="tx"/>
                    </a:ext>
                  </a:extLst>
                </a:hlinkClick>
              </a:rPr>
              <a:t>Student Outcomes</a:t>
            </a:r>
            <a:endParaRPr lang="en-US" dirty="0">
              <a:solidFill>
                <a:srgbClr val="0070C0"/>
              </a:solidFill>
              <a:latin typeface="Century Gothic" panose="020B0502020202020204" pitchFamily="34" charset="0"/>
            </a:endParaRPr>
          </a:p>
          <a:p>
            <a:pPr lvl="2">
              <a:buClr>
                <a:srgbClr val="0070C0"/>
              </a:buClr>
            </a:pPr>
            <a:r>
              <a:rPr lang="en-US" dirty="0">
                <a:solidFill>
                  <a:srgbClr val="0070C0"/>
                </a:solidFill>
                <a:latin typeface="Century Gothic" panose="020B0502020202020204" pitchFamily="34" charset="0"/>
                <a:hlinkClick r:id="rId19" action="ppaction://hlinksldjump">
                  <a:extLst>
                    <a:ext uri="{A12FA001-AC4F-418D-AE19-62706E023703}">
                      <ahyp:hlinkClr xmlns:ahyp="http://schemas.microsoft.com/office/drawing/2018/hyperlinkcolor" val="tx"/>
                    </a:ext>
                  </a:extLst>
                </a:hlinkClick>
              </a:rPr>
              <a:t>Diversity, Equity, and Inclusion (DEI)</a:t>
            </a:r>
            <a:endParaRPr lang="en-US" dirty="0">
              <a:solidFill>
                <a:srgbClr val="0070C0"/>
              </a:solidFill>
              <a:latin typeface="Century Gothic" panose="020B0502020202020204" pitchFamily="34" charset="0"/>
            </a:endParaRPr>
          </a:p>
          <a:p>
            <a:pPr lvl="2">
              <a:buClr>
                <a:srgbClr val="0070C0"/>
              </a:buClr>
            </a:pPr>
            <a:r>
              <a:rPr lang="en-US" dirty="0">
                <a:solidFill>
                  <a:srgbClr val="0070C0"/>
                </a:solidFill>
                <a:latin typeface="Century Gothic" panose="020B0502020202020204" pitchFamily="34" charset="0"/>
                <a:hlinkClick r:id="rId20" action="ppaction://hlinksldjump">
                  <a:extLst>
                    <a:ext uri="{A12FA001-AC4F-418D-AE19-62706E023703}">
                      <ahyp:hlinkClr xmlns:ahyp="http://schemas.microsoft.com/office/drawing/2018/hyperlinkcolor" val="tx"/>
                    </a:ext>
                  </a:extLst>
                </a:hlinkClick>
              </a:rPr>
              <a:t>Accessibility</a:t>
            </a:r>
            <a:endParaRPr lang="en-US" dirty="0">
              <a:solidFill>
                <a:srgbClr val="0070C0"/>
              </a:solidFill>
              <a:latin typeface="Century Gothic" panose="020B0502020202020204" pitchFamily="34" charset="0"/>
            </a:endParaRPr>
          </a:p>
          <a:p>
            <a:pPr lvl="2">
              <a:buClr>
                <a:srgbClr val="0070C0"/>
              </a:buClr>
            </a:pPr>
            <a:r>
              <a:rPr lang="en-US" dirty="0">
                <a:solidFill>
                  <a:srgbClr val="0070C0"/>
                </a:solidFill>
                <a:latin typeface="Century Gothic" panose="020B0502020202020204" pitchFamily="34" charset="0"/>
                <a:hlinkClick r:id="rId21" action="ppaction://hlinksldjump">
                  <a:extLst>
                    <a:ext uri="{A12FA001-AC4F-418D-AE19-62706E023703}">
                      <ahyp:hlinkClr xmlns:ahyp="http://schemas.microsoft.com/office/drawing/2018/hyperlinkcolor" val="tx"/>
                    </a:ext>
                  </a:extLst>
                </a:hlinkClick>
              </a:rPr>
              <a:t>Authentic Assessment</a:t>
            </a:r>
            <a:endParaRPr lang="en-US" dirty="0">
              <a:solidFill>
                <a:srgbClr val="0070C0"/>
              </a:solidFill>
              <a:latin typeface="Century Gothic" panose="020B0502020202020204" pitchFamily="34" charset="0"/>
            </a:endParaRPr>
          </a:p>
          <a:p>
            <a:pPr lvl="2">
              <a:buClr>
                <a:srgbClr val="0070C0"/>
              </a:buClr>
            </a:pPr>
            <a:r>
              <a:rPr lang="en-US" dirty="0">
                <a:solidFill>
                  <a:srgbClr val="0070C0"/>
                </a:solidFill>
                <a:latin typeface="Century Gothic" panose="020B0502020202020204" pitchFamily="34" charset="0"/>
                <a:hlinkClick r:id="rId22" action="ppaction://hlinksldjump">
                  <a:extLst>
                    <a:ext uri="{A12FA001-AC4F-418D-AE19-62706E023703}">
                      <ahyp:hlinkClr xmlns:ahyp="http://schemas.microsoft.com/office/drawing/2018/hyperlinkcolor" val="tx"/>
                    </a:ext>
                  </a:extLst>
                </a:hlinkClick>
              </a:rPr>
              <a:t>Dealing with Success/Failure</a:t>
            </a:r>
            <a:endParaRPr lang="en-US" dirty="0">
              <a:solidFill>
                <a:srgbClr val="0070C0"/>
              </a:solidFill>
              <a:latin typeface="Century Gothic" panose="020B0502020202020204" pitchFamily="34" charset="0"/>
            </a:endParaRPr>
          </a:p>
          <a:p>
            <a:pPr lvl="1">
              <a:buClr>
                <a:srgbClr val="0070C0"/>
              </a:buClr>
            </a:pPr>
            <a:r>
              <a:rPr lang="en-US" dirty="0">
                <a:solidFill>
                  <a:srgbClr val="0070C0"/>
                </a:solidFill>
                <a:latin typeface="Century Gothic" panose="020B0502020202020204" pitchFamily="34" charset="0"/>
                <a:hlinkClick r:id="rId23" action="ppaction://hlinksldjump">
                  <a:extLst>
                    <a:ext uri="{A12FA001-AC4F-418D-AE19-62706E023703}">
                      <ahyp:hlinkClr xmlns:ahyp="http://schemas.microsoft.com/office/drawing/2018/hyperlinkcolor" val="tx"/>
                    </a:ext>
                  </a:extLst>
                </a:hlinkClick>
              </a:rPr>
              <a:t>Value Added</a:t>
            </a:r>
            <a:endParaRPr lang="en-US" dirty="0">
              <a:solidFill>
                <a:srgbClr val="0070C0"/>
              </a:solidFill>
              <a:latin typeface="Century Gothic" panose="020B0502020202020204" pitchFamily="34" charset="0"/>
            </a:endParaRPr>
          </a:p>
          <a:p>
            <a:pPr lvl="2">
              <a:buClr>
                <a:srgbClr val="0070C0"/>
              </a:buClr>
            </a:pPr>
            <a:r>
              <a:rPr lang="en-US" dirty="0">
                <a:solidFill>
                  <a:srgbClr val="0070C0"/>
                </a:solidFill>
                <a:latin typeface="Century Gothic" panose="020B0502020202020204" pitchFamily="34" charset="0"/>
                <a:hlinkClick r:id="rId24" action="ppaction://hlinksldjump">
                  <a:extLst>
                    <a:ext uri="{A12FA001-AC4F-418D-AE19-62706E023703}">
                      <ahyp:hlinkClr xmlns:ahyp="http://schemas.microsoft.com/office/drawing/2018/hyperlinkcolor" val="tx"/>
                    </a:ext>
                  </a:extLst>
                </a:hlinkClick>
              </a:rPr>
              <a:t>Open Pedagogy and Academic Integrity</a:t>
            </a:r>
            <a:endParaRPr lang="en-US" dirty="0">
              <a:solidFill>
                <a:srgbClr val="0070C0"/>
              </a:solidFill>
              <a:latin typeface="Century Gothic" panose="020B0502020202020204" pitchFamily="34" charset="0"/>
            </a:endParaRPr>
          </a:p>
          <a:p>
            <a:pPr lvl="2">
              <a:buClr>
                <a:srgbClr val="0070C0"/>
              </a:buClr>
            </a:pPr>
            <a:r>
              <a:rPr lang="en-US" dirty="0">
                <a:solidFill>
                  <a:srgbClr val="0070C0"/>
                </a:solidFill>
                <a:latin typeface="Century Gothic" panose="020B0502020202020204" pitchFamily="34" charset="0"/>
                <a:hlinkClick r:id="rId25" action="ppaction://hlinksldjump">
                  <a:extLst>
                    <a:ext uri="{A12FA001-AC4F-418D-AE19-62706E023703}">
                      <ahyp:hlinkClr xmlns:ahyp="http://schemas.microsoft.com/office/drawing/2018/hyperlinkcolor" val="tx"/>
                    </a:ext>
                  </a:extLst>
                </a:hlinkClick>
              </a:rPr>
              <a:t>Proctoring</a:t>
            </a:r>
            <a:endParaRPr lang="en-US" dirty="0">
              <a:solidFill>
                <a:srgbClr val="0070C0"/>
              </a:solidFill>
              <a:latin typeface="Century Gothic" panose="020B0502020202020204" pitchFamily="34" charset="0"/>
            </a:endParaRPr>
          </a:p>
          <a:p>
            <a:pPr lvl="2">
              <a:buClr>
                <a:srgbClr val="0070C0"/>
              </a:buClr>
            </a:pPr>
            <a:r>
              <a:rPr lang="en-US" dirty="0">
                <a:solidFill>
                  <a:srgbClr val="0070C0"/>
                </a:solidFill>
                <a:latin typeface="Century Gothic" panose="020B0502020202020204" pitchFamily="34" charset="0"/>
                <a:hlinkClick r:id="rId26" action="ppaction://hlinksldjump">
                  <a:extLst>
                    <a:ext uri="{A12FA001-AC4F-418D-AE19-62706E023703}">
                      <ahyp:hlinkClr xmlns:ahyp="http://schemas.microsoft.com/office/drawing/2018/hyperlinkcolor" val="tx"/>
                    </a:ext>
                  </a:extLst>
                </a:hlinkClick>
              </a:rPr>
              <a:t>Reminder</a:t>
            </a:r>
            <a:endParaRPr lang="en-US" dirty="0">
              <a:solidFill>
                <a:srgbClr val="0070C0"/>
              </a:solidFill>
              <a:latin typeface="Century Gothic" panose="020B0502020202020204" pitchFamily="34" charset="0"/>
            </a:endParaRPr>
          </a:p>
        </p:txBody>
      </p:sp>
    </p:spTree>
    <p:extLst>
      <p:ext uri="{BB962C8B-B14F-4D97-AF65-F5344CB8AC3E}">
        <p14:creationId xmlns:p14="http://schemas.microsoft.com/office/powerpoint/2010/main" val="68944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037D3-55BB-FB4E-89C4-FCCBA032A2FA}"/>
              </a:ext>
            </a:extLst>
          </p:cNvPr>
          <p:cNvSpPr>
            <a:spLocks noGrp="1"/>
          </p:cNvSpPr>
          <p:nvPr>
            <p:ph type="title"/>
          </p:nvPr>
        </p:nvSpPr>
        <p:spPr/>
        <p:txBody>
          <a:bodyPr/>
          <a:lstStyle/>
          <a:p>
            <a:pPr algn="ctr"/>
            <a:r>
              <a:rPr lang="en-US" dirty="0"/>
              <a:t>Student Experience</a:t>
            </a:r>
          </a:p>
        </p:txBody>
      </p:sp>
      <p:sp>
        <p:nvSpPr>
          <p:cNvPr id="3" name="Content Placeholder 2">
            <a:extLst>
              <a:ext uri="{FF2B5EF4-FFF2-40B4-BE49-F238E27FC236}">
                <a16:creationId xmlns:a16="http://schemas.microsoft.com/office/drawing/2014/main" id="{6763BA30-9B61-9041-8B98-40188ABA39FE}"/>
              </a:ext>
            </a:extLst>
          </p:cNvPr>
          <p:cNvSpPr>
            <a:spLocks noGrp="1"/>
          </p:cNvSpPr>
          <p:nvPr>
            <p:ph idx="1"/>
          </p:nvPr>
        </p:nvSpPr>
        <p:spPr/>
        <p:txBody>
          <a:bodyPr>
            <a:normAutofit/>
          </a:bodyPr>
          <a:lstStyle/>
          <a:p>
            <a:pPr marL="0" indent="0">
              <a:lnSpc>
                <a:spcPct val="120000"/>
              </a:lnSpc>
              <a:buClr>
                <a:srgbClr val="0070C0"/>
              </a:buClr>
              <a:buNone/>
            </a:pPr>
            <a:r>
              <a:rPr lang="en-US" sz="1900" dirty="0">
                <a:latin typeface="Century Gothic" panose="020B0502020202020204" pitchFamily="34" charset="0"/>
              </a:rPr>
              <a:t>Thus far, we have reflected on your instructional goals, explored course design, and content options. Now let’s explore how the student engages with the learning  experience you have designed:</a:t>
            </a:r>
          </a:p>
          <a:p>
            <a:pPr marL="285750" indent="-285750">
              <a:lnSpc>
                <a:spcPct val="120000"/>
              </a:lnSpc>
              <a:buClr>
                <a:srgbClr val="0070C0"/>
              </a:buClr>
            </a:pPr>
            <a:r>
              <a:rPr lang="en-US" sz="1700" dirty="0">
                <a:latin typeface="Century Gothic" panose="020B0502020202020204" pitchFamily="34" charset="0"/>
              </a:rPr>
              <a:t>What experience will they have in the class with what you have outlined thus far?</a:t>
            </a:r>
          </a:p>
          <a:p>
            <a:pPr marL="285750" indent="-285750">
              <a:lnSpc>
                <a:spcPct val="120000"/>
              </a:lnSpc>
              <a:buClr>
                <a:srgbClr val="0070C0"/>
              </a:buClr>
            </a:pPr>
            <a:r>
              <a:rPr lang="en-US" sz="1700" dirty="0">
                <a:latin typeface="Century Gothic" panose="020B0502020202020204" pitchFamily="34" charset="0"/>
              </a:rPr>
              <a:t>Do they have different opportunities to engage with content? </a:t>
            </a:r>
          </a:p>
          <a:p>
            <a:pPr marL="285750" indent="-285750">
              <a:lnSpc>
                <a:spcPct val="120000"/>
              </a:lnSpc>
              <a:buClr>
                <a:srgbClr val="0070C0"/>
              </a:buClr>
            </a:pPr>
            <a:r>
              <a:rPr lang="en-US" sz="1700" dirty="0">
                <a:latin typeface="Century Gothic" panose="020B0502020202020204" pitchFamily="34" charset="0"/>
              </a:rPr>
              <a:t>Do you communicate your course goals and outcomes clearly?</a:t>
            </a:r>
          </a:p>
          <a:p>
            <a:pPr marL="285750" indent="-285750">
              <a:lnSpc>
                <a:spcPct val="120000"/>
              </a:lnSpc>
              <a:buClr>
                <a:srgbClr val="0070C0"/>
              </a:buClr>
            </a:pPr>
            <a:r>
              <a:rPr lang="en-US" sz="1700" dirty="0">
                <a:latin typeface="Century Gothic" panose="020B0502020202020204" pitchFamily="34" charset="0"/>
              </a:rPr>
              <a:t>Do students have any opportunity for choice?</a:t>
            </a:r>
          </a:p>
          <a:p>
            <a:pPr marL="285750" indent="-285750">
              <a:lnSpc>
                <a:spcPct val="120000"/>
              </a:lnSpc>
              <a:buClr>
                <a:srgbClr val="0070C0"/>
              </a:buClr>
            </a:pPr>
            <a:r>
              <a:rPr lang="en-US" sz="1700" dirty="0">
                <a:latin typeface="Century Gothic" panose="020B0502020202020204" pitchFamily="34" charset="0"/>
              </a:rPr>
              <a:t>Is there space for them to provide input on the structure of the course?</a:t>
            </a:r>
          </a:p>
        </p:txBody>
      </p:sp>
    </p:spTree>
    <p:extLst>
      <p:ext uri="{BB962C8B-B14F-4D97-AF65-F5344CB8AC3E}">
        <p14:creationId xmlns:p14="http://schemas.microsoft.com/office/powerpoint/2010/main" val="32223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D0B5F-5404-2045-B7C6-0421316F36EB}"/>
              </a:ext>
            </a:extLst>
          </p:cNvPr>
          <p:cNvSpPr>
            <a:spLocks noGrp="1"/>
          </p:cNvSpPr>
          <p:nvPr>
            <p:ph type="title"/>
          </p:nvPr>
        </p:nvSpPr>
        <p:spPr/>
        <p:txBody>
          <a:bodyPr/>
          <a:lstStyle/>
          <a:p>
            <a:pPr algn="ctr"/>
            <a:r>
              <a:rPr lang="en-US" dirty="0"/>
              <a:t>Reflection</a:t>
            </a:r>
          </a:p>
        </p:txBody>
      </p:sp>
      <p:sp>
        <p:nvSpPr>
          <p:cNvPr id="3" name="Content Placeholder 2">
            <a:extLst>
              <a:ext uri="{FF2B5EF4-FFF2-40B4-BE49-F238E27FC236}">
                <a16:creationId xmlns:a16="http://schemas.microsoft.com/office/drawing/2014/main" id="{10ABF2FD-4923-BD47-9A3B-282D7F7AB92C}"/>
              </a:ext>
            </a:extLst>
          </p:cNvPr>
          <p:cNvSpPr>
            <a:spLocks noGrp="1"/>
          </p:cNvSpPr>
          <p:nvPr>
            <p:ph idx="1"/>
          </p:nvPr>
        </p:nvSpPr>
        <p:spPr/>
        <p:txBody>
          <a:bodyPr>
            <a:normAutofit/>
          </a:bodyPr>
          <a:lstStyle/>
          <a:p>
            <a:pPr marL="0" indent="0">
              <a:buClr>
                <a:srgbClr val="0070C0"/>
              </a:buClr>
              <a:buNone/>
            </a:pPr>
            <a:r>
              <a:rPr lang="en-US" sz="1800" dirty="0">
                <a:latin typeface="Century Gothic" panose="020B0502020202020204" pitchFamily="34" charset="0"/>
              </a:rPr>
              <a:t>It’s good practice to pause and reflect on where you are at and where you want to go early in the process of designing a course. Assessment is a primary driver for student learning and without it you cannot determine if learning is happening.</a:t>
            </a:r>
          </a:p>
          <a:p>
            <a:pPr>
              <a:buClr>
                <a:srgbClr val="0070C0"/>
              </a:buClr>
            </a:pPr>
            <a:r>
              <a:rPr lang="en-US" sz="1800" dirty="0">
                <a:latin typeface="Century Gothic" panose="020B0502020202020204" pitchFamily="34" charset="0"/>
              </a:rPr>
              <a:t>Bloom’s/Backward Design Assessment:</a:t>
            </a:r>
          </a:p>
          <a:p>
            <a:pPr lvl="1">
              <a:buClr>
                <a:srgbClr val="0070C0"/>
              </a:buClr>
            </a:pPr>
            <a:r>
              <a:rPr lang="en-US" sz="1400" dirty="0">
                <a:latin typeface="Century Gothic" panose="020B0502020202020204" pitchFamily="34" charset="0"/>
              </a:rPr>
              <a:t>If you have chosen to implement one or more instructional strategies to improve your course design, how has it/have they improved the class outline?</a:t>
            </a:r>
          </a:p>
          <a:p>
            <a:pPr lvl="1">
              <a:buClr>
                <a:srgbClr val="0070C0"/>
              </a:buClr>
            </a:pPr>
            <a:r>
              <a:rPr lang="en-US" sz="1400" dirty="0">
                <a:latin typeface="Century Gothic" panose="020B0502020202020204" pitchFamily="34" charset="0"/>
              </a:rPr>
              <a:t>How do you anticipate they will improve student learning?</a:t>
            </a:r>
          </a:p>
          <a:p>
            <a:pPr>
              <a:buClr>
                <a:srgbClr val="0070C0"/>
              </a:buClr>
            </a:pPr>
            <a:r>
              <a:rPr lang="en-US" sz="1800" dirty="0">
                <a:latin typeface="Century Gothic" panose="020B0502020202020204" pitchFamily="34" charset="0"/>
              </a:rPr>
              <a:t>Course Goals Reflection:</a:t>
            </a:r>
          </a:p>
          <a:p>
            <a:pPr lvl="1">
              <a:buClr>
                <a:srgbClr val="0070C0"/>
              </a:buClr>
            </a:pPr>
            <a:r>
              <a:rPr lang="en-US" sz="1400" dirty="0">
                <a:latin typeface="Century Gothic" panose="020B0502020202020204" pitchFamily="34" charset="0"/>
              </a:rPr>
              <a:t>Does the structure; activities, assignments, and assessments; and choice of content move you toward achieving your instructional goals? If so, how? If not, why not and what changes do you need to make?</a:t>
            </a:r>
          </a:p>
          <a:p>
            <a:pPr>
              <a:buClr>
                <a:srgbClr val="0070C0"/>
              </a:buClr>
            </a:pPr>
            <a:r>
              <a:rPr lang="en-US" sz="1800" dirty="0">
                <a:latin typeface="Century Gothic" panose="020B0502020202020204" pitchFamily="34" charset="0"/>
              </a:rPr>
              <a:t>Instructional Goals Reflection:</a:t>
            </a:r>
          </a:p>
          <a:p>
            <a:pPr lvl="1">
              <a:buClr>
                <a:srgbClr val="0070C0"/>
              </a:buClr>
            </a:pPr>
            <a:r>
              <a:rPr lang="en-US" sz="1400" dirty="0">
                <a:latin typeface="Century Gothic" panose="020B0502020202020204" pitchFamily="34" charset="0"/>
              </a:rPr>
              <a:t>How does the previous answers reflect when compared to your teaching philosophy?</a:t>
            </a:r>
          </a:p>
          <a:p>
            <a:pPr lvl="1">
              <a:buClr>
                <a:srgbClr val="0070C0"/>
              </a:buClr>
            </a:pPr>
            <a:r>
              <a:rPr lang="en-US" sz="1400" dirty="0">
                <a:latin typeface="Century Gothic" panose="020B0502020202020204" pitchFamily="34" charset="0"/>
              </a:rPr>
              <a:t>Does this help you achieve any of your teaching goals you articulated earlier?</a:t>
            </a:r>
          </a:p>
        </p:txBody>
      </p:sp>
    </p:spTree>
    <p:extLst>
      <p:ext uri="{BB962C8B-B14F-4D97-AF65-F5344CB8AC3E}">
        <p14:creationId xmlns:p14="http://schemas.microsoft.com/office/powerpoint/2010/main" val="328614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2A073-7C9C-5046-B7C8-2904AB3BAA73}"/>
              </a:ext>
            </a:extLst>
          </p:cNvPr>
          <p:cNvSpPr>
            <a:spLocks noGrp="1"/>
          </p:cNvSpPr>
          <p:nvPr>
            <p:ph type="title"/>
          </p:nvPr>
        </p:nvSpPr>
        <p:spPr/>
        <p:txBody>
          <a:bodyPr>
            <a:normAutofit/>
          </a:bodyPr>
          <a:lstStyle/>
          <a:p>
            <a:r>
              <a:rPr lang="en-US" sz="4400" b="1" dirty="0"/>
              <a:t>Value Added</a:t>
            </a:r>
          </a:p>
        </p:txBody>
      </p:sp>
      <p:sp>
        <p:nvSpPr>
          <p:cNvPr id="3" name="Content Placeholder 2">
            <a:extLst>
              <a:ext uri="{FF2B5EF4-FFF2-40B4-BE49-F238E27FC236}">
                <a16:creationId xmlns:a16="http://schemas.microsoft.com/office/drawing/2014/main" id="{82512A05-B432-534B-B0DF-2BCDEA16120B}"/>
              </a:ext>
            </a:extLst>
          </p:cNvPr>
          <p:cNvSpPr>
            <a:spLocks noGrp="1"/>
          </p:cNvSpPr>
          <p:nvPr>
            <p:ph idx="1"/>
          </p:nvPr>
        </p:nvSpPr>
        <p:spPr/>
        <p:txBody>
          <a:bodyPr>
            <a:normAutofit/>
          </a:bodyPr>
          <a:lstStyle/>
          <a:p>
            <a:pPr marL="0" indent="0">
              <a:buClr>
                <a:srgbClr val="0070C0"/>
              </a:buClr>
              <a:buNone/>
            </a:pPr>
            <a:r>
              <a:rPr lang="en-US" sz="1800" b="1" dirty="0">
                <a:latin typeface="Century Gothic" panose="020B0502020202020204" pitchFamily="34" charset="0"/>
              </a:rPr>
              <a:t>Define ’Value Added’</a:t>
            </a:r>
          </a:p>
          <a:p>
            <a:pPr marL="285750" indent="-285750">
              <a:buClr>
                <a:srgbClr val="0070C0"/>
              </a:buClr>
            </a:pPr>
            <a:r>
              <a:rPr lang="en-US" sz="1800" dirty="0">
                <a:latin typeface="Century Gothic" panose="020B0502020202020204" pitchFamily="34" charset="0"/>
              </a:rPr>
              <a:t>’Value Added’ is a term that I am using to indicate something more is provided than just the outcomes and competencies being covered. Other skills, knowledge, or information that students and young professionals need to know and practice early to be successful in this field or industry.</a:t>
            </a:r>
          </a:p>
          <a:p>
            <a:pPr marL="0" indent="0">
              <a:buClr>
                <a:srgbClr val="0070C0"/>
              </a:buClr>
              <a:buNone/>
            </a:pPr>
            <a:r>
              <a:rPr lang="en-US" sz="1800" b="1" dirty="0">
                <a:latin typeface="Century Gothic" panose="020B0502020202020204" pitchFamily="34" charset="0"/>
              </a:rPr>
              <a:t>Additional Student Need-To-Knows</a:t>
            </a:r>
          </a:p>
          <a:p>
            <a:pPr>
              <a:buClr>
                <a:srgbClr val="0070C0"/>
              </a:buClr>
            </a:pPr>
            <a:r>
              <a:rPr lang="en-US" sz="1800" dirty="0">
                <a:latin typeface="Century Gothic" panose="020B0502020202020204" pitchFamily="34" charset="0"/>
              </a:rPr>
              <a:t>What is the ultimate student learning outcome they need to understand/execute after this course?</a:t>
            </a:r>
          </a:p>
          <a:p>
            <a:pPr>
              <a:buClr>
                <a:srgbClr val="0070C0"/>
              </a:buClr>
            </a:pPr>
            <a:r>
              <a:rPr lang="en-US" sz="1800" dirty="0">
                <a:latin typeface="Century Gothic" panose="020B0502020202020204" pitchFamily="34" charset="0"/>
              </a:rPr>
              <a:t>Are there aspects students need to be successful in this field that are not listed in the outcomes and competencies?</a:t>
            </a:r>
          </a:p>
          <a:p>
            <a:pPr lvl="1">
              <a:buClr>
                <a:srgbClr val="0070C0"/>
              </a:buClr>
            </a:pPr>
            <a:r>
              <a:rPr lang="en-US" sz="1400" dirty="0">
                <a:latin typeface="Century Gothic" panose="020B0502020202020204" pitchFamily="34" charset="0"/>
              </a:rPr>
              <a:t>How could you start including one or more of these aspects into your class?</a:t>
            </a:r>
          </a:p>
          <a:p>
            <a:pPr lvl="1">
              <a:buClr>
                <a:srgbClr val="0070C0"/>
              </a:buClr>
            </a:pPr>
            <a:r>
              <a:rPr lang="en-US" sz="1400" dirty="0">
                <a:latin typeface="Century Gothic" panose="020B0502020202020204" pitchFamily="34" charset="0"/>
              </a:rPr>
              <a:t>Could this element drive how assessments or assignments are completed?</a:t>
            </a:r>
          </a:p>
          <a:p>
            <a:pPr lvl="1">
              <a:buClr>
                <a:srgbClr val="0070C0"/>
              </a:buClr>
            </a:pPr>
            <a:r>
              <a:rPr lang="en-US" sz="1400" dirty="0">
                <a:latin typeface="Century Gothic" panose="020B0502020202020204" pitchFamily="34" charset="0"/>
              </a:rPr>
              <a:t>Do you articulate why students are executing these assessments/assignments in the manner you are requiring? (Tell them/explain why.)</a:t>
            </a:r>
          </a:p>
        </p:txBody>
      </p:sp>
    </p:spTree>
    <p:extLst>
      <p:ext uri="{BB962C8B-B14F-4D97-AF65-F5344CB8AC3E}">
        <p14:creationId xmlns:p14="http://schemas.microsoft.com/office/powerpoint/2010/main" val="231362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BB0E82-D109-ED45-AF37-341A34A432C7}"/>
              </a:ext>
            </a:extLst>
          </p:cNvPr>
          <p:cNvSpPr>
            <a:spLocks noGrp="1"/>
          </p:cNvSpPr>
          <p:nvPr>
            <p:ph type="title"/>
          </p:nvPr>
        </p:nvSpPr>
        <p:spPr>
          <a:xfrm>
            <a:off x="208358" y="2857500"/>
            <a:ext cx="11772107" cy="1143000"/>
          </a:xfrm>
        </p:spPr>
        <p:txBody>
          <a:bodyPr>
            <a:normAutofit/>
          </a:bodyPr>
          <a:lstStyle/>
          <a:p>
            <a:r>
              <a:rPr lang="en-US" sz="7200" b="1" dirty="0"/>
              <a:t>Understanding &amp; Applying</a:t>
            </a:r>
          </a:p>
        </p:txBody>
      </p:sp>
    </p:spTree>
    <p:extLst>
      <p:ext uri="{BB962C8B-B14F-4D97-AF65-F5344CB8AC3E}">
        <p14:creationId xmlns:p14="http://schemas.microsoft.com/office/powerpoint/2010/main" val="217356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BD4C77-3EDA-8E41-929C-DBF1CF77E3B9}"/>
              </a:ext>
            </a:extLst>
          </p:cNvPr>
          <p:cNvSpPr>
            <a:spLocks noGrp="1"/>
          </p:cNvSpPr>
          <p:nvPr>
            <p:ph type="title"/>
          </p:nvPr>
        </p:nvSpPr>
        <p:spPr/>
        <p:txBody>
          <a:bodyPr>
            <a:normAutofit/>
          </a:bodyPr>
          <a:lstStyle/>
          <a:p>
            <a:r>
              <a:rPr lang="en-US" sz="4400" b="1" dirty="0"/>
              <a:t>Instructional Goals</a:t>
            </a:r>
          </a:p>
        </p:txBody>
      </p:sp>
      <p:sp>
        <p:nvSpPr>
          <p:cNvPr id="6" name="Content Placeholder 5">
            <a:extLst>
              <a:ext uri="{FF2B5EF4-FFF2-40B4-BE49-F238E27FC236}">
                <a16:creationId xmlns:a16="http://schemas.microsoft.com/office/drawing/2014/main" id="{928A09A6-CFC5-324F-9173-2DCB2354FD53}"/>
              </a:ext>
            </a:extLst>
          </p:cNvPr>
          <p:cNvSpPr>
            <a:spLocks noGrp="1"/>
          </p:cNvSpPr>
          <p:nvPr>
            <p:ph idx="1"/>
          </p:nvPr>
        </p:nvSpPr>
        <p:spPr/>
        <p:txBody>
          <a:bodyPr>
            <a:normAutofit/>
          </a:bodyPr>
          <a:lstStyle/>
          <a:p>
            <a:pPr marL="0" indent="0">
              <a:lnSpc>
                <a:spcPct val="100000"/>
              </a:lnSpc>
              <a:buClr>
                <a:srgbClr val="0070C0"/>
              </a:buClr>
              <a:buNone/>
            </a:pPr>
            <a:r>
              <a:rPr lang="en-US" sz="2000" b="1" dirty="0">
                <a:latin typeface="Century Gothic" panose="020B0502020202020204" pitchFamily="34" charset="0"/>
              </a:rPr>
              <a:t>Outline:</a:t>
            </a:r>
          </a:p>
          <a:p>
            <a:pPr marL="0" indent="0">
              <a:lnSpc>
                <a:spcPct val="100000"/>
              </a:lnSpc>
              <a:buClr>
                <a:srgbClr val="0070C0"/>
              </a:buClr>
              <a:buNone/>
            </a:pPr>
            <a:r>
              <a:rPr lang="en-US" sz="2000" dirty="0">
                <a:latin typeface="Century Gothic" panose="020B0502020202020204" pitchFamily="34" charset="0"/>
              </a:rPr>
              <a:t>Multiple Submission Options</a:t>
            </a:r>
          </a:p>
          <a:p>
            <a:pPr marL="0" indent="0">
              <a:lnSpc>
                <a:spcPct val="100000"/>
              </a:lnSpc>
              <a:buClr>
                <a:srgbClr val="0070C0"/>
              </a:buClr>
              <a:buNone/>
            </a:pPr>
            <a:r>
              <a:rPr lang="en-US" sz="2000" dirty="0">
                <a:latin typeface="Century Gothic" panose="020B0502020202020204" pitchFamily="34" charset="0"/>
              </a:rPr>
              <a:t>Feedback</a:t>
            </a:r>
          </a:p>
          <a:p>
            <a:pPr>
              <a:lnSpc>
                <a:spcPct val="100000"/>
              </a:lnSpc>
              <a:buClr>
                <a:srgbClr val="0070C0"/>
              </a:buClr>
            </a:pPr>
            <a:r>
              <a:rPr lang="en-US" sz="2000" dirty="0">
                <a:latin typeface="Century Gothic" panose="020B0502020202020204" pitchFamily="34" charset="0"/>
              </a:rPr>
              <a:t>Students Providing Peer Review &amp; Constructive Feedback</a:t>
            </a:r>
          </a:p>
          <a:p>
            <a:pPr>
              <a:lnSpc>
                <a:spcPct val="100000"/>
              </a:lnSpc>
              <a:buClr>
                <a:srgbClr val="0070C0"/>
              </a:buClr>
            </a:pPr>
            <a:r>
              <a:rPr lang="en-US" sz="2000" dirty="0">
                <a:latin typeface="Century Gothic" panose="020B0502020202020204" pitchFamily="34" charset="0"/>
              </a:rPr>
              <a:t>Students Receiving Instructional Feedback</a:t>
            </a:r>
          </a:p>
          <a:p>
            <a:pPr>
              <a:lnSpc>
                <a:spcPct val="100000"/>
              </a:lnSpc>
              <a:buClr>
                <a:srgbClr val="0070C0"/>
              </a:buClr>
            </a:pPr>
            <a:r>
              <a:rPr lang="en-US" sz="2000" dirty="0">
                <a:latin typeface="Century Gothic" panose="020B0502020202020204" pitchFamily="34" charset="0"/>
              </a:rPr>
              <a:t>Students Providing Instructional Feedback – End of Course</a:t>
            </a:r>
            <a:endParaRPr lang="en-US" sz="1600" dirty="0">
              <a:latin typeface="Century Gothic" panose="020B0502020202020204" pitchFamily="34" charset="0"/>
            </a:endParaRPr>
          </a:p>
          <a:p>
            <a:pPr marL="0" indent="0">
              <a:lnSpc>
                <a:spcPct val="100000"/>
              </a:lnSpc>
              <a:buClr>
                <a:srgbClr val="0070C0"/>
              </a:buClr>
              <a:buNone/>
            </a:pPr>
            <a:r>
              <a:rPr lang="en-US" sz="2000" dirty="0">
                <a:latin typeface="Century Gothic" panose="020B0502020202020204" pitchFamily="34" charset="0"/>
              </a:rPr>
              <a:t>If you would like to fill these questions out download the </a:t>
            </a:r>
            <a:r>
              <a:rPr lang="en-US" sz="2000" b="1" dirty="0">
                <a:latin typeface="Century Gothic" panose="020B0502020202020204" pitchFamily="34" charset="0"/>
              </a:rPr>
              <a:t>“Understanding &amp; Applying Packet” </a:t>
            </a:r>
            <a:r>
              <a:rPr lang="en-US" sz="2000" dirty="0">
                <a:latin typeface="Century Gothic" panose="020B0502020202020204" pitchFamily="34" charset="0"/>
              </a:rPr>
              <a:t>to be able to start writing.</a:t>
            </a:r>
          </a:p>
        </p:txBody>
      </p:sp>
    </p:spTree>
    <p:extLst>
      <p:ext uri="{BB962C8B-B14F-4D97-AF65-F5344CB8AC3E}">
        <p14:creationId xmlns:p14="http://schemas.microsoft.com/office/powerpoint/2010/main" val="3574978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BDAC5-C3A5-4D4F-8BB4-2F96D2958EA2}"/>
              </a:ext>
            </a:extLst>
          </p:cNvPr>
          <p:cNvSpPr>
            <a:spLocks noGrp="1"/>
          </p:cNvSpPr>
          <p:nvPr>
            <p:ph type="title"/>
          </p:nvPr>
        </p:nvSpPr>
        <p:spPr/>
        <p:txBody>
          <a:bodyPr/>
          <a:lstStyle/>
          <a:p>
            <a:pPr algn="ctr"/>
            <a:r>
              <a:rPr lang="en-US" dirty="0">
                <a:latin typeface="Century Gothic" panose="020B0502020202020204" pitchFamily="34" charset="0"/>
              </a:rPr>
              <a:t>Multiple Submission Options</a:t>
            </a:r>
            <a:endParaRPr lang="en-US" dirty="0"/>
          </a:p>
        </p:txBody>
      </p:sp>
      <p:sp>
        <p:nvSpPr>
          <p:cNvPr id="3" name="Content Placeholder 2">
            <a:extLst>
              <a:ext uri="{FF2B5EF4-FFF2-40B4-BE49-F238E27FC236}">
                <a16:creationId xmlns:a16="http://schemas.microsoft.com/office/drawing/2014/main" id="{F84D1D4C-BB00-A746-990D-6417FEA7C781}"/>
              </a:ext>
            </a:extLst>
          </p:cNvPr>
          <p:cNvSpPr>
            <a:spLocks noGrp="1"/>
          </p:cNvSpPr>
          <p:nvPr>
            <p:ph idx="1"/>
          </p:nvPr>
        </p:nvSpPr>
        <p:spPr/>
        <p:txBody>
          <a:bodyPr>
            <a:normAutofit/>
          </a:bodyPr>
          <a:lstStyle/>
          <a:p>
            <a:pPr marL="0" indent="0">
              <a:lnSpc>
                <a:spcPct val="150000"/>
              </a:lnSpc>
              <a:buNone/>
            </a:pPr>
            <a:r>
              <a:rPr lang="en-US" sz="1800" dirty="0">
                <a:latin typeface="Century Gothic" panose="020B0502020202020204" pitchFamily="34" charset="0"/>
              </a:rPr>
              <a:t>Just as students’ </a:t>
            </a:r>
            <a:r>
              <a:rPr lang="en-US" sz="1800" b="1" dirty="0">
                <a:solidFill>
                  <a:srgbClr val="0070C0"/>
                </a:solidFill>
                <a:latin typeface="Century Gothic" panose="020B0502020202020204" pitchFamily="34" charset="0"/>
                <a:hlinkClick r:id="rId2">
                  <a:extLst>
                    <a:ext uri="{A12FA001-AC4F-418D-AE19-62706E023703}">
                      <ahyp:hlinkClr xmlns:ahyp="http://schemas.microsoft.com/office/drawing/2018/hyperlinkcolor" val="tx"/>
                    </a:ext>
                  </a:extLst>
                </a:hlinkClick>
              </a:rPr>
              <a:t>learning preferences </a:t>
            </a:r>
            <a:r>
              <a:rPr lang="en-US" sz="1800" dirty="0">
                <a:latin typeface="Century Gothic" panose="020B0502020202020204" pitchFamily="34" charset="0"/>
              </a:rPr>
              <a:t>are different and faculty are encouraged if not required to provide a variety of ways to present information (visual, auditory, kinesthetic, verbal, etc.) so too is that a way to approach how students may want to present their information. Providing a few choices for students to present their information during assignments or assessments can improve motivation, engagement, as well as overall understand.</a:t>
            </a:r>
          </a:p>
          <a:p>
            <a:pPr marL="0" indent="0">
              <a:lnSpc>
                <a:spcPct val="150000"/>
              </a:lnSpc>
              <a:buNone/>
            </a:pPr>
            <a:r>
              <a:rPr lang="en-US" sz="1800" dirty="0">
                <a:latin typeface="Century Gothic" panose="020B0502020202020204" pitchFamily="34" charset="0"/>
              </a:rPr>
              <a:t>Here is an instructional example: </a:t>
            </a:r>
          </a:p>
          <a:p>
            <a:pPr marL="0" indent="0">
              <a:lnSpc>
                <a:spcPct val="150000"/>
              </a:lnSpc>
              <a:buNone/>
            </a:pPr>
            <a:r>
              <a:rPr lang="en-US" sz="1800" b="1" dirty="0">
                <a:solidFill>
                  <a:srgbClr val="0070C0"/>
                </a:solidFill>
                <a:latin typeface="Century Gothic" panose="020B0502020202020204" pitchFamily="34" charset="0"/>
                <a:hlinkClick r:id="rId3">
                  <a:extLst>
                    <a:ext uri="{A12FA001-AC4F-418D-AE19-62706E023703}">
                      <ahyp:hlinkClr xmlns:ahyp="http://schemas.microsoft.com/office/drawing/2018/hyperlinkcolor" val="tx"/>
                    </a:ext>
                  </a:extLst>
                </a:hlinkClick>
              </a:rPr>
              <a:t>https://www.nisod.org/archive_files/abstracts/pdf/XLIII_1.pdf</a:t>
            </a:r>
            <a:r>
              <a:rPr lang="en-US" sz="1800" b="1" dirty="0">
                <a:solidFill>
                  <a:srgbClr val="0070C0"/>
                </a:solidFill>
                <a:latin typeface="Century Gothic" panose="020B0502020202020204" pitchFamily="34" charset="0"/>
              </a:rPr>
              <a:t> </a:t>
            </a:r>
          </a:p>
          <a:p>
            <a:pPr marL="0" indent="0">
              <a:lnSpc>
                <a:spcPct val="150000"/>
              </a:lnSpc>
              <a:buNone/>
            </a:pPr>
            <a:endParaRPr lang="en-US" sz="1800" dirty="0">
              <a:latin typeface="Century Gothic" panose="020B0502020202020204" pitchFamily="34" charset="0"/>
            </a:endParaRPr>
          </a:p>
        </p:txBody>
      </p:sp>
    </p:spTree>
    <p:extLst>
      <p:ext uri="{BB962C8B-B14F-4D97-AF65-F5344CB8AC3E}">
        <p14:creationId xmlns:p14="http://schemas.microsoft.com/office/powerpoint/2010/main" val="47374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2ADE5-8AA9-3946-BAB8-C3CCEAE5ADD7}"/>
              </a:ext>
            </a:extLst>
          </p:cNvPr>
          <p:cNvSpPr>
            <a:spLocks noGrp="1"/>
          </p:cNvSpPr>
          <p:nvPr>
            <p:ph type="title"/>
          </p:nvPr>
        </p:nvSpPr>
        <p:spPr/>
        <p:txBody>
          <a:bodyPr/>
          <a:lstStyle/>
          <a:p>
            <a:pPr algn="ctr"/>
            <a:r>
              <a:rPr lang="en-US" dirty="0"/>
              <a:t>Feedback</a:t>
            </a:r>
          </a:p>
        </p:txBody>
      </p:sp>
      <p:sp>
        <p:nvSpPr>
          <p:cNvPr id="3" name="Content Placeholder 2">
            <a:extLst>
              <a:ext uri="{FF2B5EF4-FFF2-40B4-BE49-F238E27FC236}">
                <a16:creationId xmlns:a16="http://schemas.microsoft.com/office/drawing/2014/main" id="{466D465D-BD9D-DE4B-89A1-D61C7600703B}"/>
              </a:ext>
            </a:extLst>
          </p:cNvPr>
          <p:cNvSpPr>
            <a:spLocks noGrp="1"/>
          </p:cNvSpPr>
          <p:nvPr>
            <p:ph idx="1"/>
          </p:nvPr>
        </p:nvSpPr>
        <p:spPr>
          <a:xfrm>
            <a:off x="1293813" y="1676400"/>
            <a:ext cx="9601200" cy="4038600"/>
          </a:xfrm>
        </p:spPr>
        <p:txBody>
          <a:bodyPr anchor="ctr">
            <a:normAutofit/>
          </a:bodyPr>
          <a:lstStyle/>
          <a:p>
            <a:pPr marL="0" indent="0">
              <a:lnSpc>
                <a:spcPct val="110000"/>
              </a:lnSpc>
              <a:buClr>
                <a:srgbClr val="0070C0"/>
              </a:buClr>
              <a:buNone/>
            </a:pPr>
            <a:r>
              <a:rPr lang="en-US" sz="1800" dirty="0">
                <a:latin typeface="Century Gothic" panose="020B0502020202020204" pitchFamily="34" charset="0"/>
              </a:rPr>
              <a:t>“In a nutshell, feedback is information provided on the performance or understanding of a task which can then be used to improve this performance or understanding. Feedback helps to close the gap between actual performance and intended performance.” (Lombardi, P.)</a:t>
            </a:r>
          </a:p>
          <a:p>
            <a:pPr marL="0" indent="0">
              <a:lnSpc>
                <a:spcPct val="110000"/>
              </a:lnSpc>
              <a:buClr>
                <a:srgbClr val="0070C0"/>
              </a:buClr>
              <a:buNone/>
            </a:pPr>
            <a:r>
              <a:rPr lang="en-US" sz="1800" dirty="0">
                <a:latin typeface="Century Gothic" panose="020B0502020202020204" pitchFamily="34" charset="0"/>
              </a:rPr>
              <a:t>“The use of feedback is regarded as one of the most powerful strategies to improve student achievement and you may or may not be aware of just how much attention it receives in education policy and practice.” (Brooks, C.)</a:t>
            </a:r>
          </a:p>
          <a:p>
            <a:pPr marL="0" indent="0">
              <a:lnSpc>
                <a:spcPct val="110000"/>
              </a:lnSpc>
              <a:buClr>
                <a:srgbClr val="0070C0"/>
              </a:buClr>
              <a:buNone/>
            </a:pPr>
            <a:r>
              <a:rPr lang="en-US" sz="1900" dirty="0">
                <a:latin typeface="Century Gothic" panose="020B0502020202020204" pitchFamily="34" charset="0"/>
              </a:rPr>
              <a:t>“Research suggests that much of feedback that is given is in fact rarely used by students. For this reason, we need to focus upon how feedback is being received rather than just how feedback is given.” (Brooks, C.)</a:t>
            </a:r>
          </a:p>
        </p:txBody>
      </p:sp>
      <p:sp>
        <p:nvSpPr>
          <p:cNvPr id="4" name="Rectangle 3">
            <a:extLst>
              <a:ext uri="{FF2B5EF4-FFF2-40B4-BE49-F238E27FC236}">
                <a16:creationId xmlns:a16="http://schemas.microsoft.com/office/drawing/2014/main" id="{B1D02474-B38F-0B4D-ABEB-34FF448EF379}"/>
              </a:ext>
            </a:extLst>
          </p:cNvPr>
          <p:cNvSpPr/>
          <p:nvPr/>
        </p:nvSpPr>
        <p:spPr>
          <a:xfrm>
            <a:off x="1293813" y="6019800"/>
            <a:ext cx="9448800" cy="461665"/>
          </a:xfrm>
          <a:prstGeom prst="rect">
            <a:avLst/>
          </a:prstGeom>
        </p:spPr>
        <p:txBody>
          <a:bodyPr wrap="square">
            <a:spAutoFit/>
          </a:bodyPr>
          <a:lstStyle/>
          <a:p>
            <a:r>
              <a:rPr lang="en-US" sz="1200" dirty="0" err="1">
                <a:latin typeface="Century Gothic" panose="020B0502020202020204" pitchFamily="34" charset="0"/>
              </a:rPr>
              <a:t>UQx</a:t>
            </a:r>
            <a:r>
              <a:rPr lang="en-US" sz="1200" dirty="0">
                <a:latin typeface="Century Gothic" panose="020B0502020202020204" pitchFamily="34" charset="0"/>
              </a:rPr>
              <a:t> </a:t>
            </a:r>
            <a:r>
              <a:rPr lang="en-US" sz="1200" dirty="0" err="1">
                <a:latin typeface="Century Gothic" panose="020B0502020202020204" pitchFamily="34" charset="0"/>
              </a:rPr>
              <a:t>LEARNx</a:t>
            </a:r>
            <a:r>
              <a:rPr lang="en-US" sz="1200" dirty="0">
                <a:latin typeface="Century Gothic" panose="020B0502020202020204" pitchFamily="34" charset="0"/>
              </a:rPr>
              <a:t> Team. (2019) Instructional Methods, Strategies and Technologies to Meet the Needs of All Learners. “Ch. 10 – Feedback” Retrieved 17 Apr. 2021 </a:t>
            </a:r>
            <a:r>
              <a:rPr lang="en-US" sz="1200" b="1" dirty="0">
                <a:solidFill>
                  <a:srgbClr val="0070C0"/>
                </a:solidFill>
                <a:latin typeface="Century Gothic" panose="020B0502020202020204" pitchFamily="34" charset="0"/>
                <a:hlinkClick r:id="rId2">
                  <a:extLst>
                    <a:ext uri="{A12FA001-AC4F-418D-AE19-62706E023703}">
                      <ahyp:hlinkClr xmlns:ahyp="http://schemas.microsoft.com/office/drawing/2018/hyperlinkcolor" val="tx"/>
                    </a:ext>
                  </a:extLst>
                </a:hlinkClick>
              </a:rPr>
              <a:t>https://granite.pressbooks.pub/teachingdiverselearners/chapter/feedback-2/</a:t>
            </a:r>
            <a:endParaRPr lang="en-US" sz="1200" b="1" dirty="0">
              <a:solidFill>
                <a:srgbClr val="0070C0"/>
              </a:solidFill>
              <a:latin typeface="Century Gothic" panose="020B0502020202020204" pitchFamily="34" charset="0"/>
            </a:endParaRPr>
          </a:p>
        </p:txBody>
      </p:sp>
      <p:pic>
        <p:nvPicPr>
          <p:cNvPr id="6" name="Picture 5" descr="Creative Commons BY-NC-SA License">
            <a:hlinkClick r:id="rId3"/>
            <a:extLst>
              <a:ext uri="{FF2B5EF4-FFF2-40B4-BE49-F238E27FC236}">
                <a16:creationId xmlns:a16="http://schemas.microsoft.com/office/drawing/2014/main" id="{839335DA-1CD8-4643-8FD3-421D6EA28C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2012" y="6250632"/>
            <a:ext cx="762000" cy="261938"/>
          </a:xfrm>
          <a:prstGeom prst="rect">
            <a:avLst/>
          </a:prstGeom>
        </p:spPr>
      </p:pic>
    </p:spTree>
    <p:extLst>
      <p:ext uri="{BB962C8B-B14F-4D97-AF65-F5344CB8AC3E}">
        <p14:creationId xmlns:p14="http://schemas.microsoft.com/office/powerpoint/2010/main" val="3921321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08AD5-09AF-C341-8AC7-8791FCE0CEBF}"/>
              </a:ext>
            </a:extLst>
          </p:cNvPr>
          <p:cNvSpPr>
            <a:spLocks noGrp="1"/>
          </p:cNvSpPr>
          <p:nvPr>
            <p:ph type="title"/>
          </p:nvPr>
        </p:nvSpPr>
        <p:spPr>
          <a:xfrm>
            <a:off x="1293813" y="228600"/>
            <a:ext cx="9601200" cy="609600"/>
          </a:xfrm>
        </p:spPr>
        <p:txBody>
          <a:bodyPr/>
          <a:lstStyle/>
          <a:p>
            <a:pPr algn="ctr"/>
            <a:r>
              <a:rPr lang="en-US" dirty="0"/>
              <a:t>Feedback</a:t>
            </a:r>
          </a:p>
        </p:txBody>
      </p:sp>
      <p:sp>
        <p:nvSpPr>
          <p:cNvPr id="3" name="Content Placeholder 2">
            <a:extLst>
              <a:ext uri="{FF2B5EF4-FFF2-40B4-BE49-F238E27FC236}">
                <a16:creationId xmlns:a16="http://schemas.microsoft.com/office/drawing/2014/main" id="{0A9B6523-668E-6F44-9861-E01CBFC3FF5F}"/>
              </a:ext>
            </a:extLst>
          </p:cNvPr>
          <p:cNvSpPr>
            <a:spLocks noGrp="1"/>
          </p:cNvSpPr>
          <p:nvPr>
            <p:ph idx="1"/>
          </p:nvPr>
        </p:nvSpPr>
        <p:spPr>
          <a:xfrm>
            <a:off x="1293813" y="914400"/>
            <a:ext cx="9601200" cy="5257800"/>
          </a:xfrm>
        </p:spPr>
        <p:txBody>
          <a:bodyPr>
            <a:normAutofit/>
          </a:bodyPr>
          <a:lstStyle/>
          <a:p>
            <a:pPr marL="0" indent="0">
              <a:lnSpc>
                <a:spcPct val="100000"/>
              </a:lnSpc>
              <a:spcBef>
                <a:spcPts val="1200"/>
              </a:spcBef>
              <a:buClr>
                <a:srgbClr val="0070C0"/>
              </a:buClr>
              <a:buNone/>
            </a:pPr>
            <a:r>
              <a:rPr lang="en-US" sz="1800" dirty="0">
                <a:latin typeface="Century Gothic" panose="020B0502020202020204" pitchFamily="34" charset="0"/>
              </a:rPr>
              <a:t>With the knowledge that feedback can have a significant impact in a classroom how can we increase the effectiveness of this practice? Do students have the skills to interpret instructional feedback or provide constructive feedback during peer review? Feedback – both given and received – will be something all students will experience throughout their education and into their careers. How they understand, reflect, and respond to feedback will have an overall impact on their future success.</a:t>
            </a:r>
          </a:p>
          <a:p>
            <a:pPr marL="285750" indent="-285750">
              <a:lnSpc>
                <a:spcPct val="100000"/>
              </a:lnSpc>
              <a:spcBef>
                <a:spcPts val="1200"/>
              </a:spcBef>
              <a:buClr>
                <a:srgbClr val="0070C0"/>
              </a:buClr>
            </a:pPr>
            <a:r>
              <a:rPr lang="en-US" sz="1600" dirty="0">
                <a:latin typeface="Century Gothic" panose="020B0502020202020204" pitchFamily="34" charset="0"/>
              </a:rPr>
              <a:t>Students Providing Peer Review &amp; Constructive Feedback</a:t>
            </a:r>
          </a:p>
          <a:p>
            <a:pPr marL="564832" lvl="1" indent="-285750">
              <a:lnSpc>
                <a:spcPct val="100000"/>
              </a:lnSpc>
              <a:spcBef>
                <a:spcPts val="1200"/>
              </a:spcBef>
              <a:buClr>
                <a:srgbClr val="0070C0"/>
              </a:buClr>
            </a:pPr>
            <a:r>
              <a:rPr lang="en-US" sz="1400" dirty="0">
                <a:latin typeface="Century Gothic" panose="020B0502020202020204" pitchFamily="34" charset="0"/>
              </a:rPr>
              <a:t>Have you given them the tools to understand their role as a peer reviewer and how to give constructive feedback? </a:t>
            </a:r>
          </a:p>
          <a:p>
            <a:pPr marL="285750" indent="-285750">
              <a:lnSpc>
                <a:spcPct val="100000"/>
              </a:lnSpc>
              <a:spcBef>
                <a:spcPts val="1200"/>
              </a:spcBef>
              <a:buClr>
                <a:srgbClr val="0070C0"/>
              </a:buClr>
            </a:pPr>
            <a:r>
              <a:rPr lang="en-US" sz="1600" dirty="0">
                <a:latin typeface="Century Gothic" panose="020B0502020202020204" pitchFamily="34" charset="0"/>
              </a:rPr>
              <a:t>Students Receiving Instructional Feedback</a:t>
            </a:r>
          </a:p>
          <a:p>
            <a:pPr marL="564832" lvl="1" indent="-285750">
              <a:lnSpc>
                <a:spcPct val="100000"/>
              </a:lnSpc>
              <a:spcBef>
                <a:spcPts val="1200"/>
              </a:spcBef>
              <a:buClr>
                <a:srgbClr val="0070C0"/>
              </a:buClr>
            </a:pPr>
            <a:r>
              <a:rPr lang="en-US" sz="1400" dirty="0">
                <a:latin typeface="Century Gothic" panose="020B0502020202020204" pitchFamily="34" charset="0"/>
              </a:rPr>
              <a:t>Have you given your students the tools to work through your feedback on their work?</a:t>
            </a:r>
          </a:p>
          <a:p>
            <a:pPr marL="564832" lvl="1" indent="-285750">
              <a:lnSpc>
                <a:spcPct val="100000"/>
              </a:lnSpc>
              <a:spcBef>
                <a:spcPts val="1200"/>
              </a:spcBef>
              <a:buClr>
                <a:srgbClr val="0070C0"/>
              </a:buClr>
            </a:pPr>
            <a:r>
              <a:rPr lang="en-US" sz="1400" dirty="0">
                <a:latin typeface="Century Gothic" panose="020B0502020202020204" pitchFamily="34" charset="0"/>
              </a:rPr>
              <a:t>Do you have options in place to address questions on feedback?</a:t>
            </a:r>
          </a:p>
          <a:p>
            <a:pPr marL="285750" indent="-285750">
              <a:lnSpc>
                <a:spcPct val="100000"/>
              </a:lnSpc>
              <a:spcBef>
                <a:spcPts val="1200"/>
              </a:spcBef>
              <a:buClr>
                <a:srgbClr val="0070C0"/>
              </a:buClr>
            </a:pPr>
            <a:r>
              <a:rPr lang="en-US" sz="1600" dirty="0">
                <a:latin typeface="Century Gothic" panose="020B0502020202020204" pitchFamily="34" charset="0"/>
              </a:rPr>
              <a:t>Students Providing Instructional Feedback – End of Course</a:t>
            </a:r>
          </a:p>
          <a:p>
            <a:pPr marL="564832" lvl="1" indent="-285750">
              <a:lnSpc>
                <a:spcPct val="100000"/>
              </a:lnSpc>
              <a:spcBef>
                <a:spcPts val="1200"/>
              </a:spcBef>
              <a:buClr>
                <a:srgbClr val="0070C0"/>
              </a:buClr>
            </a:pPr>
            <a:r>
              <a:rPr lang="en-US" sz="1400" dirty="0">
                <a:latin typeface="Century Gothic" panose="020B0502020202020204" pitchFamily="34" charset="0"/>
              </a:rPr>
              <a:t>How can students provide effective feedback at the end of class to express their experience and assist you in providing information that can be turned into actionable changes to improve the course?</a:t>
            </a:r>
          </a:p>
          <a:p>
            <a:pPr marL="0" indent="0">
              <a:lnSpc>
                <a:spcPct val="100000"/>
              </a:lnSpc>
              <a:spcBef>
                <a:spcPts val="1200"/>
              </a:spcBef>
              <a:buClr>
                <a:srgbClr val="0070C0"/>
              </a:buClr>
              <a:buNone/>
            </a:pPr>
            <a:r>
              <a:rPr lang="en-US" sz="1400" b="1" dirty="0">
                <a:latin typeface="Century Gothic" panose="020B0502020202020204" pitchFamily="34" charset="0"/>
              </a:rPr>
              <a:t>***The resource below provides good introductory information on feedback for all learners.</a:t>
            </a:r>
          </a:p>
        </p:txBody>
      </p:sp>
      <p:sp>
        <p:nvSpPr>
          <p:cNvPr id="4" name="Rectangle 3">
            <a:extLst>
              <a:ext uri="{FF2B5EF4-FFF2-40B4-BE49-F238E27FC236}">
                <a16:creationId xmlns:a16="http://schemas.microsoft.com/office/drawing/2014/main" id="{7094CB15-E456-CC45-A581-DCF3792BD5D7}"/>
              </a:ext>
            </a:extLst>
          </p:cNvPr>
          <p:cNvSpPr/>
          <p:nvPr/>
        </p:nvSpPr>
        <p:spPr>
          <a:xfrm>
            <a:off x="1292224" y="6164317"/>
            <a:ext cx="9448800" cy="461665"/>
          </a:xfrm>
          <a:prstGeom prst="rect">
            <a:avLst/>
          </a:prstGeom>
        </p:spPr>
        <p:txBody>
          <a:bodyPr wrap="square">
            <a:spAutoFit/>
          </a:bodyPr>
          <a:lstStyle/>
          <a:p>
            <a:r>
              <a:rPr lang="en-US" sz="1200" dirty="0" err="1">
                <a:latin typeface="Century Gothic" panose="020B0502020202020204" pitchFamily="34" charset="0"/>
              </a:rPr>
              <a:t>UQx</a:t>
            </a:r>
            <a:r>
              <a:rPr lang="en-US" sz="1200" dirty="0">
                <a:latin typeface="Century Gothic" panose="020B0502020202020204" pitchFamily="34" charset="0"/>
              </a:rPr>
              <a:t> </a:t>
            </a:r>
            <a:r>
              <a:rPr lang="en-US" sz="1200" dirty="0" err="1">
                <a:latin typeface="Century Gothic" panose="020B0502020202020204" pitchFamily="34" charset="0"/>
              </a:rPr>
              <a:t>LEARNx</a:t>
            </a:r>
            <a:r>
              <a:rPr lang="en-US" sz="1200" dirty="0">
                <a:latin typeface="Century Gothic" panose="020B0502020202020204" pitchFamily="34" charset="0"/>
              </a:rPr>
              <a:t> Team. (2019) Instructional Methods, Strategies and Technologies to Meet the Needs of All Learners. “Ch. 10 – Feedback” Retrieved 17 Apr. 2021 </a:t>
            </a:r>
            <a:r>
              <a:rPr lang="en-US" sz="1200" b="1" dirty="0">
                <a:solidFill>
                  <a:srgbClr val="0070C0"/>
                </a:solidFill>
                <a:latin typeface="Century Gothic" panose="020B0502020202020204" pitchFamily="34" charset="0"/>
                <a:hlinkClick r:id="rId2">
                  <a:extLst>
                    <a:ext uri="{A12FA001-AC4F-418D-AE19-62706E023703}">
                      <ahyp:hlinkClr xmlns:ahyp="http://schemas.microsoft.com/office/drawing/2018/hyperlinkcolor" val="tx"/>
                    </a:ext>
                  </a:extLst>
                </a:hlinkClick>
              </a:rPr>
              <a:t>https://granite.pressbooks.pub/teachingdiverselearners/chapter/feedback-2/</a:t>
            </a:r>
            <a:endParaRPr lang="en-US" sz="1200" b="1" dirty="0">
              <a:solidFill>
                <a:srgbClr val="0070C0"/>
              </a:solidFill>
              <a:latin typeface="Century Gothic" panose="020B0502020202020204" pitchFamily="34" charset="0"/>
            </a:endParaRPr>
          </a:p>
        </p:txBody>
      </p:sp>
      <p:pic>
        <p:nvPicPr>
          <p:cNvPr id="6" name="Picture 5" descr="Creative Commons BY-NC-SA License">
            <a:hlinkClick r:id="rId3"/>
            <a:extLst>
              <a:ext uri="{FF2B5EF4-FFF2-40B4-BE49-F238E27FC236}">
                <a16:creationId xmlns:a16="http://schemas.microsoft.com/office/drawing/2014/main" id="{48259284-0E59-AC4F-BF00-8FEF56A0DD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8212" y="6395149"/>
            <a:ext cx="762000" cy="261938"/>
          </a:xfrm>
          <a:prstGeom prst="rect">
            <a:avLst/>
          </a:prstGeom>
        </p:spPr>
      </p:pic>
    </p:spTree>
    <p:extLst>
      <p:ext uri="{BB962C8B-B14F-4D97-AF65-F5344CB8AC3E}">
        <p14:creationId xmlns:p14="http://schemas.microsoft.com/office/powerpoint/2010/main" val="436481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E5A2F-B072-7B42-A8EA-B7032E4FBEB1}"/>
              </a:ext>
            </a:extLst>
          </p:cNvPr>
          <p:cNvSpPr>
            <a:spLocks noGrp="1"/>
          </p:cNvSpPr>
          <p:nvPr>
            <p:ph type="title"/>
          </p:nvPr>
        </p:nvSpPr>
        <p:spPr/>
        <p:txBody>
          <a:bodyPr>
            <a:normAutofit/>
          </a:bodyPr>
          <a:lstStyle/>
          <a:p>
            <a:r>
              <a:rPr lang="en-US" sz="4400" b="1" dirty="0"/>
              <a:t>Course Design</a:t>
            </a:r>
          </a:p>
        </p:txBody>
      </p:sp>
      <p:sp>
        <p:nvSpPr>
          <p:cNvPr id="3" name="Content Placeholder 2">
            <a:extLst>
              <a:ext uri="{FF2B5EF4-FFF2-40B4-BE49-F238E27FC236}">
                <a16:creationId xmlns:a16="http://schemas.microsoft.com/office/drawing/2014/main" id="{72A3B18F-94BB-2241-A3E1-AB02CDA6A654}"/>
              </a:ext>
            </a:extLst>
          </p:cNvPr>
          <p:cNvSpPr>
            <a:spLocks noGrp="1"/>
          </p:cNvSpPr>
          <p:nvPr>
            <p:ph idx="1"/>
          </p:nvPr>
        </p:nvSpPr>
        <p:spPr/>
        <p:txBody>
          <a:bodyPr>
            <a:normAutofit/>
          </a:bodyPr>
          <a:lstStyle/>
          <a:p>
            <a:pPr marL="0" indent="0">
              <a:buNone/>
            </a:pPr>
            <a:r>
              <a:rPr lang="en-US" sz="2000" b="1" dirty="0">
                <a:latin typeface="Century Gothic" panose="020B0502020202020204" pitchFamily="34" charset="0"/>
              </a:rPr>
              <a:t>Outline:</a:t>
            </a:r>
          </a:p>
          <a:p>
            <a:pPr marL="342900" indent="-342900">
              <a:buClr>
                <a:srgbClr val="0070C0"/>
              </a:buClr>
            </a:pPr>
            <a:r>
              <a:rPr lang="en-US" sz="2000" dirty="0">
                <a:latin typeface="Century Gothic" panose="020B0502020202020204" pitchFamily="34" charset="0"/>
              </a:rPr>
              <a:t>Pedagogy/Andragogy/Heutagogy</a:t>
            </a:r>
          </a:p>
          <a:p>
            <a:pPr marL="342900" indent="-342900">
              <a:buClr>
                <a:srgbClr val="0070C0"/>
              </a:buClr>
            </a:pPr>
            <a:r>
              <a:rPr lang="en-US" sz="2000" dirty="0">
                <a:latin typeface="Century Gothic" panose="020B0502020202020204" pitchFamily="34" charset="0"/>
              </a:rPr>
              <a:t>Pedagogy and Teaching Methods </a:t>
            </a:r>
          </a:p>
          <a:p>
            <a:pPr marL="342900" indent="-342900">
              <a:buClr>
                <a:srgbClr val="0070C0"/>
              </a:buClr>
            </a:pPr>
            <a:r>
              <a:rPr lang="en-US" sz="2000" dirty="0">
                <a:latin typeface="Century Gothic" panose="020B0502020202020204" pitchFamily="34" charset="0"/>
              </a:rPr>
              <a:t>Universal Design for Learning (UDL)</a:t>
            </a:r>
          </a:p>
          <a:p>
            <a:pPr marL="342900" indent="-342900">
              <a:buClr>
                <a:srgbClr val="0070C0"/>
              </a:buClr>
            </a:pPr>
            <a:r>
              <a:rPr lang="en-US" sz="2000" dirty="0">
                <a:latin typeface="Century Gothic" panose="020B0502020202020204" pitchFamily="34" charset="0"/>
              </a:rPr>
              <a:t>Rubrics</a:t>
            </a:r>
          </a:p>
          <a:p>
            <a:pPr marL="342900" indent="-342900">
              <a:buClr>
                <a:srgbClr val="0070C0"/>
              </a:buClr>
            </a:pPr>
            <a:r>
              <a:rPr lang="en-US" sz="2000" dirty="0">
                <a:latin typeface="Century Gothic" panose="020B0502020202020204" pitchFamily="34" charset="0"/>
              </a:rPr>
              <a:t>Scaffolding</a:t>
            </a:r>
          </a:p>
        </p:txBody>
      </p:sp>
    </p:spTree>
    <p:extLst>
      <p:ext uri="{BB962C8B-B14F-4D97-AF65-F5344CB8AC3E}">
        <p14:creationId xmlns:p14="http://schemas.microsoft.com/office/powerpoint/2010/main" val="259770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40A56-6DD6-6F47-86A1-B8BDEC34CB83}"/>
              </a:ext>
            </a:extLst>
          </p:cNvPr>
          <p:cNvSpPr>
            <a:spLocks noGrp="1"/>
          </p:cNvSpPr>
          <p:nvPr>
            <p:ph type="title"/>
          </p:nvPr>
        </p:nvSpPr>
        <p:spPr/>
        <p:txBody>
          <a:bodyPr/>
          <a:lstStyle/>
          <a:p>
            <a:pPr algn="ctr"/>
            <a:r>
              <a:rPr lang="en-US" dirty="0"/>
              <a:t>Pedagogy/Andragogy/Heutagogy</a:t>
            </a:r>
          </a:p>
        </p:txBody>
      </p:sp>
      <p:sp>
        <p:nvSpPr>
          <p:cNvPr id="3" name="Content Placeholder 2">
            <a:extLst>
              <a:ext uri="{FF2B5EF4-FFF2-40B4-BE49-F238E27FC236}">
                <a16:creationId xmlns:a16="http://schemas.microsoft.com/office/drawing/2014/main" id="{494F6117-67BF-C140-A187-4DA72F0D4A04}"/>
              </a:ext>
            </a:extLst>
          </p:cNvPr>
          <p:cNvSpPr>
            <a:spLocks noGrp="1"/>
          </p:cNvSpPr>
          <p:nvPr>
            <p:ph sz="half" idx="1"/>
          </p:nvPr>
        </p:nvSpPr>
        <p:spPr/>
        <p:txBody>
          <a:bodyPr>
            <a:normAutofit fontScale="92500" lnSpcReduction="10000"/>
          </a:bodyPr>
          <a:lstStyle/>
          <a:p>
            <a:pPr marL="0" indent="0">
              <a:lnSpc>
                <a:spcPct val="150000"/>
              </a:lnSpc>
              <a:buNone/>
            </a:pPr>
            <a:r>
              <a:rPr lang="en-US" sz="1800" dirty="0">
                <a:latin typeface="Century Gothic" panose="020B0502020202020204" pitchFamily="34" charset="0"/>
              </a:rPr>
              <a:t>How instructors teach continues to a topic of discussion and research. There are a vast number of components to research and discover, but here are some nuts and bolts to get started.</a:t>
            </a:r>
          </a:p>
          <a:p>
            <a:pPr marL="0" indent="0">
              <a:lnSpc>
                <a:spcPct val="150000"/>
              </a:lnSpc>
              <a:buNone/>
            </a:pPr>
            <a:r>
              <a:rPr lang="en-US" sz="1800" dirty="0">
                <a:latin typeface="Century Gothic" panose="020B0502020202020204" pitchFamily="34" charset="0"/>
              </a:rPr>
              <a:t>Pedagogy has been a ’default’ term for ‘how to teach’ in some cases as </a:t>
            </a:r>
            <a:r>
              <a:rPr lang="en-US" sz="1800" b="1" dirty="0">
                <a:solidFill>
                  <a:srgbClr val="0070C0"/>
                </a:solidFill>
                <a:latin typeface="Century Gothic" panose="020B0502020202020204" pitchFamily="34" charset="0"/>
                <a:hlinkClick r:id="rId2">
                  <a:extLst>
                    <a:ext uri="{A12FA001-AC4F-418D-AE19-62706E023703}">
                      <ahyp:hlinkClr xmlns:ahyp="http://schemas.microsoft.com/office/drawing/2018/hyperlinkcolor" val="tx"/>
                    </a:ext>
                  </a:extLst>
                </a:hlinkClick>
              </a:rPr>
              <a:t>‘pedagogy’ </a:t>
            </a:r>
            <a:r>
              <a:rPr lang="en-US" sz="1800" dirty="0">
                <a:latin typeface="Century Gothic" panose="020B0502020202020204" pitchFamily="34" charset="0"/>
              </a:rPr>
              <a:t>is defined by Merriam-Webster Dictionary as “the art, science, or profession of teaching” even though the etymology references children.</a:t>
            </a:r>
          </a:p>
        </p:txBody>
      </p:sp>
      <p:sp>
        <p:nvSpPr>
          <p:cNvPr id="4" name="Content Placeholder 3">
            <a:extLst>
              <a:ext uri="{FF2B5EF4-FFF2-40B4-BE49-F238E27FC236}">
                <a16:creationId xmlns:a16="http://schemas.microsoft.com/office/drawing/2014/main" id="{A392F576-C81D-104C-B76D-92EC89FA9AD5}"/>
              </a:ext>
            </a:extLst>
          </p:cNvPr>
          <p:cNvSpPr>
            <a:spLocks noGrp="1"/>
          </p:cNvSpPr>
          <p:nvPr>
            <p:ph sz="half" idx="2"/>
          </p:nvPr>
        </p:nvSpPr>
        <p:spPr/>
        <p:txBody>
          <a:bodyPr>
            <a:normAutofit fontScale="92500" lnSpcReduction="10000"/>
          </a:bodyPr>
          <a:lstStyle/>
          <a:p>
            <a:pPr marL="0" indent="0">
              <a:lnSpc>
                <a:spcPct val="160000"/>
              </a:lnSpc>
              <a:buClr>
                <a:srgbClr val="0070C0"/>
              </a:buClr>
              <a:buNone/>
            </a:pPr>
            <a:r>
              <a:rPr lang="en-US" sz="1800" dirty="0">
                <a:latin typeface="Century Gothic" panose="020B0502020202020204" pitchFamily="34" charset="0"/>
              </a:rPr>
              <a:t>However, other terms you may hear in higher education include:</a:t>
            </a:r>
          </a:p>
          <a:p>
            <a:pPr marL="0" indent="0">
              <a:lnSpc>
                <a:spcPct val="160000"/>
              </a:lnSpc>
              <a:buClr>
                <a:srgbClr val="0070C0"/>
              </a:buClr>
              <a:buNone/>
            </a:pPr>
            <a:r>
              <a:rPr lang="en-US" sz="1800" b="1" dirty="0">
                <a:solidFill>
                  <a:srgbClr val="0070C0"/>
                </a:solidFill>
                <a:latin typeface="Century Gothic" panose="020B0502020202020204" pitchFamily="34" charset="0"/>
                <a:hlinkClick r:id="rId3">
                  <a:extLst>
                    <a:ext uri="{A12FA001-AC4F-418D-AE19-62706E023703}">
                      <ahyp:hlinkClr xmlns:ahyp="http://schemas.microsoft.com/office/drawing/2018/hyperlinkcolor" val="tx"/>
                    </a:ext>
                  </a:extLst>
                </a:hlinkClick>
              </a:rPr>
              <a:t>‘Andragogy’: </a:t>
            </a:r>
            <a:r>
              <a:rPr lang="en-US" sz="1800" dirty="0">
                <a:latin typeface="Century Gothic" panose="020B0502020202020204" pitchFamily="34" charset="0"/>
              </a:rPr>
              <a:t>“the art or science of teaching adults” (Merriam-Webster Dictionary) also referred to as ’self-directed learning”</a:t>
            </a:r>
          </a:p>
          <a:p>
            <a:pPr marL="0" indent="0">
              <a:lnSpc>
                <a:spcPct val="160000"/>
              </a:lnSpc>
              <a:buClr>
                <a:srgbClr val="0070C0"/>
              </a:buClr>
              <a:buNone/>
            </a:pPr>
            <a:r>
              <a:rPr lang="en-US" sz="1800" b="1" dirty="0">
                <a:solidFill>
                  <a:srgbClr val="0070C0"/>
                </a:solidFill>
                <a:latin typeface="Century Gothic" panose="020B0502020202020204" pitchFamily="34" charset="0"/>
                <a:hlinkClick r:id="rId4">
                  <a:extLst>
                    <a:ext uri="{A12FA001-AC4F-418D-AE19-62706E023703}">
                      <ahyp:hlinkClr xmlns:ahyp="http://schemas.microsoft.com/office/drawing/2018/hyperlinkcolor" val="tx"/>
                    </a:ext>
                  </a:extLst>
                </a:hlinkClick>
              </a:rPr>
              <a:t>‘Heutagogy’: </a:t>
            </a:r>
            <a:r>
              <a:rPr lang="en-US" sz="1800" dirty="0">
                <a:latin typeface="Century Gothic" panose="020B0502020202020204" pitchFamily="34" charset="0"/>
              </a:rPr>
              <a:t>“self-determined learning”</a:t>
            </a:r>
          </a:p>
          <a:p>
            <a:pPr marL="0" indent="0">
              <a:lnSpc>
                <a:spcPct val="160000"/>
              </a:lnSpc>
              <a:buClr>
                <a:srgbClr val="0070C0"/>
              </a:buClr>
              <a:buNone/>
            </a:pPr>
            <a:r>
              <a:rPr lang="en-US" sz="1800" dirty="0">
                <a:latin typeface="Century Gothic" panose="020B0502020202020204" pitchFamily="34" charset="0"/>
              </a:rPr>
              <a:t>Differences: </a:t>
            </a:r>
            <a:r>
              <a:rPr lang="en-US" sz="1800" b="1" dirty="0">
                <a:solidFill>
                  <a:srgbClr val="0070C0"/>
                </a:solidFill>
                <a:latin typeface="Century Gothic" panose="020B0502020202020204" pitchFamily="34" charset="0"/>
                <a:hlinkClick r:id="rId5">
                  <a:extLst>
                    <a:ext uri="{A12FA001-AC4F-418D-AE19-62706E023703}">
                      <ahyp:hlinkClr xmlns:ahyp="http://schemas.microsoft.com/office/drawing/2018/hyperlinkcolor" val="tx"/>
                    </a:ext>
                  </a:extLst>
                </a:hlinkClick>
              </a:rPr>
              <a:t>Pedagogy/Andragogy/Heutagogy</a:t>
            </a:r>
            <a:endParaRPr lang="en-US" sz="1800" b="1" dirty="0">
              <a:solidFill>
                <a:srgbClr val="0070C0"/>
              </a:solidFill>
              <a:latin typeface="Century Gothic" panose="020B0502020202020204" pitchFamily="34" charset="0"/>
            </a:endParaRPr>
          </a:p>
          <a:p>
            <a:pPr marL="0" indent="0">
              <a:lnSpc>
                <a:spcPct val="160000"/>
              </a:lnSpc>
              <a:buClr>
                <a:srgbClr val="0070C0"/>
              </a:buClr>
              <a:buNone/>
            </a:pPr>
            <a:endParaRPr lang="en-US" sz="1800" dirty="0">
              <a:latin typeface="Century Gothic" panose="020B0502020202020204" pitchFamily="34" charset="0"/>
            </a:endParaRPr>
          </a:p>
        </p:txBody>
      </p:sp>
    </p:spTree>
    <p:extLst>
      <p:ext uri="{BB962C8B-B14F-4D97-AF65-F5344CB8AC3E}">
        <p14:creationId xmlns:p14="http://schemas.microsoft.com/office/powerpoint/2010/main" val="215480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2EFB4-B210-7F49-84A4-30B2B1A4ABCD}"/>
              </a:ext>
            </a:extLst>
          </p:cNvPr>
          <p:cNvSpPr>
            <a:spLocks noGrp="1"/>
          </p:cNvSpPr>
          <p:nvPr>
            <p:ph type="title"/>
          </p:nvPr>
        </p:nvSpPr>
        <p:spPr/>
        <p:txBody>
          <a:bodyPr>
            <a:normAutofit/>
          </a:bodyPr>
          <a:lstStyle/>
          <a:p>
            <a:r>
              <a:rPr lang="en-US" sz="4400" b="1" dirty="0"/>
              <a:t>Table of Contents 4 of 4</a:t>
            </a:r>
          </a:p>
        </p:txBody>
      </p:sp>
      <p:sp>
        <p:nvSpPr>
          <p:cNvPr id="4" name="Content Placeholder 3">
            <a:extLst>
              <a:ext uri="{FF2B5EF4-FFF2-40B4-BE49-F238E27FC236}">
                <a16:creationId xmlns:a16="http://schemas.microsoft.com/office/drawing/2014/main" id="{0AAB7920-E9F5-F745-A09A-3A1272F6761B}"/>
              </a:ext>
            </a:extLst>
          </p:cNvPr>
          <p:cNvSpPr>
            <a:spLocks noGrp="1"/>
          </p:cNvSpPr>
          <p:nvPr>
            <p:ph sz="half" idx="2"/>
          </p:nvPr>
        </p:nvSpPr>
        <p:spPr>
          <a:xfrm>
            <a:off x="1293812" y="1905000"/>
            <a:ext cx="4701142" cy="3655743"/>
          </a:xfrm>
        </p:spPr>
        <p:txBody>
          <a:bodyPr>
            <a:normAutofit/>
          </a:bodyPr>
          <a:lstStyle/>
          <a:p>
            <a:pPr>
              <a:buClr>
                <a:srgbClr val="0070C0"/>
              </a:buClr>
            </a:pPr>
            <a:r>
              <a:rPr lang="en-US" sz="2000" b="1" dirty="0">
                <a:solidFill>
                  <a:srgbClr val="0070C0"/>
                </a:solidFill>
                <a:latin typeface="Century Gothic" panose="020B0502020202020204" pitchFamily="34" charset="0"/>
                <a:hlinkClick r:id="rId2" action="ppaction://hlinksldjump">
                  <a:extLst>
                    <a:ext uri="{A12FA001-AC4F-418D-AE19-62706E023703}">
                      <ahyp:hlinkClr xmlns:ahyp="http://schemas.microsoft.com/office/drawing/2018/hyperlinkcolor" val="tx"/>
                    </a:ext>
                  </a:extLst>
                </a:hlinkClick>
              </a:rPr>
              <a:t>Additional Resources</a:t>
            </a:r>
            <a:endParaRPr lang="en-US" sz="2000" b="1" dirty="0">
              <a:solidFill>
                <a:srgbClr val="0070C0"/>
              </a:solidFill>
              <a:latin typeface="Century Gothic" panose="020B0502020202020204" pitchFamily="34" charset="0"/>
            </a:endParaRPr>
          </a:p>
          <a:p>
            <a:pPr>
              <a:buClr>
                <a:srgbClr val="0070C0"/>
              </a:buClr>
            </a:pPr>
            <a:r>
              <a:rPr lang="en-US" sz="2000" b="1" dirty="0">
                <a:solidFill>
                  <a:srgbClr val="0070C0"/>
                </a:solidFill>
                <a:latin typeface="Century Gothic" panose="020B0502020202020204" pitchFamily="34" charset="0"/>
                <a:hlinkClick r:id="rId3" action="ppaction://hlinksldjump">
                  <a:extLst>
                    <a:ext uri="{A12FA001-AC4F-418D-AE19-62706E023703}">
                      <ahyp:hlinkClr xmlns:ahyp="http://schemas.microsoft.com/office/drawing/2018/hyperlinkcolor" val="tx"/>
                    </a:ext>
                  </a:extLst>
                </a:hlinkClick>
              </a:rPr>
              <a:t>Acknowledgements</a:t>
            </a:r>
            <a:endParaRPr lang="en-US" sz="2000" b="1" dirty="0">
              <a:solidFill>
                <a:srgbClr val="0070C0"/>
              </a:solidFill>
              <a:latin typeface="Century Gothic" panose="020B0502020202020204" pitchFamily="34" charset="0"/>
            </a:endParaRPr>
          </a:p>
          <a:p>
            <a:pPr>
              <a:buClr>
                <a:srgbClr val="0070C0"/>
              </a:buClr>
            </a:pPr>
            <a:r>
              <a:rPr lang="en-US" sz="2000" b="1" dirty="0">
                <a:solidFill>
                  <a:srgbClr val="0070C0"/>
                </a:solidFill>
                <a:latin typeface="Century Gothic" panose="020B0502020202020204" pitchFamily="34" charset="0"/>
                <a:hlinkClick r:id="rId4" action="ppaction://hlinksldjump">
                  <a:extLst>
                    <a:ext uri="{A12FA001-AC4F-418D-AE19-62706E023703}">
                      <ahyp:hlinkClr xmlns:ahyp="http://schemas.microsoft.com/office/drawing/2018/hyperlinkcolor" val="tx"/>
                    </a:ext>
                  </a:extLst>
                </a:hlinkClick>
              </a:rPr>
              <a:t>To All Adopters &amp; Adapters</a:t>
            </a:r>
            <a:endParaRPr lang="en-US" sz="2000" b="1" dirty="0">
              <a:solidFill>
                <a:srgbClr val="0070C0"/>
              </a:solidFill>
              <a:latin typeface="Century Gothic" panose="020B0502020202020204" pitchFamily="34" charset="0"/>
            </a:endParaRPr>
          </a:p>
          <a:p>
            <a:pPr>
              <a:buClr>
                <a:srgbClr val="0070C0"/>
              </a:buClr>
            </a:pPr>
            <a:r>
              <a:rPr lang="en-US" sz="2000" b="1" dirty="0">
                <a:solidFill>
                  <a:srgbClr val="0070C0"/>
                </a:solidFill>
                <a:latin typeface="Century Gothic" panose="020B0502020202020204" pitchFamily="34" charset="0"/>
                <a:hlinkClick r:id="rId5" action="ppaction://hlinksldjump">
                  <a:extLst>
                    <a:ext uri="{A12FA001-AC4F-418D-AE19-62706E023703}">
                      <ahyp:hlinkClr xmlns:ahyp="http://schemas.microsoft.com/office/drawing/2018/hyperlinkcolor" val="tx"/>
                    </a:ext>
                  </a:extLst>
                </a:hlinkClick>
              </a:rPr>
              <a:t>Author/Citation </a:t>
            </a:r>
            <a:endParaRPr lang="en-US" sz="2000" b="1" dirty="0">
              <a:solidFill>
                <a:srgbClr val="0070C0"/>
              </a:solidFill>
              <a:latin typeface="Century Gothic" panose="020B0502020202020204" pitchFamily="34" charset="0"/>
            </a:endParaRPr>
          </a:p>
        </p:txBody>
      </p:sp>
    </p:spTree>
    <p:extLst>
      <p:ext uri="{BB962C8B-B14F-4D97-AF65-F5344CB8AC3E}">
        <p14:creationId xmlns:p14="http://schemas.microsoft.com/office/powerpoint/2010/main" val="3564831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40A56-6DD6-6F47-86A1-B8BDEC34CB83}"/>
              </a:ext>
            </a:extLst>
          </p:cNvPr>
          <p:cNvSpPr>
            <a:spLocks noGrp="1"/>
          </p:cNvSpPr>
          <p:nvPr>
            <p:ph type="title"/>
          </p:nvPr>
        </p:nvSpPr>
        <p:spPr/>
        <p:txBody>
          <a:bodyPr/>
          <a:lstStyle/>
          <a:p>
            <a:pPr algn="ctr"/>
            <a:r>
              <a:rPr lang="en-US" dirty="0"/>
              <a:t>Pedagogy and Teaching Methods</a:t>
            </a:r>
          </a:p>
        </p:txBody>
      </p:sp>
      <p:sp>
        <p:nvSpPr>
          <p:cNvPr id="3" name="Content Placeholder 2">
            <a:extLst>
              <a:ext uri="{FF2B5EF4-FFF2-40B4-BE49-F238E27FC236}">
                <a16:creationId xmlns:a16="http://schemas.microsoft.com/office/drawing/2014/main" id="{494F6117-67BF-C140-A187-4DA72F0D4A04}"/>
              </a:ext>
            </a:extLst>
          </p:cNvPr>
          <p:cNvSpPr>
            <a:spLocks noGrp="1"/>
          </p:cNvSpPr>
          <p:nvPr>
            <p:ph sz="half" idx="1"/>
          </p:nvPr>
        </p:nvSpPr>
        <p:spPr/>
        <p:txBody>
          <a:bodyPr>
            <a:normAutofit lnSpcReduction="10000"/>
          </a:bodyPr>
          <a:lstStyle/>
          <a:p>
            <a:pPr marL="0" indent="0">
              <a:lnSpc>
                <a:spcPct val="100000"/>
              </a:lnSpc>
              <a:buClr>
                <a:srgbClr val="0070C0"/>
              </a:buClr>
              <a:buNone/>
            </a:pPr>
            <a:r>
              <a:rPr lang="en-US" sz="1800" b="1" dirty="0">
                <a:latin typeface="Century Gothic" panose="020B0502020202020204" pitchFamily="34" charset="0"/>
              </a:rPr>
              <a:t>Types of Pedagogy </a:t>
            </a:r>
            <a:r>
              <a:rPr lang="en-US" sz="1800" dirty="0">
                <a:latin typeface="Century Gothic" panose="020B0502020202020204" pitchFamily="34" charset="0"/>
              </a:rPr>
              <a:t>(Example List)</a:t>
            </a:r>
          </a:p>
          <a:p>
            <a:pPr marL="285750" indent="-285750">
              <a:lnSpc>
                <a:spcPct val="100000"/>
              </a:lnSpc>
              <a:buClr>
                <a:srgbClr val="0070C0"/>
              </a:buClr>
            </a:pPr>
            <a:r>
              <a:rPr lang="en-US" sz="1800" dirty="0">
                <a:latin typeface="Century Gothic" panose="020B0502020202020204" pitchFamily="34" charset="0"/>
              </a:rPr>
              <a:t>Critical </a:t>
            </a:r>
          </a:p>
          <a:p>
            <a:pPr marL="285750" indent="-285750">
              <a:lnSpc>
                <a:spcPct val="100000"/>
              </a:lnSpc>
              <a:buClr>
                <a:srgbClr val="0070C0"/>
              </a:buClr>
            </a:pPr>
            <a:r>
              <a:rPr lang="en-US" sz="1800" dirty="0">
                <a:latin typeface="Century Gothic" panose="020B0502020202020204" pitchFamily="34" charset="0"/>
              </a:rPr>
              <a:t>Collaborative</a:t>
            </a:r>
          </a:p>
          <a:p>
            <a:pPr marL="285750" indent="-285750">
              <a:lnSpc>
                <a:spcPct val="100000"/>
              </a:lnSpc>
              <a:buClr>
                <a:srgbClr val="0070C0"/>
              </a:buClr>
            </a:pPr>
            <a:r>
              <a:rPr lang="en-US" sz="1800" dirty="0">
                <a:latin typeface="Century Gothic" panose="020B0502020202020204" pitchFamily="34" charset="0"/>
              </a:rPr>
              <a:t>Connectivist </a:t>
            </a:r>
          </a:p>
          <a:p>
            <a:pPr marL="285750" indent="-285750">
              <a:lnSpc>
                <a:spcPct val="100000"/>
              </a:lnSpc>
              <a:buClr>
                <a:srgbClr val="0070C0"/>
              </a:buClr>
            </a:pPr>
            <a:r>
              <a:rPr lang="en-US" sz="1800" dirty="0">
                <a:latin typeface="Century Gothic" panose="020B0502020202020204" pitchFamily="34" charset="0"/>
              </a:rPr>
              <a:t>Constructivist </a:t>
            </a:r>
          </a:p>
          <a:p>
            <a:pPr marL="285750" indent="-285750">
              <a:lnSpc>
                <a:spcPct val="100000"/>
              </a:lnSpc>
              <a:buClr>
                <a:srgbClr val="0070C0"/>
              </a:buClr>
            </a:pPr>
            <a:r>
              <a:rPr lang="en-US" sz="1800" dirty="0">
                <a:latin typeface="Century Gothic" panose="020B0502020202020204" pitchFamily="34" charset="0"/>
              </a:rPr>
              <a:t>Creative</a:t>
            </a:r>
          </a:p>
          <a:p>
            <a:pPr marL="285750" indent="-285750">
              <a:lnSpc>
                <a:spcPct val="100000"/>
              </a:lnSpc>
              <a:buClr>
                <a:srgbClr val="0070C0"/>
              </a:buClr>
            </a:pPr>
            <a:r>
              <a:rPr lang="en-US" sz="1800" dirty="0">
                <a:latin typeface="Century Gothic" panose="020B0502020202020204" pitchFamily="34" charset="0"/>
              </a:rPr>
              <a:t>Digital</a:t>
            </a:r>
          </a:p>
          <a:p>
            <a:pPr marL="285750" indent="-285750">
              <a:lnSpc>
                <a:spcPct val="100000"/>
              </a:lnSpc>
              <a:buClr>
                <a:srgbClr val="0070C0"/>
              </a:buClr>
            </a:pPr>
            <a:r>
              <a:rPr lang="en-US" sz="1800" dirty="0">
                <a:latin typeface="Century Gothic" panose="020B0502020202020204" pitchFamily="34" charset="0"/>
              </a:rPr>
              <a:t>Inquiry-Based</a:t>
            </a:r>
          </a:p>
          <a:p>
            <a:pPr marL="285750" indent="-285750">
              <a:lnSpc>
                <a:spcPct val="100000"/>
              </a:lnSpc>
              <a:buClr>
                <a:srgbClr val="0070C0"/>
              </a:buClr>
            </a:pPr>
            <a:r>
              <a:rPr lang="en-US" sz="1800" dirty="0">
                <a:latin typeface="Century Gothic" panose="020B0502020202020204" pitchFamily="34" charset="0"/>
              </a:rPr>
              <a:t>Integrative</a:t>
            </a:r>
          </a:p>
          <a:p>
            <a:pPr marL="285750" indent="-285750">
              <a:lnSpc>
                <a:spcPct val="100000"/>
              </a:lnSpc>
              <a:buClr>
                <a:srgbClr val="0070C0"/>
              </a:buClr>
            </a:pPr>
            <a:r>
              <a:rPr lang="en-US" sz="1800" dirty="0">
                <a:latin typeface="Century Gothic" panose="020B0502020202020204" pitchFamily="34" charset="0"/>
              </a:rPr>
              <a:t>Reflective</a:t>
            </a:r>
          </a:p>
        </p:txBody>
      </p:sp>
      <p:sp>
        <p:nvSpPr>
          <p:cNvPr id="5" name="Content Placeholder 4">
            <a:extLst>
              <a:ext uri="{FF2B5EF4-FFF2-40B4-BE49-F238E27FC236}">
                <a16:creationId xmlns:a16="http://schemas.microsoft.com/office/drawing/2014/main" id="{D923600D-9EC5-1D44-B737-B40847A38875}"/>
              </a:ext>
            </a:extLst>
          </p:cNvPr>
          <p:cNvSpPr>
            <a:spLocks noGrp="1"/>
          </p:cNvSpPr>
          <p:nvPr>
            <p:ph sz="half" idx="2"/>
          </p:nvPr>
        </p:nvSpPr>
        <p:spPr/>
        <p:txBody>
          <a:bodyPr>
            <a:normAutofit lnSpcReduction="10000"/>
          </a:bodyPr>
          <a:lstStyle/>
          <a:p>
            <a:pPr marL="0" indent="0">
              <a:lnSpc>
                <a:spcPct val="100000"/>
              </a:lnSpc>
              <a:buClr>
                <a:srgbClr val="0070C0"/>
              </a:buClr>
              <a:buNone/>
            </a:pPr>
            <a:r>
              <a:rPr lang="en-US" sz="1800" b="1" dirty="0">
                <a:latin typeface="Century Gothic" panose="020B0502020202020204" pitchFamily="34" charset="0"/>
              </a:rPr>
              <a:t>Teaching Methods </a:t>
            </a:r>
            <a:r>
              <a:rPr lang="en-US" sz="1800" dirty="0">
                <a:latin typeface="Century Gothic" panose="020B0502020202020204" pitchFamily="34" charset="0"/>
              </a:rPr>
              <a:t>(Resources)</a:t>
            </a:r>
          </a:p>
          <a:p>
            <a:pPr marL="0" indent="0">
              <a:lnSpc>
                <a:spcPct val="100000"/>
              </a:lnSpc>
              <a:buClr>
                <a:srgbClr val="0070C0"/>
              </a:buClr>
              <a:buNone/>
            </a:pPr>
            <a:r>
              <a:rPr lang="en-US" sz="1800" dirty="0">
                <a:latin typeface="Century Gothic" panose="020B0502020202020204" pitchFamily="34" charset="0"/>
              </a:rPr>
              <a:t>There are a variety of teaching methods. Here are a few resources so you may investigate options for yourself.</a:t>
            </a:r>
          </a:p>
          <a:p>
            <a:pPr marL="285750" indent="-285750">
              <a:lnSpc>
                <a:spcPct val="100000"/>
              </a:lnSpc>
              <a:buClr>
                <a:srgbClr val="0070C0"/>
              </a:buClr>
            </a:pPr>
            <a:r>
              <a:rPr lang="en-US" sz="1800" b="1" dirty="0">
                <a:solidFill>
                  <a:srgbClr val="0070C0"/>
                </a:solidFill>
                <a:latin typeface="Century Gothic" panose="020B0502020202020204" pitchFamily="34" charset="0"/>
                <a:hlinkClick r:id="rId2">
                  <a:extLst>
                    <a:ext uri="{A12FA001-AC4F-418D-AE19-62706E023703}">
                      <ahyp:hlinkClr xmlns:ahyp="http://schemas.microsoft.com/office/drawing/2018/hyperlinkcolor" val="tx"/>
                    </a:ext>
                  </a:extLst>
                </a:hlinkClick>
              </a:rPr>
              <a:t>https://granite.pressbooks.pub/teachingdiverselearners/chapter/feedback-2/</a:t>
            </a:r>
          </a:p>
          <a:p>
            <a:pPr marL="285750" indent="-285750">
              <a:lnSpc>
                <a:spcPct val="100000"/>
              </a:lnSpc>
              <a:buClr>
                <a:srgbClr val="0070C0"/>
              </a:buClr>
            </a:pPr>
            <a:r>
              <a:rPr lang="en-US" sz="1800" b="1" dirty="0">
                <a:solidFill>
                  <a:srgbClr val="0070C0"/>
                </a:solidFill>
                <a:latin typeface="Century Gothic" panose="020B0502020202020204" pitchFamily="34" charset="0"/>
                <a:hlinkClick r:id="rId2">
                  <a:extLst>
                    <a:ext uri="{A12FA001-AC4F-418D-AE19-62706E023703}">
                      <ahyp:hlinkClr xmlns:ahyp="http://schemas.microsoft.com/office/drawing/2018/hyperlinkcolor" val="tx"/>
                    </a:ext>
                  </a:extLst>
                </a:hlinkClick>
              </a:rPr>
              <a:t>https://cft.vanderbilt.edu/teaching-guides/pedagogies-and-strategies/</a:t>
            </a:r>
          </a:p>
          <a:p>
            <a:pPr marL="0" indent="0">
              <a:lnSpc>
                <a:spcPct val="100000"/>
              </a:lnSpc>
              <a:buClr>
                <a:srgbClr val="0070C0"/>
              </a:buClr>
              <a:buNone/>
            </a:pPr>
            <a:endParaRPr lang="en-US" sz="1800" b="1" dirty="0">
              <a:solidFill>
                <a:srgbClr val="F49100"/>
              </a:solidFill>
              <a:latin typeface="Century Gothic" panose="020B0502020202020204" pitchFamily="34" charset="0"/>
              <a:hlinkClick r:id="rId3">
                <a:extLst>
                  <a:ext uri="{A12FA001-AC4F-418D-AE19-62706E023703}">
                    <ahyp:hlinkClr xmlns:ahyp="http://schemas.microsoft.com/office/drawing/2018/hyperlinkcolor" val="tx"/>
                  </a:ext>
                </a:extLst>
              </a:hlinkClick>
            </a:endParaRPr>
          </a:p>
          <a:p>
            <a:pPr marL="285750" indent="-285750">
              <a:lnSpc>
                <a:spcPct val="100000"/>
              </a:lnSpc>
              <a:buClr>
                <a:srgbClr val="0070C0"/>
              </a:buClr>
            </a:pPr>
            <a:r>
              <a:rPr lang="en-US" sz="1800" b="1" dirty="0">
                <a:solidFill>
                  <a:srgbClr val="0070C0"/>
                </a:solidFill>
                <a:latin typeface="Century Gothic" panose="020B0502020202020204" pitchFamily="34" charset="0"/>
                <a:hlinkClick r:id="rId3">
                  <a:extLst>
                    <a:ext uri="{A12FA001-AC4F-418D-AE19-62706E023703}">
                      <ahyp:hlinkClr xmlns:ahyp="http://schemas.microsoft.com/office/drawing/2018/hyperlinkcolor" val="tx"/>
                    </a:ext>
                  </a:extLst>
                </a:hlinkClick>
              </a:rPr>
              <a:t>https://facultyinnovate.utexas.edu/instructional-strategies</a:t>
            </a:r>
            <a:r>
              <a:rPr lang="en-US" sz="1800" b="1" dirty="0">
                <a:solidFill>
                  <a:srgbClr val="0070C0"/>
                </a:solidFill>
                <a:latin typeface="Century Gothic" panose="020B0502020202020204" pitchFamily="34" charset="0"/>
              </a:rPr>
              <a:t> </a:t>
            </a:r>
          </a:p>
        </p:txBody>
      </p:sp>
      <p:pic>
        <p:nvPicPr>
          <p:cNvPr id="9" name="Picture 8" descr="Creative Commons BY-NC License">
            <a:hlinkClick r:id="rId4"/>
            <a:extLst>
              <a:ext uri="{FF2B5EF4-FFF2-40B4-BE49-F238E27FC236}">
                <a16:creationId xmlns:a16="http://schemas.microsoft.com/office/drawing/2014/main" id="{16343608-E85D-A34C-9D6E-22B7719294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9712" y="4599766"/>
            <a:ext cx="838200" cy="288131"/>
          </a:xfrm>
          <a:prstGeom prst="rect">
            <a:avLst/>
          </a:prstGeom>
        </p:spPr>
      </p:pic>
      <p:pic>
        <p:nvPicPr>
          <p:cNvPr id="10" name="Picture 9" descr="Creative Commons BY-NC-SA License">
            <a:hlinkClick r:id="rId6"/>
            <a:extLst>
              <a:ext uri="{FF2B5EF4-FFF2-40B4-BE49-F238E27FC236}">
                <a16:creationId xmlns:a16="http://schemas.microsoft.com/office/drawing/2014/main" id="{7F37BE00-CF5A-D64A-8DB7-A714237F50F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46912" y="3662362"/>
            <a:ext cx="762000" cy="261938"/>
          </a:xfrm>
          <a:prstGeom prst="rect">
            <a:avLst/>
          </a:prstGeom>
        </p:spPr>
      </p:pic>
      <p:pic>
        <p:nvPicPr>
          <p:cNvPr id="11" name="Picture 10" descr="Creative Commons BY-NC-SA License">
            <a:hlinkClick r:id="rId6"/>
            <a:extLst>
              <a:ext uri="{FF2B5EF4-FFF2-40B4-BE49-F238E27FC236}">
                <a16:creationId xmlns:a16="http://schemas.microsoft.com/office/drawing/2014/main" id="{43795086-A99F-9446-9A69-7FF1E042FA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37612" y="5486400"/>
            <a:ext cx="762000" cy="261938"/>
          </a:xfrm>
          <a:prstGeom prst="rect">
            <a:avLst/>
          </a:prstGeom>
        </p:spPr>
      </p:pic>
    </p:spTree>
    <p:extLst>
      <p:ext uri="{BB962C8B-B14F-4D97-AF65-F5344CB8AC3E}">
        <p14:creationId xmlns:p14="http://schemas.microsoft.com/office/powerpoint/2010/main" val="107065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E2341-F61A-E848-B7E8-66410D03DFD3}"/>
              </a:ext>
            </a:extLst>
          </p:cNvPr>
          <p:cNvSpPr>
            <a:spLocks noGrp="1"/>
          </p:cNvSpPr>
          <p:nvPr>
            <p:ph type="title"/>
          </p:nvPr>
        </p:nvSpPr>
        <p:spPr/>
        <p:txBody>
          <a:bodyPr/>
          <a:lstStyle/>
          <a:p>
            <a:pPr algn="ctr"/>
            <a:r>
              <a:rPr lang="en-US" dirty="0"/>
              <a:t>Universal Design for Learning (UDL)</a:t>
            </a:r>
          </a:p>
        </p:txBody>
      </p:sp>
      <p:sp>
        <p:nvSpPr>
          <p:cNvPr id="3" name="Content Placeholder 2">
            <a:extLst>
              <a:ext uri="{FF2B5EF4-FFF2-40B4-BE49-F238E27FC236}">
                <a16:creationId xmlns:a16="http://schemas.microsoft.com/office/drawing/2014/main" id="{9D89ECB2-8B81-9F45-8DDE-AC7B13D598C0}"/>
              </a:ext>
            </a:extLst>
          </p:cNvPr>
          <p:cNvSpPr>
            <a:spLocks noGrp="1"/>
          </p:cNvSpPr>
          <p:nvPr>
            <p:ph idx="1"/>
          </p:nvPr>
        </p:nvSpPr>
        <p:spPr>
          <a:xfrm>
            <a:off x="1293813" y="1828800"/>
            <a:ext cx="9601200" cy="4191000"/>
          </a:xfrm>
        </p:spPr>
        <p:txBody>
          <a:bodyPr>
            <a:normAutofit/>
          </a:bodyPr>
          <a:lstStyle/>
          <a:p>
            <a:pPr marL="0" indent="0">
              <a:lnSpc>
                <a:spcPct val="100000"/>
              </a:lnSpc>
              <a:buClr>
                <a:srgbClr val="0070C0"/>
              </a:buClr>
              <a:buNone/>
            </a:pPr>
            <a:r>
              <a:rPr lang="en-US" sz="1800" b="1" dirty="0">
                <a:latin typeface="Century Gothic" panose="020B0502020202020204" pitchFamily="34" charset="0"/>
              </a:rPr>
              <a:t>What is Universal Design for Learning?</a:t>
            </a:r>
          </a:p>
          <a:p>
            <a:pPr marL="285750" indent="-285750">
              <a:lnSpc>
                <a:spcPct val="100000"/>
              </a:lnSpc>
              <a:buClr>
                <a:srgbClr val="0070C0"/>
              </a:buClr>
            </a:pPr>
            <a:r>
              <a:rPr lang="en-US" sz="1800" dirty="0">
                <a:latin typeface="Century Gothic" panose="020B0502020202020204" pitchFamily="34" charset="0"/>
              </a:rPr>
              <a:t>“a framework to improve and optimize teaching and learning for all people based on scientific insights into how humans learn.”</a:t>
            </a:r>
          </a:p>
          <a:p>
            <a:pPr>
              <a:lnSpc>
                <a:spcPct val="100000"/>
              </a:lnSpc>
              <a:buClr>
                <a:srgbClr val="0070C0"/>
              </a:buClr>
            </a:pPr>
            <a:r>
              <a:rPr lang="en-US" sz="1800" dirty="0">
                <a:latin typeface="Century Gothic" panose="020B0502020202020204" pitchFamily="34" charset="0"/>
              </a:rPr>
              <a:t>Here is a video that provides a good brief overview of UDL</a:t>
            </a:r>
          </a:p>
          <a:p>
            <a:pPr lvl="1">
              <a:lnSpc>
                <a:spcPct val="100000"/>
              </a:lnSpc>
              <a:buClr>
                <a:srgbClr val="0070C0"/>
              </a:buClr>
            </a:pPr>
            <a:r>
              <a:rPr lang="en-US" sz="1400" b="1" dirty="0">
                <a:solidFill>
                  <a:srgbClr val="0070C0"/>
                </a:solidFill>
                <a:latin typeface="Century Gothic" panose="020B0502020202020204" pitchFamily="34" charset="0"/>
                <a:hlinkClick r:id="rId2">
                  <a:extLst>
                    <a:ext uri="{A12FA001-AC4F-418D-AE19-62706E023703}">
                      <ahyp:hlinkClr xmlns:ahyp="http://schemas.microsoft.com/office/drawing/2018/hyperlinkcolor" val="tx"/>
                    </a:ext>
                  </a:extLst>
                </a:hlinkClick>
              </a:rPr>
              <a:t>https://youtu.be/bDvKnY0g6e4</a:t>
            </a:r>
            <a:r>
              <a:rPr lang="en-US" sz="1400" b="1" dirty="0">
                <a:solidFill>
                  <a:srgbClr val="0070C0"/>
                </a:solidFill>
                <a:latin typeface="Century Gothic" panose="020B0502020202020204" pitchFamily="34" charset="0"/>
              </a:rPr>
              <a:t> </a:t>
            </a:r>
          </a:p>
          <a:p>
            <a:pPr>
              <a:lnSpc>
                <a:spcPct val="100000"/>
              </a:lnSpc>
              <a:buClr>
                <a:srgbClr val="0070C0"/>
              </a:buClr>
            </a:pPr>
            <a:r>
              <a:rPr lang="en-US" sz="1800" dirty="0">
                <a:latin typeface="Century Gothic" panose="020B0502020202020204" pitchFamily="34" charset="0"/>
              </a:rPr>
              <a:t>“These guidelines offer a set of concrete suggestions that can be applied to any discipline or domain to ensure that all learners can access and participate in meaningful, challenging learning opportunities.”</a:t>
            </a:r>
          </a:p>
          <a:p>
            <a:pPr>
              <a:lnSpc>
                <a:spcPct val="100000"/>
              </a:lnSpc>
              <a:buClr>
                <a:srgbClr val="0070C0"/>
              </a:buClr>
            </a:pPr>
            <a:r>
              <a:rPr lang="en-US" sz="1800" dirty="0">
                <a:latin typeface="Century Gothic" panose="020B0502020202020204" pitchFamily="34" charset="0"/>
              </a:rPr>
              <a:t>For more information and interactivity with the </a:t>
            </a:r>
            <a:r>
              <a:rPr lang="en-US" sz="1800" b="1" dirty="0">
                <a:solidFill>
                  <a:srgbClr val="0070C0"/>
                </a:solidFill>
                <a:latin typeface="Century Gothic" panose="020B0502020202020204" pitchFamily="34" charset="0"/>
                <a:hlinkClick r:id="rId3">
                  <a:extLst>
                    <a:ext uri="{A12FA001-AC4F-418D-AE19-62706E023703}">
                      <ahyp:hlinkClr xmlns:ahyp="http://schemas.microsoft.com/office/drawing/2018/hyperlinkcolor" val="tx"/>
                    </a:ext>
                  </a:extLst>
                </a:hlinkClick>
              </a:rPr>
              <a:t>Guidelines Graphic Organizer </a:t>
            </a:r>
            <a:r>
              <a:rPr lang="en-US" sz="1800" dirty="0">
                <a:latin typeface="Century Gothic" panose="020B0502020202020204" pitchFamily="34" charset="0"/>
              </a:rPr>
              <a:t>for UDL that is on the next slide, visit the </a:t>
            </a:r>
            <a:r>
              <a:rPr lang="en-US" sz="1800" b="1" dirty="0">
                <a:solidFill>
                  <a:srgbClr val="0070C0"/>
                </a:solidFill>
                <a:latin typeface="Century Gothic" panose="020B0502020202020204" pitchFamily="34" charset="0"/>
                <a:hlinkClick r:id="rId4">
                  <a:extLst>
                    <a:ext uri="{A12FA001-AC4F-418D-AE19-62706E023703}">
                      <ahyp:hlinkClr xmlns:ahyp="http://schemas.microsoft.com/office/drawing/2018/hyperlinkcolor" val="tx"/>
                    </a:ext>
                  </a:extLst>
                </a:hlinkClick>
              </a:rPr>
              <a:t>Cast</a:t>
            </a:r>
            <a:r>
              <a:rPr lang="en-US" sz="1800" dirty="0">
                <a:latin typeface="Century Gothic" panose="020B0502020202020204" pitchFamily="34" charset="0"/>
              </a:rPr>
              <a:t> website.</a:t>
            </a:r>
          </a:p>
          <a:p>
            <a:pPr>
              <a:lnSpc>
                <a:spcPct val="100000"/>
              </a:lnSpc>
              <a:buClr>
                <a:srgbClr val="0070C0"/>
              </a:buClr>
            </a:pPr>
            <a:r>
              <a:rPr lang="en-US" sz="1800" dirty="0">
                <a:latin typeface="Century Gothic" panose="020B0502020202020204" pitchFamily="34" charset="0"/>
              </a:rPr>
              <a:t>Faculty Perspective Example: </a:t>
            </a:r>
            <a:r>
              <a:rPr lang="en-US" sz="1800" b="1" dirty="0">
                <a:solidFill>
                  <a:srgbClr val="0070C0"/>
                </a:solidFill>
                <a:latin typeface="Century Gothic" panose="020B0502020202020204" pitchFamily="34" charset="0"/>
                <a:hlinkClick r:id="rId5">
                  <a:extLst>
                    <a:ext uri="{A12FA001-AC4F-418D-AE19-62706E023703}">
                      <ahyp:hlinkClr xmlns:ahyp="http://schemas.microsoft.com/office/drawing/2018/hyperlinkcolor" val="tx"/>
                    </a:ext>
                  </a:extLst>
                </a:hlinkClick>
              </a:rPr>
              <a:t>Video</a:t>
            </a:r>
            <a:endParaRPr lang="en-US" sz="1800" b="1" dirty="0">
              <a:solidFill>
                <a:srgbClr val="0070C0"/>
              </a:solidFill>
              <a:latin typeface="Century Gothic" panose="020B0502020202020204" pitchFamily="34" charset="0"/>
            </a:endParaRPr>
          </a:p>
        </p:txBody>
      </p:sp>
      <p:sp>
        <p:nvSpPr>
          <p:cNvPr id="5" name="Rectangle 4">
            <a:extLst>
              <a:ext uri="{FF2B5EF4-FFF2-40B4-BE49-F238E27FC236}">
                <a16:creationId xmlns:a16="http://schemas.microsoft.com/office/drawing/2014/main" id="{7A160471-3681-2C4F-AD89-565160E9F7B7}"/>
              </a:ext>
            </a:extLst>
          </p:cNvPr>
          <p:cNvSpPr/>
          <p:nvPr/>
        </p:nvSpPr>
        <p:spPr>
          <a:xfrm>
            <a:off x="1293812" y="6276201"/>
            <a:ext cx="9601200" cy="276999"/>
          </a:xfrm>
          <a:prstGeom prst="rect">
            <a:avLst/>
          </a:prstGeom>
        </p:spPr>
        <p:txBody>
          <a:bodyPr wrap="square">
            <a:spAutoFit/>
          </a:bodyPr>
          <a:lstStyle/>
          <a:p>
            <a:r>
              <a:rPr lang="en-US" sz="1200" dirty="0">
                <a:latin typeface="Century Gothic" panose="020B0502020202020204" pitchFamily="34" charset="0"/>
              </a:rPr>
              <a:t>CAST (2018). Universal Design for Learning Guidelines version 2.2. Retrieved on 18 Apr 2021 from </a:t>
            </a:r>
            <a:r>
              <a:rPr lang="en-US" sz="1200" b="1" dirty="0">
                <a:solidFill>
                  <a:srgbClr val="0070C0"/>
                </a:solidFill>
                <a:latin typeface="Century Gothic" panose="020B0502020202020204" pitchFamily="34" charset="0"/>
                <a:hlinkClick r:id="rId6">
                  <a:extLst>
                    <a:ext uri="{A12FA001-AC4F-418D-AE19-62706E023703}">
                      <ahyp:hlinkClr xmlns:ahyp="http://schemas.microsoft.com/office/drawing/2018/hyperlinkcolor" val="tx"/>
                    </a:ext>
                  </a:extLst>
                </a:hlinkClick>
              </a:rPr>
              <a:t>http://udlguidelines.cast.org</a:t>
            </a:r>
            <a:r>
              <a:rPr lang="en-US" sz="1200" dirty="0">
                <a:latin typeface="Century Gothic" panose="020B0502020202020204" pitchFamily="34" charset="0"/>
              </a:rPr>
              <a:t> </a:t>
            </a:r>
          </a:p>
        </p:txBody>
      </p:sp>
      <p:pic>
        <p:nvPicPr>
          <p:cNvPr id="6" name="Picture 5" descr="Creative Commons BY-NC License">
            <a:hlinkClick r:id="rId7"/>
            <a:extLst>
              <a:ext uri="{FF2B5EF4-FFF2-40B4-BE49-F238E27FC236}">
                <a16:creationId xmlns:a16="http://schemas.microsoft.com/office/drawing/2014/main" id="{79B91656-12AB-2C4C-A761-2A8E4AB0E3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22812" y="3429000"/>
            <a:ext cx="838200" cy="288131"/>
          </a:xfrm>
          <a:prstGeom prst="rect">
            <a:avLst/>
          </a:prstGeom>
        </p:spPr>
      </p:pic>
    </p:spTree>
    <p:extLst>
      <p:ext uri="{BB962C8B-B14F-4D97-AF65-F5344CB8AC3E}">
        <p14:creationId xmlns:p14="http://schemas.microsoft.com/office/powerpoint/2010/main" val="63896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E2341-F61A-E848-B7E8-66410D03DFD3}"/>
              </a:ext>
            </a:extLst>
          </p:cNvPr>
          <p:cNvSpPr>
            <a:spLocks noGrp="1"/>
          </p:cNvSpPr>
          <p:nvPr>
            <p:ph type="title"/>
          </p:nvPr>
        </p:nvSpPr>
        <p:spPr>
          <a:xfrm>
            <a:off x="227012" y="381000"/>
            <a:ext cx="4191000" cy="1143000"/>
          </a:xfrm>
        </p:spPr>
        <p:txBody>
          <a:bodyPr>
            <a:normAutofit/>
          </a:bodyPr>
          <a:lstStyle/>
          <a:p>
            <a:pPr algn="ctr"/>
            <a:r>
              <a:rPr lang="en-US" dirty="0"/>
              <a:t>Universal Design for Learning (UDL)</a:t>
            </a:r>
          </a:p>
        </p:txBody>
      </p:sp>
      <p:sp>
        <p:nvSpPr>
          <p:cNvPr id="13" name="Content Placeholder 12">
            <a:extLst>
              <a:ext uri="{FF2B5EF4-FFF2-40B4-BE49-F238E27FC236}">
                <a16:creationId xmlns:a16="http://schemas.microsoft.com/office/drawing/2014/main" id="{EF4502D5-98CD-8846-90AD-0B5DCAE66638}"/>
              </a:ext>
            </a:extLst>
          </p:cNvPr>
          <p:cNvSpPr>
            <a:spLocks noGrp="1"/>
          </p:cNvSpPr>
          <p:nvPr>
            <p:ph sz="half" idx="1"/>
          </p:nvPr>
        </p:nvSpPr>
        <p:spPr>
          <a:xfrm>
            <a:off x="227012" y="1943100"/>
            <a:ext cx="4014216" cy="4495800"/>
          </a:xfrm>
        </p:spPr>
        <p:txBody>
          <a:bodyPr/>
          <a:lstStyle/>
          <a:p>
            <a:pPr marL="0" indent="0">
              <a:lnSpc>
                <a:spcPct val="100000"/>
              </a:lnSpc>
              <a:spcBef>
                <a:spcPts val="600"/>
              </a:spcBef>
              <a:spcAft>
                <a:spcPts val="600"/>
              </a:spcAft>
              <a:buClr>
                <a:srgbClr val="0070C0"/>
              </a:buClr>
              <a:buNone/>
            </a:pPr>
            <a:r>
              <a:rPr lang="en-US" sz="1800" b="1" dirty="0">
                <a:latin typeface="Century Gothic" panose="020B0502020202020204" pitchFamily="34" charset="0"/>
              </a:rPr>
              <a:t>Video</a:t>
            </a:r>
            <a:r>
              <a:rPr lang="en-US" sz="1800" dirty="0">
                <a:latin typeface="Century Gothic" panose="020B0502020202020204" pitchFamily="34" charset="0"/>
              </a:rPr>
              <a:t>: </a:t>
            </a:r>
            <a:r>
              <a:rPr lang="en-US" sz="1800" b="1" dirty="0">
                <a:solidFill>
                  <a:srgbClr val="0070C0"/>
                </a:solidFill>
                <a:latin typeface="Century Gothic" panose="020B0502020202020204" pitchFamily="34" charset="0"/>
                <a:hlinkClick r:id="rId2">
                  <a:extLst>
                    <a:ext uri="{A12FA001-AC4F-418D-AE19-62706E023703}">
                      <ahyp:hlinkClr xmlns:ahyp="http://schemas.microsoft.com/office/drawing/2018/hyperlinkcolor" val="tx"/>
                    </a:ext>
                  </a:extLst>
                </a:hlinkClick>
              </a:rPr>
              <a:t>https://youtu.be/wVTm8vQRvNc</a:t>
            </a:r>
            <a:r>
              <a:rPr lang="en-US" sz="1800" b="1" dirty="0">
                <a:solidFill>
                  <a:srgbClr val="0070C0"/>
                </a:solidFill>
                <a:latin typeface="Century Gothic" panose="020B0502020202020204" pitchFamily="34" charset="0"/>
              </a:rPr>
              <a:t> </a:t>
            </a:r>
            <a:r>
              <a:rPr lang="en-US" sz="1800" dirty="0">
                <a:latin typeface="Century Gothic" panose="020B0502020202020204" pitchFamily="34" charset="0"/>
              </a:rPr>
              <a:t>- please note that the chart is in a different order than on the previous slide. Colors due match, but for clarification the previous slide and video puts the columns in the following order:</a:t>
            </a:r>
          </a:p>
          <a:p>
            <a:pPr lvl="1">
              <a:lnSpc>
                <a:spcPct val="100000"/>
              </a:lnSpc>
              <a:spcAft>
                <a:spcPts val="600"/>
              </a:spcAft>
              <a:buClr>
                <a:srgbClr val="0070C0"/>
              </a:buClr>
            </a:pPr>
            <a:r>
              <a:rPr lang="en-US" sz="1400" dirty="0">
                <a:latin typeface="Century Gothic" panose="020B0502020202020204" pitchFamily="34" charset="0"/>
              </a:rPr>
              <a:t>Engagement/Representation/Action &amp; Expression (Previous Slide)</a:t>
            </a:r>
          </a:p>
          <a:p>
            <a:pPr marL="274320" lvl="1" indent="0" algn="ctr">
              <a:lnSpc>
                <a:spcPct val="100000"/>
              </a:lnSpc>
              <a:spcAft>
                <a:spcPts val="600"/>
              </a:spcAft>
              <a:buClr>
                <a:srgbClr val="0070C0"/>
              </a:buClr>
              <a:buNone/>
            </a:pPr>
            <a:r>
              <a:rPr lang="en-US" sz="1600" dirty="0">
                <a:latin typeface="Century Gothic" panose="020B0502020202020204" pitchFamily="34" charset="0"/>
              </a:rPr>
              <a:t>VS</a:t>
            </a:r>
          </a:p>
          <a:p>
            <a:pPr lvl="1">
              <a:lnSpc>
                <a:spcPct val="100000"/>
              </a:lnSpc>
              <a:spcAft>
                <a:spcPts val="600"/>
              </a:spcAft>
              <a:buClr>
                <a:srgbClr val="0070C0"/>
              </a:buClr>
            </a:pPr>
            <a:r>
              <a:rPr lang="en-US" sz="1400" dirty="0">
                <a:latin typeface="Century Gothic" panose="020B0502020202020204" pitchFamily="34" charset="0"/>
              </a:rPr>
              <a:t>Representation/Action &amp; Expression/Engagement (Video link demonstration)</a:t>
            </a:r>
          </a:p>
        </p:txBody>
      </p:sp>
      <p:pic>
        <p:nvPicPr>
          <p:cNvPr id="7" name="Picture 6" descr="The Universal Design for Learning Guidelines chart">
            <a:hlinkClick r:id="rId3"/>
            <a:extLst>
              <a:ext uri="{FF2B5EF4-FFF2-40B4-BE49-F238E27FC236}">
                <a16:creationId xmlns:a16="http://schemas.microsoft.com/office/drawing/2014/main" id="{893727B9-A48E-BC4A-89A4-642733D0A4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0812" y="110837"/>
            <a:ext cx="8731623" cy="6747163"/>
          </a:xfrm>
          <a:prstGeom prst="rect">
            <a:avLst/>
          </a:prstGeom>
          <a:effectLst>
            <a:glow rad="228600">
              <a:schemeClr val="accent2">
                <a:lumMod val="40000"/>
                <a:lumOff val="60000"/>
                <a:alpha val="40000"/>
              </a:schemeClr>
            </a:glow>
            <a:outerShdw blurRad="50800" dist="38100" dir="2700000" algn="tl" rotWithShape="0">
              <a:prstClr val="black">
                <a:alpha val="40000"/>
              </a:prstClr>
            </a:outerShdw>
          </a:effectLst>
        </p:spPr>
      </p:pic>
    </p:spTree>
    <p:extLst>
      <p:ext uri="{BB962C8B-B14F-4D97-AF65-F5344CB8AC3E}">
        <p14:creationId xmlns:p14="http://schemas.microsoft.com/office/powerpoint/2010/main" val="3803254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BDA1C-B5CB-2645-84E7-5D1D256332E7}"/>
              </a:ext>
            </a:extLst>
          </p:cNvPr>
          <p:cNvSpPr>
            <a:spLocks noGrp="1"/>
          </p:cNvSpPr>
          <p:nvPr>
            <p:ph type="title"/>
          </p:nvPr>
        </p:nvSpPr>
        <p:spPr>
          <a:xfrm>
            <a:off x="1293813" y="381000"/>
            <a:ext cx="9601200" cy="685800"/>
          </a:xfrm>
        </p:spPr>
        <p:txBody>
          <a:bodyPr/>
          <a:lstStyle/>
          <a:p>
            <a:pPr algn="ctr"/>
            <a:r>
              <a:rPr lang="en-US" dirty="0"/>
              <a:t>Rubrics</a:t>
            </a:r>
          </a:p>
        </p:txBody>
      </p:sp>
      <p:sp>
        <p:nvSpPr>
          <p:cNvPr id="3" name="Content Placeholder 2">
            <a:extLst>
              <a:ext uri="{FF2B5EF4-FFF2-40B4-BE49-F238E27FC236}">
                <a16:creationId xmlns:a16="http://schemas.microsoft.com/office/drawing/2014/main" id="{B03290CF-C921-494F-9EBC-2DD47133D3E5}"/>
              </a:ext>
            </a:extLst>
          </p:cNvPr>
          <p:cNvSpPr>
            <a:spLocks noGrp="1"/>
          </p:cNvSpPr>
          <p:nvPr>
            <p:ph idx="1"/>
          </p:nvPr>
        </p:nvSpPr>
        <p:spPr>
          <a:xfrm>
            <a:off x="1293813" y="1066800"/>
            <a:ext cx="9601200" cy="5334000"/>
          </a:xfrm>
        </p:spPr>
        <p:txBody>
          <a:bodyPr>
            <a:normAutofit lnSpcReduction="10000"/>
          </a:bodyPr>
          <a:lstStyle/>
          <a:p>
            <a:pPr marL="0" indent="0">
              <a:lnSpc>
                <a:spcPct val="110000"/>
              </a:lnSpc>
              <a:spcBef>
                <a:spcPts val="1000"/>
              </a:spcBef>
              <a:buClr>
                <a:srgbClr val="0070C0"/>
              </a:buClr>
              <a:buNone/>
            </a:pPr>
            <a:r>
              <a:rPr lang="en-US" sz="1800" dirty="0">
                <a:latin typeface="Century Gothic" panose="020B0502020202020204" pitchFamily="34" charset="0"/>
              </a:rPr>
              <a:t>A UDL tactic is to use rubrics to provide student choice and self-regulation. Rubrics are one way to provide guidance for students as well as help ensure grading consistency.</a:t>
            </a:r>
          </a:p>
          <a:p>
            <a:pPr marL="0" indent="0">
              <a:lnSpc>
                <a:spcPct val="110000"/>
              </a:lnSpc>
              <a:spcBef>
                <a:spcPts val="1000"/>
              </a:spcBef>
              <a:buClr>
                <a:srgbClr val="0070C0"/>
              </a:buClr>
              <a:buNone/>
            </a:pPr>
            <a:r>
              <a:rPr lang="en-US" sz="1800" b="1" dirty="0">
                <a:latin typeface="Century Gothic" panose="020B0502020202020204" pitchFamily="34" charset="0"/>
              </a:rPr>
              <a:t>Some Student Benefits</a:t>
            </a:r>
            <a:r>
              <a:rPr lang="en-US" sz="1800" dirty="0">
                <a:latin typeface="Century Gothic" panose="020B0502020202020204" pitchFamily="34" charset="0"/>
              </a:rPr>
              <a:t>:</a:t>
            </a:r>
          </a:p>
          <a:p>
            <a:pPr marL="285750" indent="-285750">
              <a:lnSpc>
                <a:spcPct val="110000"/>
              </a:lnSpc>
              <a:spcBef>
                <a:spcPts val="1000"/>
              </a:spcBef>
              <a:buClr>
                <a:srgbClr val="0070C0"/>
              </a:buClr>
            </a:pPr>
            <a:r>
              <a:rPr lang="en-US" sz="1800" dirty="0">
                <a:latin typeface="Century Gothic" panose="020B0502020202020204" pitchFamily="34" charset="0"/>
              </a:rPr>
              <a:t>Clearly articulated expectation of standards</a:t>
            </a:r>
          </a:p>
          <a:p>
            <a:pPr marL="285750" indent="-285750">
              <a:lnSpc>
                <a:spcPct val="110000"/>
              </a:lnSpc>
              <a:spcBef>
                <a:spcPts val="1000"/>
              </a:spcBef>
              <a:buClr>
                <a:srgbClr val="0070C0"/>
              </a:buClr>
            </a:pPr>
            <a:r>
              <a:rPr lang="en-US" sz="1800" dirty="0">
                <a:latin typeface="Century Gothic" panose="020B0502020202020204" pitchFamily="34" charset="0"/>
              </a:rPr>
              <a:t>Easy to understand instructional feedback</a:t>
            </a:r>
          </a:p>
          <a:p>
            <a:pPr marL="0" indent="0">
              <a:lnSpc>
                <a:spcPct val="110000"/>
              </a:lnSpc>
              <a:spcBef>
                <a:spcPts val="1000"/>
              </a:spcBef>
              <a:buClr>
                <a:srgbClr val="0070C0"/>
              </a:buClr>
              <a:buNone/>
            </a:pPr>
            <a:r>
              <a:rPr lang="en-US" sz="1800" b="1" dirty="0">
                <a:latin typeface="Century Gothic" panose="020B0502020202020204" pitchFamily="34" charset="0"/>
              </a:rPr>
              <a:t>Some Faculty Benefits</a:t>
            </a:r>
            <a:r>
              <a:rPr lang="en-US" sz="1800" dirty="0">
                <a:latin typeface="Century Gothic" panose="020B0502020202020204" pitchFamily="34" charset="0"/>
              </a:rPr>
              <a:t>:</a:t>
            </a:r>
          </a:p>
          <a:p>
            <a:pPr marL="285750" indent="-285750">
              <a:lnSpc>
                <a:spcPct val="110000"/>
              </a:lnSpc>
              <a:spcBef>
                <a:spcPts val="1000"/>
              </a:spcBef>
              <a:buClr>
                <a:srgbClr val="0070C0"/>
              </a:buClr>
            </a:pPr>
            <a:r>
              <a:rPr lang="en-US" sz="1800" dirty="0">
                <a:latin typeface="Century Gothic" panose="020B0502020202020204" pitchFamily="34" charset="0"/>
              </a:rPr>
              <a:t>Reduce time grading</a:t>
            </a:r>
          </a:p>
          <a:p>
            <a:pPr marL="285750" indent="-285750">
              <a:lnSpc>
                <a:spcPct val="110000"/>
              </a:lnSpc>
              <a:spcBef>
                <a:spcPts val="1000"/>
              </a:spcBef>
              <a:buClr>
                <a:srgbClr val="0070C0"/>
              </a:buClr>
            </a:pPr>
            <a:r>
              <a:rPr lang="en-US" sz="1800" dirty="0">
                <a:latin typeface="Century Gothic" panose="020B0502020202020204" pitchFamily="34" charset="0"/>
              </a:rPr>
              <a:t>Provide more consistency over time and throughout students</a:t>
            </a:r>
          </a:p>
          <a:p>
            <a:pPr marL="285750" indent="-285750">
              <a:lnSpc>
                <a:spcPct val="110000"/>
              </a:lnSpc>
              <a:spcBef>
                <a:spcPts val="1000"/>
              </a:spcBef>
              <a:buClr>
                <a:srgbClr val="0070C0"/>
              </a:buClr>
            </a:pPr>
            <a:r>
              <a:rPr lang="en-US" sz="1800" dirty="0">
                <a:latin typeface="Century Gothic" panose="020B0502020202020204" pitchFamily="34" charset="0"/>
              </a:rPr>
              <a:t>Clarify/Identify gaps or competency across a class</a:t>
            </a:r>
          </a:p>
          <a:p>
            <a:pPr marL="0" indent="0">
              <a:lnSpc>
                <a:spcPct val="110000"/>
              </a:lnSpc>
              <a:spcBef>
                <a:spcPts val="1000"/>
              </a:spcBef>
              <a:buClr>
                <a:srgbClr val="0070C0"/>
              </a:buClr>
              <a:buNone/>
            </a:pPr>
            <a:r>
              <a:rPr lang="en-US" sz="1800" b="1" dirty="0">
                <a:latin typeface="Century Gothic" panose="020B0502020202020204" pitchFamily="34" charset="0"/>
              </a:rPr>
              <a:t>Resources</a:t>
            </a:r>
          </a:p>
          <a:p>
            <a:pPr>
              <a:lnSpc>
                <a:spcPct val="110000"/>
              </a:lnSpc>
              <a:spcBef>
                <a:spcPts val="1000"/>
              </a:spcBef>
              <a:buClr>
                <a:srgbClr val="0070C0"/>
              </a:buClr>
            </a:pPr>
            <a:r>
              <a:rPr lang="en-US" sz="1800" b="1" dirty="0">
                <a:solidFill>
                  <a:srgbClr val="0070C0"/>
                </a:solidFill>
                <a:latin typeface="Century Gothic" panose="020B0502020202020204" pitchFamily="34" charset="0"/>
                <a:hlinkClick r:id="rId2">
                  <a:extLst>
                    <a:ext uri="{A12FA001-AC4F-418D-AE19-62706E023703}">
                      <ahyp:hlinkClr xmlns:ahyp="http://schemas.microsoft.com/office/drawing/2018/hyperlinkcolor" val="tx"/>
                    </a:ext>
                  </a:extLst>
                </a:hlinkClick>
              </a:rPr>
              <a:t>Creating Rubrics </a:t>
            </a:r>
            <a:r>
              <a:rPr lang="en-US" sz="1800" dirty="0">
                <a:latin typeface="Century Gothic" panose="020B0502020202020204" pitchFamily="34" charset="0"/>
              </a:rPr>
              <a:t>by Tom Lombardo –</a:t>
            </a:r>
          </a:p>
          <a:p>
            <a:pPr>
              <a:lnSpc>
                <a:spcPct val="110000"/>
              </a:lnSpc>
              <a:spcBef>
                <a:spcPts val="1000"/>
              </a:spcBef>
              <a:buClr>
                <a:srgbClr val="0070C0"/>
              </a:buClr>
            </a:pPr>
            <a:r>
              <a:rPr lang="en-US" sz="1800" b="1" dirty="0">
                <a:solidFill>
                  <a:srgbClr val="0070C0"/>
                </a:solidFill>
                <a:latin typeface="Century Gothic" panose="020B0502020202020204" pitchFamily="34" charset="0"/>
                <a:hlinkClick r:id="rId3">
                  <a:extLst>
                    <a:ext uri="{A12FA001-AC4F-418D-AE19-62706E023703}">
                      <ahyp:hlinkClr xmlns:ahyp="http://schemas.microsoft.com/office/drawing/2018/hyperlinkcolor" val="tx"/>
                    </a:ext>
                  </a:extLst>
                </a:hlinkClick>
              </a:rPr>
              <a:t>Creating Rubrics in Canvas</a:t>
            </a:r>
            <a:r>
              <a:rPr lang="en-US" sz="1800" b="1" dirty="0">
                <a:solidFill>
                  <a:srgbClr val="0070C0"/>
                </a:solidFill>
                <a:latin typeface="Century Gothic" panose="020B0502020202020204" pitchFamily="34" charset="0"/>
              </a:rPr>
              <a:t> </a:t>
            </a:r>
            <a:r>
              <a:rPr lang="en-US" sz="1800" dirty="0">
                <a:latin typeface="Century Gothic" panose="020B0502020202020204" pitchFamily="34" charset="0"/>
              </a:rPr>
              <a:t>by Tom Gibbons –</a:t>
            </a:r>
          </a:p>
          <a:p>
            <a:pPr>
              <a:lnSpc>
                <a:spcPct val="110000"/>
              </a:lnSpc>
              <a:spcBef>
                <a:spcPts val="1000"/>
              </a:spcBef>
              <a:buClr>
                <a:srgbClr val="0070C0"/>
              </a:buClr>
            </a:pPr>
            <a:r>
              <a:rPr lang="en-US" sz="1800" b="1" dirty="0">
                <a:solidFill>
                  <a:srgbClr val="0070C0"/>
                </a:solidFill>
                <a:latin typeface="Century Gothic" panose="020B0502020202020204" pitchFamily="34" charset="0"/>
                <a:hlinkClick r:id="rId4">
                  <a:extLst>
                    <a:ext uri="{A12FA001-AC4F-418D-AE19-62706E023703}">
                      <ahyp:hlinkClr xmlns:ahyp="http://schemas.microsoft.com/office/drawing/2018/hyperlinkcolor" val="tx"/>
                    </a:ext>
                  </a:extLst>
                </a:hlinkClick>
              </a:rPr>
              <a:t>Creating and Using Rubrics </a:t>
            </a:r>
            <a:r>
              <a:rPr lang="en-US" sz="1800" dirty="0">
                <a:latin typeface="Century Gothic" panose="020B0502020202020204" pitchFamily="34" charset="0"/>
              </a:rPr>
              <a:t>by Yale University –  </a:t>
            </a:r>
          </a:p>
        </p:txBody>
      </p:sp>
      <p:pic>
        <p:nvPicPr>
          <p:cNvPr id="8" name="Picture 7" descr="Creative Commons BY-NC-ND License">
            <a:hlinkClick r:id="rId5"/>
            <a:extLst>
              <a:ext uri="{FF2B5EF4-FFF2-40B4-BE49-F238E27FC236}">
                <a16:creationId xmlns:a16="http://schemas.microsoft.com/office/drawing/2014/main" id="{E2328163-A3D0-734D-88FD-374ECAF22E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80212" y="6055794"/>
            <a:ext cx="720233" cy="247580"/>
          </a:xfrm>
          <a:prstGeom prst="rect">
            <a:avLst/>
          </a:prstGeom>
        </p:spPr>
      </p:pic>
      <p:sp>
        <p:nvSpPr>
          <p:cNvPr id="11" name="TextBox 10">
            <a:extLst>
              <a:ext uri="{FF2B5EF4-FFF2-40B4-BE49-F238E27FC236}">
                <a16:creationId xmlns:a16="http://schemas.microsoft.com/office/drawing/2014/main" id="{0879F8EF-8C34-D64B-8FC9-F6A2E785273C}"/>
              </a:ext>
            </a:extLst>
          </p:cNvPr>
          <p:cNvSpPr txBox="1"/>
          <p:nvPr/>
        </p:nvSpPr>
        <p:spPr>
          <a:xfrm>
            <a:off x="6780212" y="2066835"/>
            <a:ext cx="3810000" cy="1200329"/>
          </a:xfrm>
          <a:prstGeom prst="rect">
            <a:avLst/>
          </a:prstGeom>
          <a:solidFill>
            <a:srgbClr val="FFE0A5"/>
          </a:solidFill>
          <a:ln>
            <a:noFill/>
          </a:ln>
        </p:spPr>
        <p:txBody>
          <a:bodyPr wrap="square" rtlCol="0" anchor="ctr" anchorCtr="1">
            <a:spAutoFit/>
          </a:bodyPr>
          <a:lstStyle/>
          <a:p>
            <a:r>
              <a:rPr lang="en-US" dirty="0">
                <a:latin typeface="Century Gothic" panose="020B0502020202020204" pitchFamily="34" charset="0"/>
              </a:rPr>
              <a:t>For open education, rubrics are vital for consistency of grading while being able to open assignments to more choice.</a:t>
            </a:r>
          </a:p>
        </p:txBody>
      </p:sp>
      <p:pic>
        <p:nvPicPr>
          <p:cNvPr id="9" name="Picture 8" descr="Creative Commons BY-NC-SA License">
            <a:hlinkClick r:id="rId7"/>
            <a:extLst>
              <a:ext uri="{FF2B5EF4-FFF2-40B4-BE49-F238E27FC236}">
                <a16:creationId xmlns:a16="http://schemas.microsoft.com/office/drawing/2014/main" id="{B4A12B50-66FA-9641-9468-2A369F3740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41002" y="5291194"/>
            <a:ext cx="762000" cy="261938"/>
          </a:xfrm>
          <a:prstGeom prst="rect">
            <a:avLst/>
          </a:prstGeom>
        </p:spPr>
      </p:pic>
      <p:pic>
        <p:nvPicPr>
          <p:cNvPr id="12" name="Content Placeholder 8" descr="Creative Commons BY License">
            <a:hlinkClick r:id="rId9"/>
            <a:extLst>
              <a:ext uri="{FF2B5EF4-FFF2-40B4-BE49-F238E27FC236}">
                <a16:creationId xmlns:a16="http://schemas.microsoft.com/office/drawing/2014/main" id="{2E990066-4F96-CE48-818D-A1E5410D952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80212" y="5667410"/>
            <a:ext cx="720233" cy="247580"/>
          </a:xfrm>
          <a:prstGeom prst="rect">
            <a:avLst/>
          </a:prstGeom>
          <a:solidFill>
            <a:schemeClr val="bg2">
              <a:alpha val="70000"/>
            </a:schemeClr>
          </a:solidFill>
        </p:spPr>
      </p:pic>
    </p:spTree>
    <p:extLst>
      <p:ext uri="{BB962C8B-B14F-4D97-AF65-F5344CB8AC3E}">
        <p14:creationId xmlns:p14="http://schemas.microsoft.com/office/powerpoint/2010/main" val="4117889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D40B8-78C9-7C4F-AEDD-27B5E3F0E41A}"/>
              </a:ext>
            </a:extLst>
          </p:cNvPr>
          <p:cNvSpPr>
            <a:spLocks noGrp="1"/>
          </p:cNvSpPr>
          <p:nvPr>
            <p:ph type="title"/>
          </p:nvPr>
        </p:nvSpPr>
        <p:spPr/>
        <p:txBody>
          <a:bodyPr/>
          <a:lstStyle/>
          <a:p>
            <a:pPr algn="ctr"/>
            <a:r>
              <a:rPr lang="en-US" dirty="0"/>
              <a:t>Scaffolding</a:t>
            </a:r>
          </a:p>
        </p:txBody>
      </p:sp>
      <p:sp>
        <p:nvSpPr>
          <p:cNvPr id="3" name="Content Placeholder 2">
            <a:extLst>
              <a:ext uri="{FF2B5EF4-FFF2-40B4-BE49-F238E27FC236}">
                <a16:creationId xmlns:a16="http://schemas.microsoft.com/office/drawing/2014/main" id="{71DCF46C-829D-144C-9610-C16859DC1F0F}"/>
              </a:ext>
            </a:extLst>
          </p:cNvPr>
          <p:cNvSpPr>
            <a:spLocks noGrp="1"/>
          </p:cNvSpPr>
          <p:nvPr>
            <p:ph idx="1"/>
          </p:nvPr>
        </p:nvSpPr>
        <p:spPr/>
        <p:txBody>
          <a:bodyPr>
            <a:normAutofit fontScale="92500"/>
          </a:bodyPr>
          <a:lstStyle/>
          <a:p>
            <a:pPr marL="0" indent="0">
              <a:lnSpc>
                <a:spcPct val="150000"/>
              </a:lnSpc>
              <a:buClr>
                <a:srgbClr val="0070C0"/>
              </a:buClr>
              <a:buNone/>
            </a:pPr>
            <a:r>
              <a:rPr lang="en-US" sz="1800" b="1" dirty="0">
                <a:latin typeface="+mj-lt"/>
              </a:rPr>
              <a:t>What is Scaffolding?</a:t>
            </a:r>
          </a:p>
          <a:p>
            <a:pPr marL="285750" indent="-285750">
              <a:lnSpc>
                <a:spcPct val="150000"/>
              </a:lnSpc>
              <a:buClr>
                <a:srgbClr val="0070C0"/>
              </a:buClr>
            </a:pPr>
            <a:r>
              <a:rPr lang="en-US" sz="1600" dirty="0">
                <a:latin typeface="+mj-lt"/>
              </a:rPr>
              <a:t>“The term ‘scaffolding’ was developed as a metaphor to describe the type of assistance offered by a teacher or peer to support learning. In the process of scaffolding, the teacher helps the student master a task or concept that the student is initially unable to grasp independently. The teacher offers assistance with only those skills that are beyond the student’s capability</a:t>
            </a:r>
            <a:r>
              <a:rPr lang="en-US" sz="1800" dirty="0">
                <a:latin typeface="+mj-lt"/>
              </a:rPr>
              <a:t>.”</a:t>
            </a:r>
          </a:p>
          <a:p>
            <a:pPr marL="564832" lvl="1" indent="-285750">
              <a:lnSpc>
                <a:spcPct val="150000"/>
              </a:lnSpc>
              <a:buClr>
                <a:srgbClr val="0070C0"/>
              </a:buClr>
            </a:pPr>
            <a:r>
              <a:rPr lang="en-US" sz="1400" b="1" dirty="0">
                <a:latin typeface="+mj-lt"/>
              </a:rPr>
              <a:t>“Of great importance is allowing the student to complete as much of the task as possible, unassisted.”</a:t>
            </a:r>
            <a:endParaRPr lang="en-US" sz="1050" b="1" dirty="0">
              <a:latin typeface="+mj-lt"/>
            </a:endParaRPr>
          </a:p>
          <a:p>
            <a:pPr>
              <a:lnSpc>
                <a:spcPct val="150000"/>
              </a:lnSpc>
              <a:buClr>
                <a:srgbClr val="0070C0"/>
              </a:buClr>
            </a:pPr>
            <a:r>
              <a:rPr lang="en-US" sz="1600" dirty="0">
                <a:latin typeface="+mj-lt"/>
              </a:rPr>
              <a:t>Larkin (2002) states, “Scaffolding is one of the principles of effective instruction that enables teachers to accommodate individual student needs.”</a:t>
            </a:r>
          </a:p>
          <a:p>
            <a:pPr>
              <a:lnSpc>
                <a:spcPct val="150000"/>
              </a:lnSpc>
              <a:buClr>
                <a:srgbClr val="0070C0"/>
              </a:buClr>
            </a:pPr>
            <a:r>
              <a:rPr lang="en-US" sz="1600" dirty="0">
                <a:latin typeface="+mj-lt"/>
              </a:rPr>
              <a:t>“The scaffolding should be removed gradually and then removed completely when mastery of the task is demonstrated.”</a:t>
            </a:r>
          </a:p>
        </p:txBody>
      </p:sp>
      <p:sp>
        <p:nvSpPr>
          <p:cNvPr id="5" name="Rectangle 4">
            <a:extLst>
              <a:ext uri="{FF2B5EF4-FFF2-40B4-BE49-F238E27FC236}">
                <a16:creationId xmlns:a16="http://schemas.microsoft.com/office/drawing/2014/main" id="{A14CB5F7-6AC1-4F41-93D2-0EA162307BCE}"/>
              </a:ext>
            </a:extLst>
          </p:cNvPr>
          <p:cNvSpPr/>
          <p:nvPr/>
        </p:nvSpPr>
        <p:spPr>
          <a:xfrm>
            <a:off x="1292224" y="6164317"/>
            <a:ext cx="9448800" cy="461665"/>
          </a:xfrm>
          <a:prstGeom prst="rect">
            <a:avLst/>
          </a:prstGeom>
        </p:spPr>
        <p:txBody>
          <a:bodyPr wrap="square">
            <a:spAutoFit/>
          </a:bodyPr>
          <a:lstStyle/>
          <a:p>
            <a:r>
              <a:rPr lang="en-US" sz="1200" dirty="0">
                <a:latin typeface="Century Gothic" panose="020B0502020202020204" pitchFamily="34" charset="0"/>
              </a:rPr>
              <a:t>West, A. et al. (2019) Instructional Methods, Strategies and Technologies to Meet the Needs of All Learners. “Ch. 11 - Scaffolding” Retrieved 17 Apr. 2021- </a:t>
            </a:r>
            <a:r>
              <a:rPr lang="en-US" sz="1200" b="1" dirty="0">
                <a:solidFill>
                  <a:srgbClr val="0070C0"/>
                </a:solidFill>
                <a:latin typeface="Century Gothic" panose="020B0502020202020204" pitchFamily="34" charset="0"/>
                <a:hlinkClick r:id="rId2">
                  <a:extLst>
                    <a:ext uri="{A12FA001-AC4F-418D-AE19-62706E023703}">
                      <ahyp:hlinkClr xmlns:ahyp="http://schemas.microsoft.com/office/drawing/2018/hyperlinkcolor" val="tx"/>
                    </a:ext>
                  </a:extLst>
                </a:hlinkClick>
              </a:rPr>
              <a:t>https://granite.pressbooks.pub/teachingdiverselearners/chapter/scaffolding-2/</a:t>
            </a:r>
            <a:r>
              <a:rPr lang="en-US" sz="1200" b="1" dirty="0">
                <a:solidFill>
                  <a:srgbClr val="0070C0"/>
                </a:solidFill>
                <a:latin typeface="Century Gothic" panose="020B0502020202020204" pitchFamily="34" charset="0"/>
              </a:rPr>
              <a:t> </a:t>
            </a:r>
          </a:p>
        </p:txBody>
      </p:sp>
      <p:pic>
        <p:nvPicPr>
          <p:cNvPr id="6" name="Content Placeholder 8" descr="Creative Commons BY License">
            <a:hlinkClick r:id="rId3"/>
            <a:extLst>
              <a:ext uri="{FF2B5EF4-FFF2-40B4-BE49-F238E27FC236}">
                <a16:creationId xmlns:a16="http://schemas.microsoft.com/office/drawing/2014/main" id="{DDDF4733-CF32-474A-BEED-95DA9ECB3C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7432" y="6297072"/>
            <a:ext cx="720233" cy="247580"/>
          </a:xfrm>
          <a:prstGeom prst="rect">
            <a:avLst/>
          </a:prstGeom>
          <a:solidFill>
            <a:schemeClr val="bg2">
              <a:alpha val="70000"/>
            </a:schemeClr>
          </a:solidFill>
        </p:spPr>
      </p:pic>
    </p:spTree>
    <p:extLst>
      <p:ext uri="{BB962C8B-B14F-4D97-AF65-F5344CB8AC3E}">
        <p14:creationId xmlns:p14="http://schemas.microsoft.com/office/powerpoint/2010/main" val="2409313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D40B8-78C9-7C4F-AEDD-27B5E3F0E41A}"/>
              </a:ext>
            </a:extLst>
          </p:cNvPr>
          <p:cNvSpPr>
            <a:spLocks noGrp="1"/>
          </p:cNvSpPr>
          <p:nvPr>
            <p:ph type="title"/>
          </p:nvPr>
        </p:nvSpPr>
        <p:spPr>
          <a:xfrm>
            <a:off x="1293813" y="381000"/>
            <a:ext cx="9601200" cy="609600"/>
          </a:xfrm>
        </p:spPr>
        <p:txBody>
          <a:bodyPr/>
          <a:lstStyle/>
          <a:p>
            <a:pPr algn="ctr"/>
            <a:r>
              <a:rPr lang="en-US" dirty="0"/>
              <a:t>Scaffolding</a:t>
            </a:r>
          </a:p>
        </p:txBody>
      </p:sp>
      <p:sp>
        <p:nvSpPr>
          <p:cNvPr id="3" name="Content Placeholder 2">
            <a:extLst>
              <a:ext uri="{FF2B5EF4-FFF2-40B4-BE49-F238E27FC236}">
                <a16:creationId xmlns:a16="http://schemas.microsoft.com/office/drawing/2014/main" id="{71DCF46C-829D-144C-9610-C16859DC1F0F}"/>
              </a:ext>
            </a:extLst>
          </p:cNvPr>
          <p:cNvSpPr>
            <a:spLocks noGrp="1"/>
          </p:cNvSpPr>
          <p:nvPr>
            <p:ph idx="1"/>
          </p:nvPr>
        </p:nvSpPr>
        <p:spPr>
          <a:xfrm>
            <a:off x="1293813" y="1101584"/>
            <a:ext cx="9601200" cy="5070616"/>
          </a:xfrm>
        </p:spPr>
        <p:txBody>
          <a:bodyPr>
            <a:normAutofit fontScale="92500" lnSpcReduction="10000"/>
          </a:bodyPr>
          <a:lstStyle/>
          <a:p>
            <a:pPr marL="0" indent="0">
              <a:lnSpc>
                <a:spcPct val="150000"/>
              </a:lnSpc>
              <a:buClr>
                <a:srgbClr val="0070C0"/>
              </a:buClr>
              <a:buNone/>
            </a:pPr>
            <a:r>
              <a:rPr lang="en-US" sz="1800" b="1" dirty="0">
                <a:latin typeface="+mj-lt"/>
              </a:rPr>
              <a:t>Characteristics and Critical Features</a:t>
            </a:r>
            <a:r>
              <a:rPr lang="en-US" sz="1800" dirty="0">
                <a:latin typeface="+mj-lt"/>
              </a:rPr>
              <a:t>: </a:t>
            </a:r>
          </a:p>
          <a:p>
            <a:pPr>
              <a:lnSpc>
                <a:spcPct val="150000"/>
              </a:lnSpc>
              <a:buClr>
                <a:srgbClr val="0070C0"/>
              </a:buClr>
            </a:pPr>
            <a:r>
              <a:rPr lang="en-US" sz="1600" dirty="0">
                <a:latin typeface="+mj-lt"/>
              </a:rPr>
              <a:t>“In an appropriate scaffolding process, there will be specific identifiable features that are in place to allow facilitation of assisting the learner in internalizing the knowledge until mastery occurs. Applebee and Langer (1983), as cited by Zhao and </a:t>
            </a:r>
            <a:r>
              <a:rPr lang="en-US" sz="1600" dirty="0" err="1">
                <a:latin typeface="+mj-lt"/>
              </a:rPr>
              <a:t>Orey</a:t>
            </a:r>
            <a:r>
              <a:rPr lang="en-US" sz="1600" dirty="0">
                <a:latin typeface="+mj-lt"/>
              </a:rPr>
              <a:t> (1999), identify these five features as:”</a:t>
            </a:r>
          </a:p>
          <a:p>
            <a:pPr lvl="1">
              <a:lnSpc>
                <a:spcPct val="150000"/>
              </a:lnSpc>
              <a:buClr>
                <a:srgbClr val="0070C0"/>
              </a:buClr>
            </a:pPr>
            <a:r>
              <a:rPr lang="en-US" sz="1400" b="1" dirty="0">
                <a:latin typeface="+mj-lt"/>
              </a:rPr>
              <a:t>Intentionality</a:t>
            </a:r>
            <a:r>
              <a:rPr lang="en-US" sz="1400" dirty="0">
                <a:latin typeface="+mj-lt"/>
              </a:rPr>
              <a:t>: “The task has a clear overall purpose driving any separate activity that may contribute to the whole.”</a:t>
            </a:r>
          </a:p>
          <a:p>
            <a:pPr lvl="1">
              <a:lnSpc>
                <a:spcPct val="150000"/>
              </a:lnSpc>
              <a:buClr>
                <a:srgbClr val="0070C0"/>
              </a:buClr>
            </a:pPr>
            <a:r>
              <a:rPr lang="en-US" sz="1400" b="1" dirty="0">
                <a:latin typeface="+mj-lt"/>
              </a:rPr>
              <a:t>Appropriateness</a:t>
            </a:r>
            <a:r>
              <a:rPr lang="en-US" sz="1400" dirty="0">
                <a:latin typeface="+mj-lt"/>
              </a:rPr>
              <a:t>: “Instructional tasks pose problems that can be solved with help but which students could not successfully complete on their own.”</a:t>
            </a:r>
          </a:p>
          <a:p>
            <a:pPr lvl="1">
              <a:lnSpc>
                <a:spcPct val="150000"/>
              </a:lnSpc>
              <a:buClr>
                <a:srgbClr val="0070C0"/>
              </a:buClr>
            </a:pPr>
            <a:r>
              <a:rPr lang="en-US" sz="1400" b="1" dirty="0">
                <a:latin typeface="+mj-lt"/>
              </a:rPr>
              <a:t>Structure</a:t>
            </a:r>
            <a:r>
              <a:rPr lang="en-US" sz="1400" dirty="0">
                <a:latin typeface="+mj-lt"/>
              </a:rPr>
              <a:t>: ”</a:t>
            </a:r>
            <a:r>
              <a:rPr lang="en-US" sz="1400" b="1" dirty="0">
                <a:latin typeface="+mj-lt"/>
              </a:rPr>
              <a:t>Modeling and questioning</a:t>
            </a:r>
            <a:r>
              <a:rPr lang="en-US" sz="1400" dirty="0">
                <a:latin typeface="+mj-lt"/>
              </a:rPr>
              <a:t> activities are structured around a model of appropriate approaches to the task and lead to a natural sequence of thought and language.”</a:t>
            </a:r>
          </a:p>
          <a:p>
            <a:pPr lvl="1">
              <a:lnSpc>
                <a:spcPct val="150000"/>
              </a:lnSpc>
              <a:buClr>
                <a:srgbClr val="0070C0"/>
              </a:buClr>
            </a:pPr>
            <a:r>
              <a:rPr lang="en-US" sz="1400" b="1" dirty="0">
                <a:latin typeface="+mj-lt"/>
              </a:rPr>
              <a:t>Collaboration: “</a:t>
            </a:r>
            <a:r>
              <a:rPr lang="en-US" sz="1400" dirty="0">
                <a:latin typeface="+mj-lt"/>
              </a:rPr>
              <a:t>The teacher’s response to student work recasts and expands upon the students’ efforts without rejecting what they have accomplished on their own. The teacher’s primary role is collaborative rather than evaluative.”</a:t>
            </a:r>
          </a:p>
          <a:p>
            <a:pPr lvl="1">
              <a:lnSpc>
                <a:spcPct val="150000"/>
              </a:lnSpc>
              <a:buClr>
                <a:srgbClr val="0070C0"/>
              </a:buClr>
            </a:pPr>
            <a:r>
              <a:rPr lang="en-US" sz="1400" b="1" dirty="0">
                <a:latin typeface="+mj-lt"/>
              </a:rPr>
              <a:t>Internalization</a:t>
            </a:r>
            <a:r>
              <a:rPr lang="en-US" sz="1400" dirty="0">
                <a:latin typeface="+mj-lt"/>
              </a:rPr>
              <a:t>: “External scaffolding for the activity is gradually withdrawn as the patterns are internalized by the students (p. 6).”</a:t>
            </a:r>
          </a:p>
        </p:txBody>
      </p:sp>
      <p:sp>
        <p:nvSpPr>
          <p:cNvPr id="4" name="Rectangle 3">
            <a:extLst>
              <a:ext uri="{FF2B5EF4-FFF2-40B4-BE49-F238E27FC236}">
                <a16:creationId xmlns:a16="http://schemas.microsoft.com/office/drawing/2014/main" id="{1B096E47-B9AB-4E44-BA29-D4218ED5718A}"/>
              </a:ext>
            </a:extLst>
          </p:cNvPr>
          <p:cNvSpPr/>
          <p:nvPr/>
        </p:nvSpPr>
        <p:spPr>
          <a:xfrm>
            <a:off x="1292224" y="6164317"/>
            <a:ext cx="9448800" cy="461665"/>
          </a:xfrm>
          <a:prstGeom prst="rect">
            <a:avLst/>
          </a:prstGeom>
        </p:spPr>
        <p:txBody>
          <a:bodyPr wrap="square">
            <a:spAutoFit/>
          </a:bodyPr>
          <a:lstStyle/>
          <a:p>
            <a:r>
              <a:rPr lang="en-US" sz="1200" dirty="0">
                <a:latin typeface="Century Gothic" panose="020B0502020202020204" pitchFamily="34" charset="0"/>
              </a:rPr>
              <a:t>West, A. et al. (2019) Instructional Methods, Strategies and Technologies to Meet the Needs of All Learners. “Ch. 11 - Scaffolding” Retrieved 17 Apr. 2021- </a:t>
            </a:r>
            <a:r>
              <a:rPr lang="en-US" sz="1200" b="1" dirty="0">
                <a:solidFill>
                  <a:srgbClr val="0070C0"/>
                </a:solidFill>
                <a:latin typeface="Century Gothic" panose="020B0502020202020204" pitchFamily="34" charset="0"/>
                <a:hlinkClick r:id="rId2">
                  <a:extLst>
                    <a:ext uri="{A12FA001-AC4F-418D-AE19-62706E023703}">
                      <ahyp:hlinkClr xmlns:ahyp="http://schemas.microsoft.com/office/drawing/2018/hyperlinkcolor" val="tx"/>
                    </a:ext>
                  </a:extLst>
                </a:hlinkClick>
              </a:rPr>
              <a:t>https://granite.pressbooks.pub/teachingdiverselearners/chapter/scaffolding-2/</a:t>
            </a:r>
            <a:r>
              <a:rPr lang="en-US" sz="1200" b="1" dirty="0">
                <a:solidFill>
                  <a:srgbClr val="0070C0"/>
                </a:solidFill>
                <a:latin typeface="Century Gothic" panose="020B0502020202020204" pitchFamily="34" charset="0"/>
              </a:rPr>
              <a:t> </a:t>
            </a:r>
          </a:p>
        </p:txBody>
      </p:sp>
      <p:pic>
        <p:nvPicPr>
          <p:cNvPr id="6" name="Content Placeholder 8" descr="Creative Commons BY License">
            <a:hlinkClick r:id="rId3"/>
            <a:extLst>
              <a:ext uri="{FF2B5EF4-FFF2-40B4-BE49-F238E27FC236}">
                <a16:creationId xmlns:a16="http://schemas.microsoft.com/office/drawing/2014/main" id="{734741E0-242D-3E4C-9087-8206FF745C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9203" y="6294070"/>
            <a:ext cx="720233" cy="247580"/>
          </a:xfrm>
          <a:prstGeom prst="rect">
            <a:avLst/>
          </a:prstGeom>
          <a:solidFill>
            <a:schemeClr val="bg2">
              <a:alpha val="70000"/>
            </a:schemeClr>
          </a:solidFill>
        </p:spPr>
      </p:pic>
    </p:spTree>
    <p:extLst>
      <p:ext uri="{BB962C8B-B14F-4D97-AF65-F5344CB8AC3E}">
        <p14:creationId xmlns:p14="http://schemas.microsoft.com/office/powerpoint/2010/main" val="348268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D40B8-78C9-7C4F-AEDD-27B5E3F0E41A}"/>
              </a:ext>
            </a:extLst>
          </p:cNvPr>
          <p:cNvSpPr>
            <a:spLocks noGrp="1"/>
          </p:cNvSpPr>
          <p:nvPr>
            <p:ph type="title"/>
          </p:nvPr>
        </p:nvSpPr>
        <p:spPr>
          <a:xfrm>
            <a:off x="1293813" y="381000"/>
            <a:ext cx="9601200" cy="838199"/>
          </a:xfrm>
        </p:spPr>
        <p:txBody>
          <a:bodyPr/>
          <a:lstStyle/>
          <a:p>
            <a:pPr algn="ctr"/>
            <a:r>
              <a:rPr lang="en-US" dirty="0"/>
              <a:t>Scaffolding</a:t>
            </a:r>
          </a:p>
        </p:txBody>
      </p:sp>
      <p:sp>
        <p:nvSpPr>
          <p:cNvPr id="3" name="Content Placeholder 2">
            <a:extLst>
              <a:ext uri="{FF2B5EF4-FFF2-40B4-BE49-F238E27FC236}">
                <a16:creationId xmlns:a16="http://schemas.microsoft.com/office/drawing/2014/main" id="{71DCF46C-829D-144C-9610-C16859DC1F0F}"/>
              </a:ext>
            </a:extLst>
          </p:cNvPr>
          <p:cNvSpPr>
            <a:spLocks noGrp="1"/>
          </p:cNvSpPr>
          <p:nvPr>
            <p:ph sz="half" idx="1"/>
          </p:nvPr>
        </p:nvSpPr>
        <p:spPr>
          <a:xfrm>
            <a:off x="760412" y="1447800"/>
            <a:ext cx="10515599" cy="838199"/>
          </a:xfrm>
        </p:spPr>
        <p:txBody>
          <a:bodyPr anchor="ctr">
            <a:normAutofit fontScale="92500"/>
          </a:bodyPr>
          <a:lstStyle/>
          <a:p>
            <a:pPr marL="0" indent="0">
              <a:lnSpc>
                <a:spcPct val="100000"/>
              </a:lnSpc>
              <a:spcBef>
                <a:spcPts val="400"/>
              </a:spcBef>
              <a:buClr>
                <a:srgbClr val="0070C0"/>
              </a:buClr>
              <a:buNone/>
            </a:pPr>
            <a:r>
              <a:rPr lang="en-US" sz="1800" b="1" dirty="0">
                <a:latin typeface="Century Gothic" panose="020B0502020202020204" pitchFamily="34" charset="0"/>
              </a:rPr>
              <a:t>Another Perspective </a:t>
            </a:r>
            <a:r>
              <a:rPr lang="en-US" sz="1800" dirty="0">
                <a:latin typeface="Century Gothic" panose="020B0502020202020204" pitchFamily="34" charset="0"/>
              </a:rPr>
              <a:t>– This is simply another perspective. Find what works for you and your class.</a:t>
            </a:r>
          </a:p>
          <a:p>
            <a:pPr marL="0" indent="0">
              <a:lnSpc>
                <a:spcPct val="100000"/>
              </a:lnSpc>
              <a:spcBef>
                <a:spcPts val="400"/>
              </a:spcBef>
              <a:buClr>
                <a:srgbClr val="0070C0"/>
              </a:buClr>
              <a:buNone/>
            </a:pPr>
            <a:r>
              <a:rPr lang="en-US" sz="1800" dirty="0">
                <a:latin typeface="Century Gothic" panose="020B0502020202020204" pitchFamily="34" charset="0"/>
              </a:rPr>
              <a:t>Jesse </a:t>
            </a:r>
            <a:r>
              <a:rPr lang="en-US" sz="1800" dirty="0" err="1">
                <a:latin typeface="Century Gothic" panose="020B0502020202020204" pitchFamily="34" charset="0"/>
              </a:rPr>
              <a:t>Stommel</a:t>
            </a:r>
            <a:r>
              <a:rPr lang="en-US" sz="1800" dirty="0">
                <a:latin typeface="Century Gothic" panose="020B0502020202020204" pitchFamily="34" charset="0"/>
              </a:rPr>
              <a:t> – </a:t>
            </a:r>
            <a:r>
              <a:rPr lang="en-US" sz="1800" b="1" u="sng" dirty="0">
                <a:solidFill>
                  <a:srgbClr val="0070C0"/>
                </a:solidFill>
                <a:latin typeface="Century Gothic" panose="020B0502020202020204" pitchFamily="34" charset="0"/>
                <a:hlinkClick r:id="rId2">
                  <a:extLst>
                    <a:ext uri="{A12FA001-AC4F-418D-AE19-62706E023703}">
                      <ahyp:hlinkClr xmlns:ahyp="http://schemas.microsoft.com/office/drawing/2018/hyperlinkcolor" val="tx"/>
                    </a:ext>
                  </a:extLst>
                </a:hlinkClick>
              </a:rPr>
              <a:t>“The Human Work of Higher Education Pedagogy."</a:t>
            </a:r>
            <a:r>
              <a:rPr lang="en-US" sz="1800" b="1" dirty="0">
                <a:solidFill>
                  <a:srgbClr val="0070C0"/>
                </a:solidFill>
                <a:latin typeface="Century Gothic" panose="020B0502020202020204" pitchFamily="34" charset="0"/>
              </a:rPr>
              <a:t>  </a:t>
            </a:r>
            <a:r>
              <a:rPr lang="en-US" sz="1800" i="1" dirty="0">
                <a:latin typeface="Century Gothic" panose="020B0502020202020204" pitchFamily="34" charset="0"/>
              </a:rPr>
              <a:t>Academe</a:t>
            </a:r>
            <a:r>
              <a:rPr lang="en-US" sz="1800" dirty="0">
                <a:latin typeface="Century Gothic" panose="020B0502020202020204" pitchFamily="34" charset="0"/>
              </a:rPr>
              <a:t> Vol. 106.1 (2020)</a:t>
            </a:r>
            <a:endParaRPr lang="en-US" dirty="0">
              <a:latin typeface="Century Gothic" panose="020B0502020202020204" pitchFamily="34" charset="0"/>
            </a:endParaRPr>
          </a:p>
        </p:txBody>
      </p:sp>
      <p:sp>
        <p:nvSpPr>
          <p:cNvPr id="6" name="Content Placeholder 5">
            <a:extLst>
              <a:ext uri="{FF2B5EF4-FFF2-40B4-BE49-F238E27FC236}">
                <a16:creationId xmlns:a16="http://schemas.microsoft.com/office/drawing/2014/main" id="{A9C44102-A115-6443-95A3-B3EA67866436}"/>
              </a:ext>
            </a:extLst>
          </p:cNvPr>
          <p:cNvSpPr>
            <a:spLocks noGrp="1"/>
          </p:cNvSpPr>
          <p:nvPr>
            <p:ph sz="half" idx="2"/>
          </p:nvPr>
        </p:nvSpPr>
        <p:spPr>
          <a:xfrm>
            <a:off x="760412" y="5562600"/>
            <a:ext cx="10515600" cy="1143000"/>
          </a:xfrm>
        </p:spPr>
        <p:txBody>
          <a:bodyPr anchor="ctr">
            <a:normAutofit fontScale="92500"/>
          </a:bodyPr>
          <a:lstStyle/>
          <a:p>
            <a:pPr marL="0" indent="0">
              <a:lnSpc>
                <a:spcPct val="100000"/>
              </a:lnSpc>
              <a:buClr>
                <a:srgbClr val="0070C0"/>
              </a:buClr>
              <a:buNone/>
            </a:pPr>
            <a:r>
              <a:rPr lang="en-US" sz="1800" dirty="0">
                <a:latin typeface="Century Gothic" panose="020B0502020202020204" pitchFamily="34" charset="0"/>
              </a:rPr>
              <a:t>What will work for you, your discipline, and your students? Don’t be afraid to step back, rethink, and assess what may need to change even if it seems a little scary with less initial structure. Will it be better for the students? You are a resource, not just a provider of information.</a:t>
            </a:r>
          </a:p>
        </p:txBody>
      </p:sp>
      <p:sp>
        <p:nvSpPr>
          <p:cNvPr id="7" name="Rectangle 6">
            <a:extLst>
              <a:ext uri="{FF2B5EF4-FFF2-40B4-BE49-F238E27FC236}">
                <a16:creationId xmlns:a16="http://schemas.microsoft.com/office/drawing/2014/main" id="{3812E3A3-3EEE-4E41-AE5E-86CB922E448A}"/>
              </a:ext>
            </a:extLst>
          </p:cNvPr>
          <p:cNvSpPr/>
          <p:nvPr/>
        </p:nvSpPr>
        <p:spPr>
          <a:xfrm>
            <a:off x="379412" y="2514600"/>
            <a:ext cx="11277600" cy="2893100"/>
          </a:xfrm>
          <a:prstGeom prst="rect">
            <a:avLst/>
          </a:prstGeom>
          <a:solidFill>
            <a:schemeClr val="bg2"/>
          </a:solidFill>
        </p:spPr>
        <p:txBody>
          <a:bodyPr wrap="square">
            <a:spAutoFit/>
          </a:bodyPr>
          <a:lstStyle/>
          <a:p>
            <a:r>
              <a:rPr lang="en-US" sz="1400" i="1" dirty="0">
                <a:latin typeface="Century Gothic" panose="020B0502020202020204" pitchFamily="34" charset="0"/>
              </a:rPr>
              <a:t>“Rubrics, backward design, learning objects, Bloom’s taxonomy, instructional design, outcomes.</a:t>
            </a:r>
            <a:r>
              <a:rPr lang="en-US" sz="1400" dirty="0">
                <a:latin typeface="Century Gothic" panose="020B0502020202020204" pitchFamily="34" charset="0"/>
              </a:rPr>
              <a:t> Too much of what we do breaks learning down into neat chunks, discrete linear steps, carefully “scaffolded” to control for anxiety and distraction— without being responsive to the specific contexts, backgrounds, and experiences of students.</a:t>
            </a:r>
          </a:p>
          <a:p>
            <a:endParaRPr lang="en-US" sz="1400" dirty="0">
              <a:latin typeface="Century Gothic" panose="020B0502020202020204" pitchFamily="34" charset="0"/>
            </a:endParaRPr>
          </a:p>
          <a:p>
            <a:r>
              <a:rPr lang="en-US" sz="1400" dirty="0">
                <a:latin typeface="Century Gothic" panose="020B0502020202020204" pitchFamily="34" charset="0"/>
              </a:rPr>
              <a:t>Instructional scaffolding is a pedagogical method that emphasizes a structured framework of support for students as they proceed through deeper and deeper levels of learning. In practice, though, too much of this framework is built in advance, during the design phase of a course, before teachers have even met the students. In “Subversion and Instructional Design,” Sean Michael Morris, director of Digital Pedagogy Lab, writes, “Any effort on my part to scaffold . . . would be colonial, patriarchal, and disempowering. Instead, I wish to lay upon the table before you the works which can—do, should, maybe will—inform what each of us also brings.” Scaffolding can create points of entry and access but can also reduce the complexity of learning to its detriment. As a metaphor, scaffolding hasn’t been adequately interrogated. It is too often a mechanism of control that operates under the guise of care—with much of the work done presumptively, sometimes patronizingly, in advance of students arriving upon the scene.”</a:t>
            </a:r>
            <a:endParaRPr lang="en-US" sz="1400" i="0" dirty="0">
              <a:effectLst/>
              <a:latin typeface="Century Gothic" panose="020B0502020202020204" pitchFamily="34" charset="0"/>
            </a:endParaRPr>
          </a:p>
        </p:txBody>
      </p:sp>
    </p:spTree>
    <p:extLst>
      <p:ext uri="{BB962C8B-B14F-4D97-AF65-F5344CB8AC3E}">
        <p14:creationId xmlns:p14="http://schemas.microsoft.com/office/powerpoint/2010/main" val="482739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EA9F6-5AC0-BE4F-A3EA-86EA64243890}"/>
              </a:ext>
            </a:extLst>
          </p:cNvPr>
          <p:cNvSpPr>
            <a:spLocks noGrp="1"/>
          </p:cNvSpPr>
          <p:nvPr>
            <p:ph type="title"/>
          </p:nvPr>
        </p:nvSpPr>
        <p:spPr/>
        <p:txBody>
          <a:bodyPr>
            <a:normAutofit/>
          </a:bodyPr>
          <a:lstStyle/>
          <a:p>
            <a:r>
              <a:rPr lang="en-US" sz="4400" b="1" dirty="0"/>
              <a:t>Open Education</a:t>
            </a:r>
          </a:p>
        </p:txBody>
      </p:sp>
      <p:sp>
        <p:nvSpPr>
          <p:cNvPr id="3" name="Content Placeholder 2">
            <a:extLst>
              <a:ext uri="{FF2B5EF4-FFF2-40B4-BE49-F238E27FC236}">
                <a16:creationId xmlns:a16="http://schemas.microsoft.com/office/drawing/2014/main" id="{9B1E7B4A-DAFE-3648-B8B6-B62F52DA23C3}"/>
              </a:ext>
            </a:extLst>
          </p:cNvPr>
          <p:cNvSpPr>
            <a:spLocks noGrp="1"/>
          </p:cNvSpPr>
          <p:nvPr>
            <p:ph sz="half" idx="1"/>
          </p:nvPr>
        </p:nvSpPr>
        <p:spPr/>
        <p:txBody>
          <a:bodyPr>
            <a:normAutofit/>
          </a:bodyPr>
          <a:lstStyle/>
          <a:p>
            <a:pPr marL="0" indent="0">
              <a:lnSpc>
                <a:spcPct val="100000"/>
              </a:lnSpc>
              <a:buClr>
                <a:srgbClr val="0070C0"/>
              </a:buClr>
              <a:buNone/>
            </a:pPr>
            <a:r>
              <a:rPr lang="en-US" sz="1800" b="1" dirty="0">
                <a:latin typeface="Century Gothic" panose="020B0502020202020204" pitchFamily="34" charset="0"/>
              </a:rPr>
              <a:t>Open Pedagogy</a:t>
            </a:r>
            <a:r>
              <a:rPr lang="en-US" sz="1800" dirty="0">
                <a:latin typeface="Century Gothic" panose="020B0502020202020204" pitchFamily="34" charset="0"/>
              </a:rPr>
              <a:t>:</a:t>
            </a:r>
          </a:p>
          <a:p>
            <a:pPr>
              <a:lnSpc>
                <a:spcPct val="100000"/>
              </a:lnSpc>
              <a:buClr>
                <a:srgbClr val="0070C0"/>
              </a:buClr>
            </a:pPr>
            <a:r>
              <a:rPr lang="en-US" sz="1800" dirty="0">
                <a:latin typeface="Century Gothic" panose="020B0502020202020204" pitchFamily="34" charset="0"/>
              </a:rPr>
              <a:t>Characteristics:</a:t>
            </a:r>
          </a:p>
          <a:p>
            <a:pPr lvl="1">
              <a:lnSpc>
                <a:spcPct val="100000"/>
              </a:lnSpc>
              <a:buClr>
                <a:srgbClr val="0070C0"/>
              </a:buClr>
            </a:pPr>
            <a:r>
              <a:rPr lang="en-US" sz="1400" dirty="0">
                <a:latin typeface="Century Gothic" panose="020B0502020202020204" pitchFamily="34" charset="0"/>
              </a:rPr>
              <a:t>Innovation and Creativity</a:t>
            </a:r>
          </a:p>
          <a:p>
            <a:pPr lvl="1">
              <a:lnSpc>
                <a:spcPct val="100000"/>
              </a:lnSpc>
              <a:buClr>
                <a:srgbClr val="0070C0"/>
              </a:buClr>
            </a:pPr>
            <a:r>
              <a:rPr lang="en-US" sz="1400" dirty="0">
                <a:latin typeface="Century Gothic" panose="020B0502020202020204" pitchFamily="34" charset="0"/>
              </a:rPr>
              <a:t>Sharing Ideas and Resources</a:t>
            </a:r>
          </a:p>
          <a:p>
            <a:pPr lvl="1">
              <a:lnSpc>
                <a:spcPct val="100000"/>
              </a:lnSpc>
              <a:buClr>
                <a:srgbClr val="0070C0"/>
              </a:buClr>
            </a:pPr>
            <a:r>
              <a:rPr lang="en-US" sz="1400" dirty="0">
                <a:latin typeface="Century Gothic" panose="020B0502020202020204" pitchFamily="34" charset="0"/>
              </a:rPr>
              <a:t>Centered on People/Openness/Trust </a:t>
            </a:r>
          </a:p>
          <a:p>
            <a:pPr lvl="1">
              <a:lnSpc>
                <a:spcPct val="100000"/>
              </a:lnSpc>
              <a:buClr>
                <a:srgbClr val="0070C0"/>
              </a:buClr>
            </a:pPr>
            <a:r>
              <a:rPr lang="en-US" sz="1400" dirty="0">
                <a:latin typeface="Century Gothic" panose="020B0502020202020204" pitchFamily="34" charset="0"/>
              </a:rPr>
              <a:t>Collaboration</a:t>
            </a:r>
          </a:p>
          <a:p>
            <a:pPr lvl="1">
              <a:lnSpc>
                <a:spcPct val="100000"/>
              </a:lnSpc>
              <a:buClr>
                <a:srgbClr val="0070C0"/>
              </a:buClr>
            </a:pPr>
            <a:r>
              <a:rPr lang="en-US" sz="1400" dirty="0">
                <a:latin typeface="Century Gothic" panose="020B0502020202020204" pitchFamily="34" charset="0"/>
              </a:rPr>
              <a:t>Community and Connection </a:t>
            </a:r>
          </a:p>
          <a:p>
            <a:pPr lvl="1">
              <a:lnSpc>
                <a:spcPct val="100000"/>
              </a:lnSpc>
              <a:buClr>
                <a:srgbClr val="0070C0"/>
              </a:buClr>
            </a:pPr>
            <a:r>
              <a:rPr lang="en-US" sz="1400" dirty="0">
                <a:latin typeface="Century Gothic" panose="020B0502020202020204" pitchFamily="34" charset="0"/>
              </a:rPr>
              <a:t>Student-Centered/Choice</a:t>
            </a:r>
          </a:p>
          <a:p>
            <a:pPr lvl="1">
              <a:lnSpc>
                <a:spcPct val="100000"/>
              </a:lnSpc>
              <a:buClr>
                <a:srgbClr val="0070C0"/>
              </a:buClr>
            </a:pPr>
            <a:r>
              <a:rPr lang="en-US" sz="1400" dirty="0">
                <a:latin typeface="Century Gothic" panose="020B0502020202020204" pitchFamily="34" charset="0"/>
              </a:rPr>
              <a:t>Experiential Learning</a:t>
            </a:r>
          </a:p>
          <a:p>
            <a:pPr lvl="1">
              <a:lnSpc>
                <a:spcPct val="100000"/>
              </a:lnSpc>
              <a:buClr>
                <a:srgbClr val="0070C0"/>
              </a:buClr>
            </a:pPr>
            <a:r>
              <a:rPr lang="en-US" sz="1400" dirty="0">
                <a:latin typeface="Century Gothic" panose="020B0502020202020204" pitchFamily="34" charset="0"/>
              </a:rPr>
              <a:t>Reflective Practice and Peer Review</a:t>
            </a:r>
          </a:p>
          <a:p>
            <a:pPr lvl="1">
              <a:lnSpc>
                <a:spcPct val="100000"/>
              </a:lnSpc>
              <a:buClr>
                <a:srgbClr val="0070C0"/>
              </a:buClr>
            </a:pPr>
            <a:r>
              <a:rPr lang="en-US" sz="1400" dirty="0">
                <a:latin typeface="Century Gothic" panose="020B0502020202020204" pitchFamily="34" charset="0"/>
              </a:rPr>
              <a:t>Equity and Access</a:t>
            </a:r>
          </a:p>
          <a:p>
            <a:pPr lvl="1">
              <a:lnSpc>
                <a:spcPct val="100000"/>
              </a:lnSpc>
              <a:buClr>
                <a:srgbClr val="0070C0"/>
              </a:buClr>
            </a:pPr>
            <a:r>
              <a:rPr lang="en-US" sz="1400" dirty="0">
                <a:latin typeface="Century Gothic" panose="020B0502020202020204" pitchFamily="34" charset="0"/>
              </a:rPr>
              <a:t>Social Justice</a:t>
            </a:r>
          </a:p>
          <a:p>
            <a:pPr lvl="1">
              <a:lnSpc>
                <a:spcPct val="100000"/>
              </a:lnSpc>
              <a:buClr>
                <a:srgbClr val="0070C0"/>
              </a:buClr>
            </a:pPr>
            <a:r>
              <a:rPr lang="en-US" sz="1400" dirty="0">
                <a:latin typeface="Century Gothic" panose="020B0502020202020204" pitchFamily="34" charset="0"/>
              </a:rPr>
              <a:t>Student as Creator</a:t>
            </a:r>
          </a:p>
        </p:txBody>
      </p:sp>
      <p:sp>
        <p:nvSpPr>
          <p:cNvPr id="5" name="Content Placeholder 4">
            <a:extLst>
              <a:ext uri="{FF2B5EF4-FFF2-40B4-BE49-F238E27FC236}">
                <a16:creationId xmlns:a16="http://schemas.microsoft.com/office/drawing/2014/main" id="{B4173791-D13B-D74A-BCDD-A6FD68F40AA6}"/>
              </a:ext>
            </a:extLst>
          </p:cNvPr>
          <p:cNvSpPr>
            <a:spLocks noGrp="1"/>
          </p:cNvSpPr>
          <p:nvPr>
            <p:ph sz="half" idx="2"/>
          </p:nvPr>
        </p:nvSpPr>
        <p:spPr/>
        <p:txBody>
          <a:bodyPr>
            <a:normAutofit/>
          </a:bodyPr>
          <a:lstStyle/>
          <a:p>
            <a:pPr>
              <a:lnSpc>
                <a:spcPct val="100000"/>
              </a:lnSpc>
              <a:buClr>
                <a:srgbClr val="0070C0"/>
              </a:buClr>
            </a:pPr>
            <a:r>
              <a:rPr lang="en-US" sz="1800" dirty="0">
                <a:latin typeface="Century Gothic" panose="020B0502020202020204" pitchFamily="34" charset="0"/>
              </a:rPr>
              <a:t>These characteristics summarize the thoughts and practices within open pedagogy, but there is still much debate about how it is fully defined. </a:t>
            </a:r>
          </a:p>
          <a:p>
            <a:pPr>
              <a:lnSpc>
                <a:spcPct val="100000"/>
              </a:lnSpc>
              <a:buClr>
                <a:srgbClr val="0070C0"/>
              </a:buClr>
            </a:pPr>
            <a:r>
              <a:rPr lang="en-US" sz="1800" dirty="0">
                <a:latin typeface="Century Gothic" panose="020B0502020202020204" pitchFamily="34" charset="0"/>
              </a:rPr>
              <a:t>As you will also see from previous information, open pedagogy coordinates with and/or overlaps with many of the other pedagogies or other teaching methods mentioned.</a:t>
            </a:r>
          </a:p>
          <a:p>
            <a:pPr>
              <a:lnSpc>
                <a:spcPct val="100000"/>
              </a:lnSpc>
              <a:buClr>
                <a:srgbClr val="0070C0"/>
              </a:buClr>
            </a:pPr>
            <a:r>
              <a:rPr lang="en-US" sz="1800" dirty="0">
                <a:latin typeface="Century Gothic" panose="020B0502020202020204" pitchFamily="34" charset="0"/>
              </a:rPr>
              <a:t>Explore these characteristics, pedagogies, and teaching methods for what may work for your vision, discipline, and course.</a:t>
            </a:r>
          </a:p>
        </p:txBody>
      </p:sp>
    </p:spTree>
    <p:extLst>
      <p:ext uri="{BB962C8B-B14F-4D97-AF65-F5344CB8AC3E}">
        <p14:creationId xmlns:p14="http://schemas.microsoft.com/office/powerpoint/2010/main" val="137991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C4D5B-2AC2-2F48-855B-7749EE9A7E84}"/>
              </a:ext>
            </a:extLst>
          </p:cNvPr>
          <p:cNvSpPr>
            <a:spLocks noGrp="1"/>
          </p:cNvSpPr>
          <p:nvPr>
            <p:ph type="title"/>
          </p:nvPr>
        </p:nvSpPr>
        <p:spPr/>
        <p:txBody>
          <a:bodyPr>
            <a:normAutofit/>
          </a:bodyPr>
          <a:lstStyle/>
          <a:p>
            <a:r>
              <a:rPr lang="en-US" sz="4400" b="1" dirty="0"/>
              <a:t>Student Outcomes</a:t>
            </a:r>
          </a:p>
        </p:txBody>
      </p:sp>
      <p:sp>
        <p:nvSpPr>
          <p:cNvPr id="3" name="Content Placeholder 2">
            <a:extLst>
              <a:ext uri="{FF2B5EF4-FFF2-40B4-BE49-F238E27FC236}">
                <a16:creationId xmlns:a16="http://schemas.microsoft.com/office/drawing/2014/main" id="{339EE3C6-4052-B841-AD83-235A024BA02B}"/>
              </a:ext>
            </a:extLst>
          </p:cNvPr>
          <p:cNvSpPr>
            <a:spLocks noGrp="1"/>
          </p:cNvSpPr>
          <p:nvPr>
            <p:ph idx="1"/>
          </p:nvPr>
        </p:nvSpPr>
        <p:spPr/>
        <p:txBody>
          <a:bodyPr>
            <a:normAutofit/>
          </a:bodyPr>
          <a:lstStyle/>
          <a:p>
            <a:pPr marL="0" indent="0">
              <a:buClr>
                <a:srgbClr val="0070C0"/>
              </a:buClr>
              <a:buNone/>
            </a:pPr>
            <a:r>
              <a:rPr lang="en-US" sz="2000" b="1" dirty="0">
                <a:latin typeface="Century Gothic" panose="020B0502020202020204" pitchFamily="34" charset="0"/>
              </a:rPr>
              <a:t>Outline:</a:t>
            </a:r>
          </a:p>
          <a:p>
            <a:pPr>
              <a:buClr>
                <a:srgbClr val="0070C0"/>
              </a:buClr>
            </a:pPr>
            <a:r>
              <a:rPr lang="en-US" sz="2000" dirty="0">
                <a:latin typeface="Century Gothic" panose="020B0502020202020204" pitchFamily="34" charset="0"/>
              </a:rPr>
              <a:t>Student Self-Assessment</a:t>
            </a:r>
          </a:p>
          <a:p>
            <a:pPr>
              <a:buClr>
                <a:srgbClr val="0070C0"/>
              </a:buClr>
            </a:pPr>
            <a:r>
              <a:rPr lang="en-US" sz="2000" dirty="0">
                <a:latin typeface="Century Gothic" panose="020B0502020202020204" pitchFamily="34" charset="0"/>
              </a:rPr>
              <a:t>Student Peer Review</a:t>
            </a:r>
          </a:p>
          <a:p>
            <a:pPr>
              <a:buClr>
                <a:srgbClr val="0070C0"/>
              </a:buClr>
            </a:pPr>
            <a:r>
              <a:rPr lang="en-US" sz="2000" dirty="0">
                <a:latin typeface="Century Gothic" panose="020B0502020202020204" pitchFamily="34" charset="0"/>
              </a:rPr>
              <a:t>Reflecting on Student Feedback</a:t>
            </a:r>
          </a:p>
        </p:txBody>
      </p:sp>
    </p:spTree>
    <p:extLst>
      <p:ext uri="{BB962C8B-B14F-4D97-AF65-F5344CB8AC3E}">
        <p14:creationId xmlns:p14="http://schemas.microsoft.com/office/powerpoint/2010/main" val="20824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0F725-0BCC-B342-9111-838E0B3714FF}"/>
              </a:ext>
            </a:extLst>
          </p:cNvPr>
          <p:cNvSpPr>
            <a:spLocks noGrp="1"/>
          </p:cNvSpPr>
          <p:nvPr>
            <p:ph type="title"/>
          </p:nvPr>
        </p:nvSpPr>
        <p:spPr/>
        <p:txBody>
          <a:bodyPr/>
          <a:lstStyle/>
          <a:p>
            <a:pPr algn="ctr"/>
            <a:r>
              <a:rPr lang="en-US" dirty="0"/>
              <a:t>Student Self-Assessment</a:t>
            </a:r>
          </a:p>
        </p:txBody>
      </p:sp>
      <p:sp>
        <p:nvSpPr>
          <p:cNvPr id="3" name="Content Placeholder 2">
            <a:extLst>
              <a:ext uri="{FF2B5EF4-FFF2-40B4-BE49-F238E27FC236}">
                <a16:creationId xmlns:a16="http://schemas.microsoft.com/office/drawing/2014/main" id="{92A7071B-0994-364B-A3C7-E626366889E2}"/>
              </a:ext>
            </a:extLst>
          </p:cNvPr>
          <p:cNvSpPr>
            <a:spLocks noGrp="1"/>
          </p:cNvSpPr>
          <p:nvPr>
            <p:ph sz="half" idx="1"/>
          </p:nvPr>
        </p:nvSpPr>
        <p:spPr>
          <a:xfrm>
            <a:off x="989012" y="1676400"/>
            <a:ext cx="5004816" cy="4495800"/>
          </a:xfrm>
        </p:spPr>
        <p:txBody>
          <a:bodyPr>
            <a:normAutofit lnSpcReduction="10000"/>
          </a:bodyPr>
          <a:lstStyle/>
          <a:p>
            <a:pPr marL="0" indent="0">
              <a:lnSpc>
                <a:spcPct val="100000"/>
              </a:lnSpc>
              <a:buClr>
                <a:srgbClr val="0070C0"/>
              </a:buClr>
              <a:buNone/>
            </a:pPr>
            <a:r>
              <a:rPr lang="en-US" sz="1800" b="1" dirty="0">
                <a:latin typeface="Century Gothic" panose="020B0502020202020204" pitchFamily="34" charset="0"/>
              </a:rPr>
              <a:t>Five Attributes of Self-Assessment</a:t>
            </a:r>
          </a:p>
          <a:p>
            <a:pPr marL="285750" indent="-285750">
              <a:lnSpc>
                <a:spcPct val="100000"/>
              </a:lnSpc>
              <a:buClr>
                <a:srgbClr val="0070C0"/>
              </a:buClr>
            </a:pPr>
            <a:r>
              <a:rPr lang="en-US" sz="1600" dirty="0">
                <a:latin typeface="Century Gothic" panose="020B0502020202020204" pitchFamily="34" charset="0"/>
              </a:rPr>
              <a:t>#1 Self-assessment is explicitly taught and modeled by the teacher.</a:t>
            </a:r>
          </a:p>
          <a:p>
            <a:pPr marL="564832" lvl="1" indent="-285750">
              <a:lnSpc>
                <a:spcPct val="100000"/>
              </a:lnSpc>
              <a:buClr>
                <a:srgbClr val="0070C0"/>
              </a:buClr>
            </a:pPr>
            <a:r>
              <a:rPr lang="en-US" sz="1400" dirty="0">
                <a:latin typeface="Century Gothic" panose="020B0502020202020204" pitchFamily="34" charset="0"/>
              </a:rPr>
              <a:t>Five strategies support teaching self-assessment skills to students:</a:t>
            </a:r>
            <a:endParaRPr lang="en-US" sz="1050" dirty="0">
              <a:latin typeface="Century Gothic" panose="020B0502020202020204" pitchFamily="34" charset="0"/>
            </a:endParaRPr>
          </a:p>
          <a:p>
            <a:pPr marL="839152" lvl="2" indent="-285750">
              <a:lnSpc>
                <a:spcPct val="100000"/>
              </a:lnSpc>
              <a:buClr>
                <a:srgbClr val="0070C0"/>
              </a:buClr>
              <a:buSzPct val="100000"/>
              <a:buFont typeface="+mj-lt"/>
              <a:buAutoNum type="arabicPeriod"/>
            </a:pPr>
            <a:r>
              <a:rPr lang="en-US" sz="1200" dirty="0">
                <a:latin typeface="Century Gothic" panose="020B0502020202020204" pitchFamily="34" charset="0"/>
              </a:rPr>
              <a:t>Develop Success Criteria with student to clarify how they learning will be assessed;</a:t>
            </a:r>
          </a:p>
          <a:p>
            <a:pPr marL="839152" lvl="2" indent="-285750">
              <a:lnSpc>
                <a:spcPct val="100000"/>
              </a:lnSpc>
              <a:buClr>
                <a:srgbClr val="0070C0"/>
              </a:buClr>
              <a:buSzPct val="100000"/>
              <a:buFont typeface="+mj-lt"/>
              <a:buAutoNum type="arabicPeriod"/>
            </a:pPr>
            <a:r>
              <a:rPr lang="en-US" sz="1200" dirty="0">
                <a:latin typeface="Century Gothic" panose="020B0502020202020204" pitchFamily="34" charset="0"/>
              </a:rPr>
              <a:t>Model how the criteria are applied to student work;</a:t>
            </a:r>
          </a:p>
          <a:p>
            <a:pPr marL="839152" lvl="2" indent="-285750">
              <a:lnSpc>
                <a:spcPct val="100000"/>
              </a:lnSpc>
              <a:buClr>
                <a:srgbClr val="0070C0"/>
              </a:buClr>
              <a:buSzPct val="100000"/>
              <a:buFont typeface="+mj-lt"/>
              <a:buAutoNum type="arabicPeriod"/>
            </a:pPr>
            <a:r>
              <a:rPr lang="en-US" sz="1200" dirty="0">
                <a:latin typeface="Century Gothic" panose="020B0502020202020204" pitchFamily="34" charset="0"/>
              </a:rPr>
              <a:t>Provide opportunities for students to apply the criteria to their own work;</a:t>
            </a:r>
          </a:p>
          <a:p>
            <a:pPr marL="839152" lvl="2" indent="-285750">
              <a:lnSpc>
                <a:spcPct val="100000"/>
              </a:lnSpc>
              <a:buClr>
                <a:srgbClr val="0070C0"/>
              </a:buClr>
              <a:buSzPct val="100000"/>
              <a:buFont typeface="+mj-lt"/>
              <a:buAutoNum type="arabicPeriod"/>
            </a:pPr>
            <a:r>
              <a:rPr lang="en-US" sz="1200" dirty="0">
                <a:latin typeface="Century Gothic" panose="020B0502020202020204" pitchFamily="34" charset="0"/>
              </a:rPr>
              <a:t>Discuss with students how well they are assessing their own learning; and</a:t>
            </a:r>
          </a:p>
          <a:p>
            <a:pPr marL="839152" lvl="2" indent="-285750">
              <a:lnSpc>
                <a:spcPct val="100000"/>
              </a:lnSpc>
              <a:buClr>
                <a:srgbClr val="0070C0"/>
              </a:buClr>
              <a:buSzPct val="100000"/>
              <a:buFont typeface="+mj-lt"/>
              <a:buAutoNum type="arabicPeriod"/>
            </a:pPr>
            <a:r>
              <a:rPr lang="en-US" sz="1200" dirty="0">
                <a:latin typeface="Century Gothic" panose="020B0502020202020204" pitchFamily="34" charset="0"/>
              </a:rPr>
              <a:t>Help students use feedback (from teacher, peer feedback, and self-assessment) to develop individual Learning Goals and clarify next steps in their learning.</a:t>
            </a:r>
          </a:p>
          <a:p>
            <a:pPr marL="285750" indent="-285750">
              <a:lnSpc>
                <a:spcPct val="100000"/>
              </a:lnSpc>
              <a:buClr>
                <a:srgbClr val="0070C0"/>
              </a:buClr>
              <a:buSzPct val="100000"/>
            </a:pPr>
            <a:r>
              <a:rPr lang="en-US" sz="1600" dirty="0">
                <a:latin typeface="Century Gothic" panose="020B0502020202020204" pitchFamily="34" charset="0"/>
              </a:rPr>
              <a:t>#2 – Self-assessment involves students applying all the elements of the Feedback Loop to </a:t>
            </a:r>
            <a:r>
              <a:rPr lang="en-US" sz="1600" u="sng" dirty="0">
                <a:latin typeface="Century Gothic" panose="020B0502020202020204" pitchFamily="34" charset="0"/>
              </a:rPr>
              <a:t>their</a:t>
            </a:r>
            <a:r>
              <a:rPr lang="en-US" sz="1600" dirty="0">
                <a:latin typeface="Century Gothic" panose="020B0502020202020204" pitchFamily="34" charset="0"/>
              </a:rPr>
              <a:t> own work.</a:t>
            </a:r>
          </a:p>
        </p:txBody>
      </p:sp>
      <p:sp>
        <p:nvSpPr>
          <p:cNvPr id="7" name="Content Placeholder 6">
            <a:extLst>
              <a:ext uri="{FF2B5EF4-FFF2-40B4-BE49-F238E27FC236}">
                <a16:creationId xmlns:a16="http://schemas.microsoft.com/office/drawing/2014/main" id="{04451DEA-F001-6D42-A0B7-7CFC99487A6E}"/>
              </a:ext>
            </a:extLst>
          </p:cNvPr>
          <p:cNvSpPr>
            <a:spLocks noGrp="1"/>
          </p:cNvSpPr>
          <p:nvPr>
            <p:ph sz="half" idx="2"/>
          </p:nvPr>
        </p:nvSpPr>
        <p:spPr>
          <a:xfrm>
            <a:off x="6202035" y="1676401"/>
            <a:ext cx="5004816" cy="4495800"/>
          </a:xfrm>
        </p:spPr>
        <p:txBody>
          <a:bodyPr>
            <a:normAutofit lnSpcReduction="10000"/>
          </a:bodyPr>
          <a:lstStyle/>
          <a:p>
            <a:pPr>
              <a:lnSpc>
                <a:spcPct val="100000"/>
              </a:lnSpc>
              <a:buClr>
                <a:srgbClr val="0070C0"/>
              </a:buClr>
            </a:pPr>
            <a:r>
              <a:rPr lang="en-US" sz="1600" dirty="0">
                <a:latin typeface="Century Gothic" panose="020B0502020202020204" pitchFamily="34" charset="0"/>
              </a:rPr>
              <a:t>#3 – Self-assessment involves students in generating internal feedback to guide their learning.</a:t>
            </a:r>
          </a:p>
          <a:p>
            <a:pPr>
              <a:lnSpc>
                <a:spcPct val="100000"/>
              </a:lnSpc>
              <a:buClr>
                <a:srgbClr val="0070C0"/>
              </a:buClr>
            </a:pPr>
            <a:r>
              <a:rPr lang="en-US" sz="1600" dirty="0">
                <a:latin typeface="Century Gothic" panose="020B0502020202020204" pitchFamily="34" charset="0"/>
              </a:rPr>
              <a:t>#4 – Self-assessment is an essential element in support of student agency and self-regulation.</a:t>
            </a:r>
          </a:p>
          <a:p>
            <a:pPr>
              <a:lnSpc>
                <a:spcPct val="100000"/>
              </a:lnSpc>
              <a:buClr>
                <a:srgbClr val="0070C0"/>
              </a:buClr>
            </a:pPr>
            <a:r>
              <a:rPr lang="en-US" sz="1600" dirty="0">
                <a:latin typeface="Century Gothic" panose="020B0502020202020204" pitchFamily="34" charset="0"/>
              </a:rPr>
              <a:t>#5 – Self-assessment requires student to hold an understanding of quality work that is similar to that of the teacher. </a:t>
            </a:r>
          </a:p>
        </p:txBody>
      </p:sp>
      <p:sp>
        <p:nvSpPr>
          <p:cNvPr id="5" name="Rectangle 4">
            <a:extLst>
              <a:ext uri="{FF2B5EF4-FFF2-40B4-BE49-F238E27FC236}">
                <a16:creationId xmlns:a16="http://schemas.microsoft.com/office/drawing/2014/main" id="{69A9DED0-C909-6645-9955-53F7B51D811A}"/>
              </a:ext>
            </a:extLst>
          </p:cNvPr>
          <p:cNvSpPr/>
          <p:nvPr/>
        </p:nvSpPr>
        <p:spPr>
          <a:xfrm>
            <a:off x="1293813" y="6246167"/>
            <a:ext cx="9448800" cy="461665"/>
          </a:xfrm>
          <a:prstGeom prst="rect">
            <a:avLst/>
          </a:prstGeom>
        </p:spPr>
        <p:txBody>
          <a:bodyPr wrap="square">
            <a:spAutoFit/>
          </a:bodyPr>
          <a:lstStyle/>
          <a:p>
            <a:r>
              <a:rPr lang="en-US" sz="1200" dirty="0">
                <a:latin typeface="Century Gothic" panose="020B0502020202020204" pitchFamily="34" charset="0"/>
              </a:rPr>
              <a:t>Student Agency in Learning (SAIL) “Five Attributes of Self-Assessment.” Retrieved 4 May 2021. </a:t>
            </a:r>
            <a:r>
              <a:rPr lang="en-US" sz="1200" b="1" dirty="0">
                <a:solidFill>
                  <a:srgbClr val="0070C0"/>
                </a:solidFill>
                <a:latin typeface="Century Gothic" panose="020B0502020202020204" pitchFamily="34" charset="0"/>
                <a:hlinkClick r:id="rId2">
                  <a:extLst>
                    <a:ext uri="{A12FA001-AC4F-418D-AE19-62706E023703}">
                      <ahyp:hlinkClr xmlns:ahyp="http://schemas.microsoft.com/office/drawing/2018/hyperlinkcolor" val="tx"/>
                    </a:ext>
                  </a:extLst>
                </a:hlinkClick>
              </a:rPr>
              <a:t>https://www.azed.gov/sites/default/files/2019/02/5_Attributes_SelfAssessment_v3_FINAL.pdf?id=5c5cb1af1dcb250c34e8a4d5</a:t>
            </a:r>
            <a:r>
              <a:rPr lang="en-US" sz="1200" b="1" dirty="0">
                <a:solidFill>
                  <a:srgbClr val="0070C0"/>
                </a:solidFill>
                <a:latin typeface="Century Gothic" panose="020B0502020202020204" pitchFamily="34" charset="0"/>
              </a:rPr>
              <a:t>  </a:t>
            </a:r>
          </a:p>
        </p:txBody>
      </p:sp>
      <p:sp>
        <p:nvSpPr>
          <p:cNvPr id="8" name="TextBox 7">
            <a:extLst>
              <a:ext uri="{FF2B5EF4-FFF2-40B4-BE49-F238E27FC236}">
                <a16:creationId xmlns:a16="http://schemas.microsoft.com/office/drawing/2014/main" id="{6519EC87-8996-DA4D-B4FB-E4FE0941D546}"/>
              </a:ext>
            </a:extLst>
          </p:cNvPr>
          <p:cNvSpPr txBox="1"/>
          <p:nvPr/>
        </p:nvSpPr>
        <p:spPr>
          <a:xfrm>
            <a:off x="6475411" y="4352837"/>
            <a:ext cx="4419601" cy="1200329"/>
          </a:xfrm>
          <a:prstGeom prst="rect">
            <a:avLst/>
          </a:prstGeom>
          <a:solidFill>
            <a:srgbClr val="FFE0A5"/>
          </a:solidFill>
          <a:ln>
            <a:noFill/>
          </a:ln>
        </p:spPr>
        <p:txBody>
          <a:bodyPr wrap="square" rtlCol="0" anchor="ctr" anchorCtr="1">
            <a:spAutoFit/>
          </a:bodyPr>
          <a:lstStyle/>
          <a:p>
            <a:r>
              <a:rPr lang="en-US" dirty="0">
                <a:latin typeface="Century Gothic" panose="020B0502020202020204" pitchFamily="34" charset="0"/>
              </a:rPr>
              <a:t>This resource also provides options to promote metacognition as well which aligns with practices associated with Universal Design for Learning.</a:t>
            </a:r>
          </a:p>
        </p:txBody>
      </p:sp>
      <p:pic>
        <p:nvPicPr>
          <p:cNvPr id="9" name="Picture 8" descr="Creative Commons BY-NC-SA License">
            <a:hlinkClick r:id="rId3"/>
            <a:extLst>
              <a:ext uri="{FF2B5EF4-FFF2-40B4-BE49-F238E27FC236}">
                <a16:creationId xmlns:a16="http://schemas.microsoft.com/office/drawing/2014/main" id="{E61A0647-0AE8-754A-B5CF-B2BF8545FE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8012" y="6215062"/>
            <a:ext cx="762000" cy="261938"/>
          </a:xfrm>
          <a:prstGeom prst="rect">
            <a:avLst/>
          </a:prstGeom>
        </p:spPr>
      </p:pic>
    </p:spTree>
    <p:extLst>
      <p:ext uri="{BB962C8B-B14F-4D97-AF65-F5344CB8AC3E}">
        <p14:creationId xmlns:p14="http://schemas.microsoft.com/office/powerpoint/2010/main" val="8194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483BCC-83F3-6A44-AE40-C811BEDC8FA2}"/>
              </a:ext>
            </a:extLst>
          </p:cNvPr>
          <p:cNvSpPr>
            <a:spLocks noGrp="1"/>
          </p:cNvSpPr>
          <p:nvPr>
            <p:ph type="title"/>
          </p:nvPr>
        </p:nvSpPr>
        <p:spPr>
          <a:xfrm>
            <a:off x="836612" y="381000"/>
            <a:ext cx="10058401" cy="914400"/>
          </a:xfrm>
        </p:spPr>
        <p:txBody>
          <a:bodyPr>
            <a:normAutofit/>
          </a:bodyPr>
          <a:lstStyle/>
          <a:p>
            <a:r>
              <a:rPr lang="en-US" sz="4400" b="1" dirty="0"/>
              <a:t>Purpose Statement</a:t>
            </a:r>
          </a:p>
        </p:txBody>
      </p:sp>
      <p:sp>
        <p:nvSpPr>
          <p:cNvPr id="4" name="Content Placeholder 3">
            <a:extLst>
              <a:ext uri="{FF2B5EF4-FFF2-40B4-BE49-F238E27FC236}">
                <a16:creationId xmlns:a16="http://schemas.microsoft.com/office/drawing/2014/main" id="{EB6BDD62-2BA5-8546-994D-FDAC1E00187D}"/>
              </a:ext>
            </a:extLst>
          </p:cNvPr>
          <p:cNvSpPr>
            <a:spLocks noGrp="1"/>
          </p:cNvSpPr>
          <p:nvPr>
            <p:ph idx="1"/>
          </p:nvPr>
        </p:nvSpPr>
        <p:spPr>
          <a:xfrm>
            <a:off x="684212" y="1524000"/>
            <a:ext cx="10668000" cy="5105400"/>
          </a:xfrm>
        </p:spPr>
        <p:txBody>
          <a:bodyPr anchor="ctr">
            <a:normAutofit/>
          </a:bodyPr>
          <a:lstStyle/>
          <a:p>
            <a:pPr marL="0" indent="0">
              <a:lnSpc>
                <a:spcPct val="150000"/>
              </a:lnSpc>
              <a:spcAft>
                <a:spcPts val="600"/>
              </a:spcAft>
              <a:buNone/>
            </a:pPr>
            <a:r>
              <a:rPr lang="en-US" sz="1800" dirty="0">
                <a:latin typeface="Century Gothic" panose="020B0502020202020204" pitchFamily="34" charset="0"/>
              </a:rPr>
              <a:t>Through my own experience as a faculty member and working with faculty over the last 8 years, it occurred to me that I was only one of many instructors who started their careers with ample field/discipline experience or education, but not necessarily much or any instructional experience. Outside of what has been modeled throughout one’s own education, faculty are often asked to build a class without assistance or training in instructional design or pedagogy. In light of this recognition, </a:t>
            </a:r>
            <a:r>
              <a:rPr lang="en-US" sz="1800" b="1" dirty="0">
                <a:latin typeface="Century Gothic" panose="020B0502020202020204" pitchFamily="34" charset="0"/>
              </a:rPr>
              <a:t>I wanted to find a way to bridge the gap between faculty’s personal experiences, education, and expertise with information and options around course design, pedagogy, and resources that they can utilize during the process of course construction.</a:t>
            </a:r>
            <a:r>
              <a:rPr lang="en-US" sz="1800" dirty="0">
                <a:latin typeface="Century Gothic" panose="020B0502020202020204" pitchFamily="34" charset="0"/>
              </a:rPr>
              <a:t>  Additionally, faculty are already busy and sometimes have tight deadlines to develop a class. Therefore, I created a resource that would accomplish three aspects: provide introductory information for course design and pedagogical options, introduce faculty to open education, and be usable during the process of course construction. </a:t>
            </a:r>
          </a:p>
        </p:txBody>
      </p:sp>
    </p:spTree>
    <p:extLst>
      <p:ext uri="{BB962C8B-B14F-4D97-AF65-F5344CB8AC3E}">
        <p14:creationId xmlns:p14="http://schemas.microsoft.com/office/powerpoint/2010/main" val="3088250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0F725-0BCC-B342-9111-838E0B3714FF}"/>
              </a:ext>
            </a:extLst>
          </p:cNvPr>
          <p:cNvSpPr>
            <a:spLocks noGrp="1"/>
          </p:cNvSpPr>
          <p:nvPr>
            <p:ph type="title"/>
          </p:nvPr>
        </p:nvSpPr>
        <p:spPr>
          <a:xfrm>
            <a:off x="1293813" y="381000"/>
            <a:ext cx="9601200" cy="685800"/>
          </a:xfrm>
        </p:spPr>
        <p:txBody>
          <a:bodyPr/>
          <a:lstStyle/>
          <a:p>
            <a:pPr algn="ctr"/>
            <a:r>
              <a:rPr lang="en-US" dirty="0"/>
              <a:t>Student Self-Assessment</a:t>
            </a:r>
          </a:p>
        </p:txBody>
      </p:sp>
      <p:sp>
        <p:nvSpPr>
          <p:cNvPr id="4" name="Content Placeholder 3">
            <a:extLst>
              <a:ext uri="{FF2B5EF4-FFF2-40B4-BE49-F238E27FC236}">
                <a16:creationId xmlns:a16="http://schemas.microsoft.com/office/drawing/2014/main" id="{8BC9C40C-6C6F-0A43-829C-A801E49389D1}"/>
              </a:ext>
            </a:extLst>
          </p:cNvPr>
          <p:cNvSpPr>
            <a:spLocks noGrp="1"/>
          </p:cNvSpPr>
          <p:nvPr>
            <p:ph sz="half" idx="2"/>
          </p:nvPr>
        </p:nvSpPr>
        <p:spPr>
          <a:xfrm>
            <a:off x="7969046" y="1671483"/>
            <a:ext cx="3436039" cy="4495801"/>
          </a:xfrm>
        </p:spPr>
        <p:txBody>
          <a:bodyPr>
            <a:normAutofit fontScale="92500" lnSpcReduction="10000"/>
          </a:bodyPr>
          <a:lstStyle/>
          <a:p>
            <a:pPr marL="0" indent="0">
              <a:lnSpc>
                <a:spcPct val="100000"/>
              </a:lnSpc>
              <a:buClr>
                <a:srgbClr val="0070C0"/>
              </a:buClr>
              <a:buNone/>
            </a:pPr>
            <a:r>
              <a:rPr lang="en-US" sz="1800" dirty="0">
                <a:latin typeface="Century Gothic" panose="020B0502020202020204" pitchFamily="34" charset="0"/>
              </a:rPr>
              <a:t>“Self-assessment involves many of the same learning opportunities, while also engaging students in critical self-reflection and regulation, enhancing student ownership of learning and outcomes, and challenging students to create action plans related to their work.” – </a:t>
            </a:r>
            <a:r>
              <a:rPr lang="en-US" sz="1800" b="1" dirty="0">
                <a:solidFill>
                  <a:srgbClr val="0070C0"/>
                </a:solidFill>
                <a:latin typeface="Century Gothic" panose="020B0502020202020204" pitchFamily="34" charset="0"/>
                <a:hlinkClick r:id="rId2">
                  <a:extLst>
                    <a:ext uri="{A12FA001-AC4F-418D-AE19-62706E023703}">
                      <ahyp:hlinkClr xmlns:ahyp="http://schemas.microsoft.com/office/drawing/2018/hyperlinkcolor" val="tx"/>
                    </a:ext>
                  </a:extLst>
                </a:hlinkClick>
              </a:rPr>
              <a:t>“The Idea Book” </a:t>
            </a:r>
            <a:r>
              <a:rPr lang="en-US" sz="1800" b="1" dirty="0">
                <a:solidFill>
                  <a:srgbClr val="0070C0"/>
                </a:solidFill>
                <a:latin typeface="Century Gothic" panose="020B0502020202020204" pitchFamily="34" charset="0"/>
              </a:rPr>
              <a:t> </a:t>
            </a:r>
            <a:r>
              <a:rPr lang="en-US" sz="1800" dirty="0">
                <a:latin typeface="Century Gothic" panose="020B0502020202020204" pitchFamily="34" charset="0"/>
              </a:rPr>
              <a:t>by </a:t>
            </a:r>
            <a:r>
              <a:rPr lang="en-US" sz="1800" dirty="0" err="1">
                <a:latin typeface="Century Gothic" panose="020B0502020202020204" pitchFamily="34" charset="0"/>
              </a:rPr>
              <a:t>iDesign</a:t>
            </a:r>
            <a:r>
              <a:rPr lang="en-US" sz="1800" dirty="0">
                <a:latin typeface="Century Gothic" panose="020B0502020202020204" pitchFamily="34" charset="0"/>
              </a:rPr>
              <a:t> – University of Saskatchewan</a:t>
            </a:r>
          </a:p>
          <a:p>
            <a:pPr>
              <a:lnSpc>
                <a:spcPct val="100000"/>
              </a:lnSpc>
              <a:buClr>
                <a:srgbClr val="0070C0"/>
              </a:buClr>
            </a:pPr>
            <a:r>
              <a:rPr lang="en-US" sz="1800" b="1" dirty="0">
                <a:solidFill>
                  <a:srgbClr val="0070C0"/>
                </a:solidFill>
                <a:latin typeface="Century Gothic" panose="020B0502020202020204" pitchFamily="34" charset="0"/>
                <a:hlinkClick r:id="rId3">
                  <a:extLst>
                    <a:ext uri="{A12FA001-AC4F-418D-AE19-62706E023703}">
                      <ahyp:hlinkClr xmlns:ahyp="http://schemas.microsoft.com/office/drawing/2018/hyperlinkcolor" val="tx"/>
                    </a:ext>
                  </a:extLst>
                </a:hlinkClick>
              </a:rPr>
              <a:t>Self-Assessment Tool for Students</a:t>
            </a:r>
            <a:r>
              <a:rPr lang="en-US" sz="1800" b="1" dirty="0">
                <a:solidFill>
                  <a:srgbClr val="0070C0"/>
                </a:solidFill>
                <a:latin typeface="Century Gothic" panose="020B0502020202020204" pitchFamily="34" charset="0"/>
              </a:rPr>
              <a:t> – </a:t>
            </a:r>
          </a:p>
          <a:p>
            <a:pPr>
              <a:lnSpc>
                <a:spcPct val="100000"/>
              </a:lnSpc>
              <a:buClr>
                <a:srgbClr val="0070C0"/>
              </a:buClr>
            </a:pPr>
            <a:r>
              <a:rPr lang="en-US" sz="1800" b="1" dirty="0">
                <a:solidFill>
                  <a:srgbClr val="0070C0"/>
                </a:solidFill>
                <a:latin typeface="Century Gothic" panose="020B0502020202020204" pitchFamily="34" charset="0"/>
                <a:hlinkClick r:id="rId4">
                  <a:extLst>
                    <a:ext uri="{A12FA001-AC4F-418D-AE19-62706E023703}">
                      <ahyp:hlinkClr xmlns:ahyp="http://schemas.microsoft.com/office/drawing/2018/hyperlinkcolor" val="tx"/>
                    </a:ext>
                  </a:extLst>
                </a:hlinkClick>
              </a:rPr>
              <a:t>Self Assessment Tool for Faculty </a:t>
            </a:r>
            <a:r>
              <a:rPr lang="en-US" sz="1800" dirty="0">
                <a:latin typeface="Century Gothic" panose="020B0502020202020204" pitchFamily="34" charset="0"/>
              </a:rPr>
              <a:t>- </a:t>
            </a:r>
          </a:p>
        </p:txBody>
      </p:sp>
      <p:pic>
        <p:nvPicPr>
          <p:cNvPr id="7" name="Picture 6" descr="Feedback Loop Diagram">
            <a:extLst>
              <a:ext uri="{FF2B5EF4-FFF2-40B4-BE49-F238E27FC236}">
                <a16:creationId xmlns:a16="http://schemas.microsoft.com/office/drawing/2014/main" id="{04EEF7A7-4BED-814C-8728-CBEAACA1C1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612" y="1125682"/>
            <a:ext cx="6705600" cy="5181599"/>
          </a:xfrm>
          <a:prstGeom prst="rect">
            <a:avLst/>
          </a:prstGeom>
        </p:spPr>
      </p:pic>
      <p:pic>
        <p:nvPicPr>
          <p:cNvPr id="11" name="Picture 10">
            <a:extLst>
              <a:ext uri="{FF2B5EF4-FFF2-40B4-BE49-F238E27FC236}">
                <a16:creationId xmlns:a16="http://schemas.microsoft.com/office/drawing/2014/main" id="{9175181E-0B8D-8040-B057-6C6F4E1F84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0412" y="6393202"/>
            <a:ext cx="6035038" cy="310896"/>
          </a:xfrm>
          <a:prstGeom prst="rect">
            <a:avLst/>
          </a:prstGeom>
        </p:spPr>
      </p:pic>
      <p:sp>
        <p:nvSpPr>
          <p:cNvPr id="12" name="TextBox 11">
            <a:extLst>
              <a:ext uri="{FF2B5EF4-FFF2-40B4-BE49-F238E27FC236}">
                <a16:creationId xmlns:a16="http://schemas.microsoft.com/office/drawing/2014/main" id="{5F4CA7D9-F822-B746-A24B-F4668F9507C3}"/>
              </a:ext>
            </a:extLst>
          </p:cNvPr>
          <p:cNvSpPr txBox="1"/>
          <p:nvPr/>
        </p:nvSpPr>
        <p:spPr>
          <a:xfrm>
            <a:off x="760412" y="1354723"/>
            <a:ext cx="1752600" cy="338554"/>
          </a:xfrm>
          <a:prstGeom prst="rect">
            <a:avLst/>
          </a:prstGeom>
          <a:solidFill>
            <a:schemeClr val="bg1">
              <a:lumMod val="85000"/>
            </a:schemeClr>
          </a:solidFill>
          <a:ln>
            <a:solidFill>
              <a:schemeClr val="accent4"/>
            </a:solidFill>
          </a:ln>
        </p:spPr>
        <p:txBody>
          <a:bodyPr wrap="square" rtlCol="0" anchor="ctr" anchorCtr="1">
            <a:spAutoFit/>
          </a:bodyPr>
          <a:lstStyle/>
          <a:p>
            <a:r>
              <a:rPr lang="en-US" sz="1600" b="1" dirty="0">
                <a:solidFill>
                  <a:srgbClr val="0070C0"/>
                </a:solidFill>
                <a:latin typeface="Century Gothic" panose="020B0502020202020204" pitchFamily="34" charset="0"/>
                <a:hlinkClick r:id="rId7">
                  <a:extLst>
                    <a:ext uri="{A12FA001-AC4F-418D-AE19-62706E023703}">
                      <ahyp:hlinkClr xmlns:ahyp="http://schemas.microsoft.com/office/drawing/2018/hyperlinkcolor" val="tx"/>
                    </a:ext>
                  </a:extLst>
                </a:hlinkClick>
              </a:rPr>
              <a:t>Feedback Loop</a:t>
            </a:r>
            <a:endParaRPr lang="en-US" sz="1600" b="1" dirty="0">
              <a:solidFill>
                <a:srgbClr val="0070C0"/>
              </a:solidFill>
              <a:latin typeface="Century Gothic" panose="020B0502020202020204" pitchFamily="34" charset="0"/>
            </a:endParaRPr>
          </a:p>
        </p:txBody>
      </p:sp>
      <p:pic>
        <p:nvPicPr>
          <p:cNvPr id="9" name="Picture 8" descr="Creative Commons BY-NC-SA License">
            <a:hlinkClick r:id="rId8"/>
            <a:extLst>
              <a:ext uri="{FF2B5EF4-FFF2-40B4-BE49-F238E27FC236}">
                <a16:creationId xmlns:a16="http://schemas.microsoft.com/office/drawing/2014/main" id="{6231ABE2-6EAA-284C-B0D9-D061CA619EB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87065" y="4267200"/>
            <a:ext cx="762000" cy="261938"/>
          </a:xfrm>
          <a:prstGeom prst="rect">
            <a:avLst/>
          </a:prstGeom>
        </p:spPr>
      </p:pic>
      <p:pic>
        <p:nvPicPr>
          <p:cNvPr id="10" name="Picture 9" descr="Creative Commons BY-NC-SA License">
            <a:hlinkClick r:id="rId8"/>
            <a:extLst>
              <a:ext uri="{FF2B5EF4-FFF2-40B4-BE49-F238E27FC236}">
                <a16:creationId xmlns:a16="http://schemas.microsoft.com/office/drawing/2014/main" id="{2F65E1F1-C595-0347-8FC9-4D16E2C0739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18612" y="5638800"/>
            <a:ext cx="762000" cy="261938"/>
          </a:xfrm>
          <a:prstGeom prst="rect">
            <a:avLst/>
          </a:prstGeom>
        </p:spPr>
      </p:pic>
    </p:spTree>
    <p:extLst>
      <p:ext uri="{BB962C8B-B14F-4D97-AF65-F5344CB8AC3E}">
        <p14:creationId xmlns:p14="http://schemas.microsoft.com/office/powerpoint/2010/main" val="1928060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0F725-0BCC-B342-9111-838E0B3714FF}"/>
              </a:ext>
            </a:extLst>
          </p:cNvPr>
          <p:cNvSpPr>
            <a:spLocks noGrp="1"/>
          </p:cNvSpPr>
          <p:nvPr>
            <p:ph type="title"/>
          </p:nvPr>
        </p:nvSpPr>
        <p:spPr/>
        <p:txBody>
          <a:bodyPr/>
          <a:lstStyle/>
          <a:p>
            <a:pPr algn="ctr"/>
            <a:r>
              <a:rPr lang="en-US" dirty="0"/>
              <a:t>Student Peer Review</a:t>
            </a:r>
          </a:p>
        </p:txBody>
      </p:sp>
      <p:sp>
        <p:nvSpPr>
          <p:cNvPr id="3" name="Content Placeholder 2">
            <a:extLst>
              <a:ext uri="{FF2B5EF4-FFF2-40B4-BE49-F238E27FC236}">
                <a16:creationId xmlns:a16="http://schemas.microsoft.com/office/drawing/2014/main" id="{92A7071B-0994-364B-A3C7-E626366889E2}"/>
              </a:ext>
            </a:extLst>
          </p:cNvPr>
          <p:cNvSpPr>
            <a:spLocks noGrp="1"/>
          </p:cNvSpPr>
          <p:nvPr>
            <p:ph sz="half" idx="1"/>
          </p:nvPr>
        </p:nvSpPr>
        <p:spPr/>
        <p:txBody>
          <a:bodyPr>
            <a:normAutofit/>
          </a:bodyPr>
          <a:lstStyle/>
          <a:p>
            <a:pPr marL="0" indent="0">
              <a:lnSpc>
                <a:spcPct val="100000"/>
              </a:lnSpc>
              <a:buClr>
                <a:srgbClr val="0070C0"/>
              </a:buClr>
              <a:buNone/>
            </a:pPr>
            <a:r>
              <a:rPr lang="en-US" sz="1800" b="1" dirty="0">
                <a:latin typeface="Century Gothic" panose="020B0502020202020204" pitchFamily="34" charset="0"/>
              </a:rPr>
              <a:t>Why do student peer review?</a:t>
            </a:r>
          </a:p>
          <a:p>
            <a:pPr>
              <a:lnSpc>
                <a:spcPct val="100000"/>
              </a:lnSpc>
              <a:buClr>
                <a:srgbClr val="0070C0"/>
              </a:buClr>
            </a:pPr>
            <a:r>
              <a:rPr lang="en-US" sz="1600" dirty="0">
                <a:latin typeface="Century Gothic" panose="020B0502020202020204" pitchFamily="34" charset="0"/>
              </a:rPr>
              <a:t>“Peer Review is the process of handing your own draft of an assignment to a classmate to read and review, while your classmate hands over his or her own paper for you to read and review.”</a:t>
            </a:r>
          </a:p>
          <a:p>
            <a:pPr>
              <a:lnSpc>
                <a:spcPct val="100000"/>
              </a:lnSpc>
              <a:buClr>
                <a:srgbClr val="0070C0"/>
              </a:buClr>
            </a:pPr>
            <a:r>
              <a:rPr lang="en-US" sz="1600" dirty="0">
                <a:latin typeface="Century Gothic" panose="020B0502020202020204" pitchFamily="34" charset="0"/>
              </a:rPr>
              <a:t>“In general, we accept feedback best from people we trust because we believe they have our best interests at heart. In a college class where the faces around you change frequently, it’s hard to develop that level of trust. So in peer review, we have to create credibility — that’s trustworthiness — through a process of </a:t>
            </a:r>
            <a:r>
              <a:rPr lang="en-US" sz="1600" b="1" dirty="0">
                <a:latin typeface="Century Gothic" panose="020B0502020202020204" pitchFamily="34" charset="0"/>
              </a:rPr>
              <a:t>Restating</a:t>
            </a:r>
            <a:r>
              <a:rPr lang="en-US" sz="1600" dirty="0">
                <a:latin typeface="Century Gothic" panose="020B0502020202020204" pitchFamily="34" charset="0"/>
              </a:rPr>
              <a:t>, </a:t>
            </a:r>
            <a:r>
              <a:rPr lang="en-US" sz="1600" b="1" dirty="0">
                <a:latin typeface="Century Gothic" panose="020B0502020202020204" pitchFamily="34" charset="0"/>
              </a:rPr>
              <a:t>Praising</a:t>
            </a:r>
            <a:r>
              <a:rPr lang="en-US" sz="1600" dirty="0">
                <a:latin typeface="Century Gothic" panose="020B0502020202020204" pitchFamily="34" charset="0"/>
              </a:rPr>
              <a:t>, and </a:t>
            </a:r>
            <a:r>
              <a:rPr lang="en-US" sz="1600" b="1" dirty="0">
                <a:latin typeface="Century Gothic" panose="020B0502020202020204" pitchFamily="34" charset="0"/>
              </a:rPr>
              <a:t>Criticizing</a:t>
            </a:r>
            <a:r>
              <a:rPr lang="en-US" sz="1600" dirty="0">
                <a:latin typeface="Century Gothic" panose="020B0502020202020204" pitchFamily="34" charset="0"/>
              </a:rPr>
              <a:t>.”</a:t>
            </a:r>
          </a:p>
        </p:txBody>
      </p:sp>
      <p:sp>
        <p:nvSpPr>
          <p:cNvPr id="4" name="Content Placeholder 3">
            <a:extLst>
              <a:ext uri="{FF2B5EF4-FFF2-40B4-BE49-F238E27FC236}">
                <a16:creationId xmlns:a16="http://schemas.microsoft.com/office/drawing/2014/main" id="{3688F1FC-0643-DB43-8FC9-F8C951B383F4}"/>
              </a:ext>
            </a:extLst>
          </p:cNvPr>
          <p:cNvSpPr>
            <a:spLocks noGrp="1"/>
          </p:cNvSpPr>
          <p:nvPr>
            <p:ph sz="half" idx="2"/>
          </p:nvPr>
        </p:nvSpPr>
        <p:spPr/>
        <p:txBody>
          <a:bodyPr>
            <a:normAutofit/>
          </a:bodyPr>
          <a:lstStyle/>
          <a:p>
            <a:pPr marL="0" indent="0">
              <a:lnSpc>
                <a:spcPct val="100000"/>
              </a:lnSpc>
              <a:buClr>
                <a:srgbClr val="0070C0"/>
              </a:buClr>
              <a:buNone/>
            </a:pPr>
            <a:r>
              <a:rPr lang="en-US" sz="1800" dirty="0">
                <a:latin typeface="Century Gothic" panose="020B0502020202020204" pitchFamily="34" charset="0"/>
              </a:rPr>
              <a:t>Research indicates that peer assessment offers the following pedagogical benefits:</a:t>
            </a:r>
          </a:p>
          <a:p>
            <a:pPr marL="342900" indent="-342900">
              <a:lnSpc>
                <a:spcPct val="100000"/>
              </a:lnSpc>
              <a:buClr>
                <a:srgbClr val="0070C0"/>
              </a:buClr>
            </a:pPr>
            <a:r>
              <a:rPr lang="en-US" sz="1600" dirty="0">
                <a:latin typeface="Century Gothic" panose="020B0502020202020204" pitchFamily="34" charset="0"/>
              </a:rPr>
              <a:t>Diversifies feedback</a:t>
            </a:r>
          </a:p>
          <a:p>
            <a:pPr marL="342900" indent="-342900">
              <a:lnSpc>
                <a:spcPct val="100000"/>
              </a:lnSpc>
              <a:buClr>
                <a:srgbClr val="0070C0"/>
              </a:buClr>
            </a:pPr>
            <a:r>
              <a:rPr lang="en-US" sz="1600" dirty="0">
                <a:latin typeface="Century Gothic" panose="020B0502020202020204" pitchFamily="34" charset="0"/>
              </a:rPr>
              <a:t>Provides practice in formal assessment and receiving feedback</a:t>
            </a:r>
          </a:p>
          <a:p>
            <a:pPr marL="342900" indent="-342900">
              <a:lnSpc>
                <a:spcPct val="100000"/>
              </a:lnSpc>
              <a:buClr>
                <a:srgbClr val="0070C0"/>
              </a:buClr>
            </a:pPr>
            <a:r>
              <a:rPr lang="en-US" sz="1600" dirty="0">
                <a:latin typeface="Century Gothic" panose="020B0502020202020204" pitchFamily="34" charset="0"/>
              </a:rPr>
              <a:t>Deepens learning, since it requires a second consideration of the assignment</a:t>
            </a:r>
          </a:p>
          <a:p>
            <a:pPr marL="342900" indent="-342900">
              <a:lnSpc>
                <a:spcPct val="100000"/>
              </a:lnSpc>
              <a:buClr>
                <a:srgbClr val="0070C0"/>
              </a:buClr>
            </a:pPr>
            <a:r>
              <a:rPr lang="en-US" sz="1600" dirty="0">
                <a:latin typeface="Century Gothic" panose="020B0502020202020204" pitchFamily="34" charset="0"/>
              </a:rPr>
              <a:t>Enhances motivation related to team performance </a:t>
            </a:r>
          </a:p>
          <a:p>
            <a:pPr marL="0" indent="0">
              <a:lnSpc>
                <a:spcPct val="100000"/>
              </a:lnSpc>
              <a:buClr>
                <a:srgbClr val="0070C0"/>
              </a:buClr>
              <a:buNone/>
            </a:pPr>
            <a:r>
              <a:rPr lang="en-US" sz="1600" dirty="0">
                <a:latin typeface="Century Gothic" panose="020B0502020202020204" pitchFamily="34" charset="0"/>
              </a:rPr>
              <a:t>– </a:t>
            </a:r>
            <a:r>
              <a:rPr lang="en-US" sz="1600" b="1" dirty="0">
                <a:solidFill>
                  <a:srgbClr val="0070C0"/>
                </a:solidFill>
                <a:latin typeface="Century Gothic" panose="020B0502020202020204" pitchFamily="34" charset="0"/>
                <a:hlinkClick r:id="rId2">
                  <a:extLst>
                    <a:ext uri="{A12FA001-AC4F-418D-AE19-62706E023703}">
                      <ahyp:hlinkClr xmlns:ahyp="http://schemas.microsoft.com/office/drawing/2018/hyperlinkcolor" val="tx"/>
                    </a:ext>
                  </a:extLst>
                </a:hlinkClick>
              </a:rPr>
              <a:t>“The Idea Book” </a:t>
            </a:r>
            <a:r>
              <a:rPr lang="en-US" sz="1600" b="1" dirty="0">
                <a:solidFill>
                  <a:srgbClr val="0070C0"/>
                </a:solidFill>
                <a:latin typeface="Century Gothic" panose="020B0502020202020204" pitchFamily="34" charset="0"/>
              </a:rPr>
              <a:t> </a:t>
            </a:r>
            <a:r>
              <a:rPr lang="en-US" sz="1600" dirty="0">
                <a:latin typeface="Century Gothic" panose="020B0502020202020204" pitchFamily="34" charset="0"/>
              </a:rPr>
              <a:t>by </a:t>
            </a:r>
            <a:r>
              <a:rPr lang="en-US" sz="1600" dirty="0" err="1">
                <a:latin typeface="Century Gothic" panose="020B0502020202020204" pitchFamily="34" charset="0"/>
              </a:rPr>
              <a:t>iDesign</a:t>
            </a:r>
            <a:r>
              <a:rPr lang="en-US" sz="1600" dirty="0">
                <a:latin typeface="Century Gothic" panose="020B0502020202020204" pitchFamily="34" charset="0"/>
              </a:rPr>
              <a:t> – University of Saskatchewan</a:t>
            </a:r>
          </a:p>
          <a:p>
            <a:pPr marL="342900" indent="-342900">
              <a:lnSpc>
                <a:spcPct val="100000"/>
              </a:lnSpc>
              <a:buClr>
                <a:srgbClr val="0070C0"/>
              </a:buClr>
            </a:pPr>
            <a:endParaRPr lang="en-US" sz="1600" dirty="0">
              <a:latin typeface="Century Gothic" panose="020B0502020202020204" pitchFamily="34" charset="0"/>
            </a:endParaRPr>
          </a:p>
        </p:txBody>
      </p:sp>
      <p:pic>
        <p:nvPicPr>
          <p:cNvPr id="6" name="Picture 5" descr="Creative Commons BY-NC-SA License">
            <a:hlinkClick r:id="rId3"/>
            <a:extLst>
              <a:ext uri="{FF2B5EF4-FFF2-40B4-BE49-F238E27FC236}">
                <a16:creationId xmlns:a16="http://schemas.microsoft.com/office/drawing/2014/main" id="{38F78DA0-7D27-3C47-BAA7-7385CFE1F4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0043" y="5562600"/>
            <a:ext cx="762000" cy="261938"/>
          </a:xfrm>
          <a:prstGeom prst="rect">
            <a:avLst/>
          </a:prstGeom>
        </p:spPr>
      </p:pic>
    </p:spTree>
    <p:extLst>
      <p:ext uri="{BB962C8B-B14F-4D97-AF65-F5344CB8AC3E}">
        <p14:creationId xmlns:p14="http://schemas.microsoft.com/office/powerpoint/2010/main" val="3365862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0F725-0BCC-B342-9111-838E0B3714FF}"/>
              </a:ext>
            </a:extLst>
          </p:cNvPr>
          <p:cNvSpPr>
            <a:spLocks noGrp="1"/>
          </p:cNvSpPr>
          <p:nvPr>
            <p:ph type="title"/>
          </p:nvPr>
        </p:nvSpPr>
        <p:spPr/>
        <p:txBody>
          <a:bodyPr/>
          <a:lstStyle/>
          <a:p>
            <a:pPr algn="ctr"/>
            <a:r>
              <a:rPr lang="en-US" dirty="0"/>
              <a:t>Student Peer Review</a:t>
            </a:r>
          </a:p>
        </p:txBody>
      </p:sp>
      <p:sp>
        <p:nvSpPr>
          <p:cNvPr id="3" name="Content Placeholder 2">
            <a:extLst>
              <a:ext uri="{FF2B5EF4-FFF2-40B4-BE49-F238E27FC236}">
                <a16:creationId xmlns:a16="http://schemas.microsoft.com/office/drawing/2014/main" id="{92A7071B-0994-364B-A3C7-E626366889E2}"/>
              </a:ext>
            </a:extLst>
          </p:cNvPr>
          <p:cNvSpPr>
            <a:spLocks noGrp="1"/>
          </p:cNvSpPr>
          <p:nvPr>
            <p:ph sz="half" idx="1"/>
          </p:nvPr>
        </p:nvSpPr>
        <p:spPr>
          <a:xfrm>
            <a:off x="1293812" y="1676400"/>
            <a:ext cx="9601200" cy="4495800"/>
          </a:xfrm>
        </p:spPr>
        <p:txBody>
          <a:bodyPr>
            <a:normAutofit/>
          </a:bodyPr>
          <a:lstStyle/>
          <a:p>
            <a:pPr marL="0" indent="0">
              <a:lnSpc>
                <a:spcPct val="100000"/>
              </a:lnSpc>
              <a:buClr>
                <a:srgbClr val="0070C0"/>
              </a:buClr>
              <a:buNone/>
            </a:pPr>
            <a:r>
              <a:rPr lang="en-US" sz="1800" b="1" dirty="0">
                <a:latin typeface="Century Gothic" panose="020B0502020202020204" pitchFamily="34" charset="0"/>
              </a:rPr>
              <a:t>Receiving Feedback </a:t>
            </a:r>
            <a:r>
              <a:rPr lang="en-US" sz="1800" dirty="0">
                <a:latin typeface="Century Gothic" panose="020B0502020202020204" pitchFamily="34" charset="0"/>
              </a:rPr>
              <a:t>– Thoughts to share with your students.</a:t>
            </a:r>
          </a:p>
          <a:p>
            <a:pPr>
              <a:lnSpc>
                <a:spcPct val="100000"/>
              </a:lnSpc>
              <a:buClr>
                <a:srgbClr val="0070C0"/>
              </a:buClr>
            </a:pPr>
            <a:r>
              <a:rPr lang="en-US" sz="1600" dirty="0">
                <a:latin typeface="Century Gothic" panose="020B0502020202020204" pitchFamily="34" charset="0"/>
              </a:rPr>
              <a:t>“Yes, handing over your paper makes you vulnerable — but the student you trade with is having exactly that same experience. Learning comes from vulnerability, from admitting that we don’t know everything, that we might — on occasion — need some help.”</a:t>
            </a:r>
          </a:p>
          <a:p>
            <a:pPr>
              <a:lnSpc>
                <a:spcPct val="100000"/>
              </a:lnSpc>
              <a:buClr>
                <a:srgbClr val="0070C0"/>
              </a:buClr>
            </a:pPr>
            <a:r>
              <a:rPr lang="en-US" sz="1600" dirty="0">
                <a:latin typeface="Century Gothic" panose="020B0502020202020204" pitchFamily="34" charset="0"/>
              </a:rPr>
              <a:t>“Peer Review relies on collaboration — the art of working together to create something. When you collaborate with someone else, you share ideas — you don’t compete to see who’s got the better idea (or paper). Instead, your goal is to make the best end product — paper, project, presentation — that you can.”</a:t>
            </a:r>
          </a:p>
          <a:p>
            <a:pPr>
              <a:lnSpc>
                <a:spcPct val="100000"/>
              </a:lnSpc>
              <a:buClr>
                <a:srgbClr val="0070C0"/>
              </a:buClr>
            </a:pPr>
            <a:r>
              <a:rPr lang="en-US" sz="1600" dirty="0">
                <a:latin typeface="Century Gothic" panose="020B0502020202020204" pitchFamily="34" charset="0"/>
              </a:rPr>
              <a:t>“Go into Peer Review with this mindset, and you’ll have a successful session no matter with whom you’re paired.” – </a:t>
            </a:r>
            <a:r>
              <a:rPr lang="en-US" sz="1600" u="sng" dirty="0">
                <a:latin typeface="Century Gothic" panose="020B0502020202020204" pitchFamily="34" charset="0"/>
              </a:rPr>
              <a:t>Better Writing From the Beginning</a:t>
            </a:r>
            <a:r>
              <a:rPr lang="en-US" sz="1600" dirty="0">
                <a:latin typeface="Century Gothic" panose="020B0502020202020204" pitchFamily="34" charset="0"/>
              </a:rPr>
              <a:t> </a:t>
            </a:r>
            <a:r>
              <a:rPr lang="en-US" sz="1600" b="1" dirty="0">
                <a:solidFill>
                  <a:srgbClr val="0070C0"/>
                </a:solidFill>
                <a:latin typeface="Century Gothic" panose="020B0502020202020204" pitchFamily="34" charset="0"/>
                <a:hlinkClick r:id="rId2">
                  <a:extLst>
                    <a:ext uri="{A12FA001-AC4F-418D-AE19-62706E023703}">
                      <ahyp:hlinkClr xmlns:ahyp="http://schemas.microsoft.com/office/drawing/2018/hyperlinkcolor" val="tx"/>
                    </a:ext>
                  </a:extLst>
                </a:hlinkClick>
              </a:rPr>
              <a:t>“Part 3: Peer Review and Collaboration”</a:t>
            </a:r>
            <a:r>
              <a:rPr lang="en-US" sz="1600" dirty="0">
                <a:latin typeface="Century Gothic" panose="020B0502020202020204" pitchFamily="34" charset="0"/>
              </a:rPr>
              <a:t> – Jenn Kepka</a:t>
            </a:r>
          </a:p>
          <a:p>
            <a:pPr marL="0" indent="0">
              <a:lnSpc>
                <a:spcPct val="100000"/>
              </a:lnSpc>
              <a:buClr>
                <a:srgbClr val="0070C0"/>
              </a:buClr>
              <a:buNone/>
            </a:pPr>
            <a:r>
              <a:rPr lang="en-US" sz="1600" dirty="0">
                <a:latin typeface="Century Gothic" panose="020B0502020202020204" pitchFamily="34" charset="0"/>
              </a:rPr>
              <a:t>Peer Review Resource – </a:t>
            </a:r>
            <a:r>
              <a:rPr lang="en-US" sz="1600" b="1" dirty="0">
                <a:solidFill>
                  <a:srgbClr val="0070C0"/>
                </a:solidFill>
                <a:latin typeface="Century Gothic" panose="020B0502020202020204" pitchFamily="34" charset="0"/>
                <a:hlinkClick r:id="rId3">
                  <a:extLst>
                    <a:ext uri="{A12FA001-AC4F-418D-AE19-62706E023703}">
                      <ahyp:hlinkClr xmlns:ahyp="http://schemas.microsoft.com/office/drawing/2018/hyperlinkcolor" val="tx"/>
                    </a:ext>
                  </a:extLst>
                </a:hlinkClick>
              </a:rPr>
              <a:t>“Peer Assessment”</a:t>
            </a:r>
            <a:r>
              <a:rPr lang="en-US" sz="1600" b="1" dirty="0">
                <a:solidFill>
                  <a:srgbClr val="0070C0"/>
                </a:solidFill>
                <a:latin typeface="Century Gothic" panose="020B0502020202020204" pitchFamily="34" charset="0"/>
              </a:rPr>
              <a:t> </a:t>
            </a:r>
            <a:r>
              <a:rPr lang="en-US" sz="1600" dirty="0">
                <a:latin typeface="Century Gothic" panose="020B0502020202020204" pitchFamily="34" charset="0"/>
              </a:rPr>
              <a:t>– Iowa State University – </a:t>
            </a:r>
          </a:p>
        </p:txBody>
      </p:sp>
      <p:pic>
        <p:nvPicPr>
          <p:cNvPr id="8" name="Picture 7" descr="Creative Commons BY-NC-SA License">
            <a:hlinkClick r:id="rId4"/>
            <a:extLst>
              <a:ext uri="{FF2B5EF4-FFF2-40B4-BE49-F238E27FC236}">
                <a16:creationId xmlns:a16="http://schemas.microsoft.com/office/drawing/2014/main" id="{9F97BFA6-CAF4-374E-8D0F-E05D52A8DD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5612" y="5257800"/>
            <a:ext cx="762000" cy="261938"/>
          </a:xfrm>
          <a:prstGeom prst="rect">
            <a:avLst/>
          </a:prstGeom>
        </p:spPr>
      </p:pic>
      <p:pic>
        <p:nvPicPr>
          <p:cNvPr id="9" name="Content Placeholder 8" descr="Creative Commons BY License">
            <a:hlinkClick r:id="rId6"/>
            <a:extLst>
              <a:ext uri="{FF2B5EF4-FFF2-40B4-BE49-F238E27FC236}">
                <a16:creationId xmlns:a16="http://schemas.microsoft.com/office/drawing/2014/main" id="{C738795D-D888-204B-9AAA-A62637A55C5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94212" y="4800600"/>
            <a:ext cx="720233" cy="247580"/>
          </a:xfrm>
          <a:prstGeom prst="rect">
            <a:avLst/>
          </a:prstGeom>
          <a:solidFill>
            <a:schemeClr val="bg2">
              <a:alpha val="70000"/>
            </a:schemeClr>
          </a:solidFill>
        </p:spPr>
      </p:pic>
    </p:spTree>
    <p:extLst>
      <p:ext uri="{BB962C8B-B14F-4D97-AF65-F5344CB8AC3E}">
        <p14:creationId xmlns:p14="http://schemas.microsoft.com/office/powerpoint/2010/main" val="339172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F0172-F880-F14F-A6D9-D07DC8942148}"/>
              </a:ext>
            </a:extLst>
          </p:cNvPr>
          <p:cNvSpPr>
            <a:spLocks noGrp="1"/>
          </p:cNvSpPr>
          <p:nvPr>
            <p:ph type="title"/>
          </p:nvPr>
        </p:nvSpPr>
        <p:spPr/>
        <p:txBody>
          <a:bodyPr/>
          <a:lstStyle/>
          <a:p>
            <a:pPr algn="ctr"/>
            <a:r>
              <a:rPr lang="en-US" dirty="0"/>
              <a:t>Reflecting on Student Feedback</a:t>
            </a:r>
          </a:p>
        </p:txBody>
      </p:sp>
      <p:sp>
        <p:nvSpPr>
          <p:cNvPr id="3" name="Content Placeholder 2">
            <a:extLst>
              <a:ext uri="{FF2B5EF4-FFF2-40B4-BE49-F238E27FC236}">
                <a16:creationId xmlns:a16="http://schemas.microsoft.com/office/drawing/2014/main" id="{1E8C8930-BA12-264F-B5B7-79EE1B505F8A}"/>
              </a:ext>
            </a:extLst>
          </p:cNvPr>
          <p:cNvSpPr>
            <a:spLocks noGrp="1"/>
          </p:cNvSpPr>
          <p:nvPr>
            <p:ph idx="1"/>
          </p:nvPr>
        </p:nvSpPr>
        <p:spPr/>
        <p:txBody>
          <a:bodyPr>
            <a:normAutofit/>
          </a:bodyPr>
          <a:lstStyle/>
          <a:p>
            <a:pPr marL="0" indent="0">
              <a:lnSpc>
                <a:spcPct val="150000"/>
              </a:lnSpc>
              <a:buClr>
                <a:srgbClr val="0070C0"/>
              </a:buClr>
              <a:buNone/>
            </a:pPr>
            <a:r>
              <a:rPr lang="en-US" sz="1800" b="1" dirty="0">
                <a:latin typeface="Century Gothic" panose="020B0502020202020204" pitchFamily="34" charset="0"/>
              </a:rPr>
              <a:t>Reflective Teaching</a:t>
            </a:r>
            <a:r>
              <a:rPr lang="en-US" sz="1800" dirty="0">
                <a:latin typeface="Century Gothic" panose="020B0502020202020204" pitchFamily="34" charset="0"/>
              </a:rPr>
              <a:t>:</a:t>
            </a:r>
          </a:p>
          <a:p>
            <a:pPr>
              <a:lnSpc>
                <a:spcPct val="150000"/>
              </a:lnSpc>
              <a:buClr>
                <a:srgbClr val="0070C0"/>
              </a:buClr>
            </a:pPr>
            <a:r>
              <a:rPr lang="en-US" sz="1600" dirty="0">
                <a:latin typeface="Century Gothic" panose="020B0502020202020204" pitchFamily="34" charset="0"/>
              </a:rPr>
              <a:t>“When instructors engage in reflective teaching, they are dedicating time to evaluate their own teaching practice, examine their curricular choices, consider student feedback, and make revisions to improve student belonging and learning. This self-assessment process requires information gathering, data interpretation, and planning for the future. Reflective teaching involves examining one’s underlying beliefs about teaching and learning and one’s alignment with actual classroom practice before, during and after a course is taught.”</a:t>
            </a:r>
          </a:p>
          <a:p>
            <a:pPr marL="0" indent="0">
              <a:lnSpc>
                <a:spcPct val="150000"/>
              </a:lnSpc>
              <a:buClr>
                <a:srgbClr val="0070C0"/>
              </a:buClr>
              <a:buNone/>
            </a:pPr>
            <a:r>
              <a:rPr lang="en-US" sz="1600" dirty="0">
                <a:latin typeface="Century Gothic" panose="020B0502020202020204" pitchFamily="34" charset="0"/>
              </a:rPr>
              <a:t>Yale University. </a:t>
            </a:r>
            <a:r>
              <a:rPr lang="en-US" sz="1600" dirty="0" err="1">
                <a:latin typeface="Century Gothic" panose="020B0502020202020204" pitchFamily="34" charset="0"/>
              </a:rPr>
              <a:t>Poorvu</a:t>
            </a:r>
            <a:r>
              <a:rPr lang="en-US" sz="1600" dirty="0">
                <a:latin typeface="Century Gothic" panose="020B0502020202020204" pitchFamily="34" charset="0"/>
              </a:rPr>
              <a:t> Center for Teaching and Learning. “Reflective Teaching.” Retrieved 4 May 2021- </a:t>
            </a:r>
            <a:r>
              <a:rPr lang="en-US" sz="1600" b="1" dirty="0">
                <a:solidFill>
                  <a:srgbClr val="0070C0"/>
                </a:solidFill>
                <a:latin typeface="Century Gothic" panose="020B0502020202020204" pitchFamily="34" charset="0"/>
                <a:hlinkClick r:id="rId2">
                  <a:extLst>
                    <a:ext uri="{A12FA001-AC4F-418D-AE19-62706E023703}">
                      <ahyp:hlinkClr xmlns:ahyp="http://schemas.microsoft.com/office/drawing/2018/hyperlinkcolor" val="tx"/>
                    </a:ext>
                  </a:extLst>
                </a:hlinkClick>
              </a:rPr>
              <a:t>https://poorvucenter.yale.edu/ReflectiveTeaching</a:t>
            </a:r>
            <a:r>
              <a:rPr lang="en-US" sz="1600" b="1" dirty="0">
                <a:solidFill>
                  <a:srgbClr val="0070C0"/>
                </a:solidFill>
                <a:latin typeface="Century Gothic" panose="020B0502020202020204" pitchFamily="34" charset="0"/>
              </a:rPr>
              <a:t> </a:t>
            </a:r>
          </a:p>
          <a:p>
            <a:pPr marL="0" indent="0">
              <a:lnSpc>
                <a:spcPct val="150000"/>
              </a:lnSpc>
              <a:buClr>
                <a:srgbClr val="0070C0"/>
              </a:buClr>
              <a:buNone/>
            </a:pPr>
            <a:r>
              <a:rPr lang="en-US" sz="1600" dirty="0">
                <a:latin typeface="Century Gothic" panose="020B0502020202020204" pitchFamily="34" charset="0"/>
              </a:rPr>
              <a:t>Visit link for more resources and information.</a:t>
            </a:r>
          </a:p>
        </p:txBody>
      </p:sp>
      <p:pic>
        <p:nvPicPr>
          <p:cNvPr id="5" name="Picture 4" descr="Creative Commons BY-NC-ND License">
            <a:hlinkClick r:id="rId3"/>
            <a:extLst>
              <a:ext uri="{FF2B5EF4-FFF2-40B4-BE49-F238E27FC236}">
                <a16:creationId xmlns:a16="http://schemas.microsoft.com/office/drawing/2014/main" id="{0B8905E7-B3C5-D644-AF33-F9D299975F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6012" y="5181600"/>
            <a:ext cx="720233" cy="247580"/>
          </a:xfrm>
          <a:prstGeom prst="rect">
            <a:avLst/>
          </a:prstGeom>
        </p:spPr>
      </p:pic>
    </p:spTree>
    <p:extLst>
      <p:ext uri="{BB962C8B-B14F-4D97-AF65-F5344CB8AC3E}">
        <p14:creationId xmlns:p14="http://schemas.microsoft.com/office/powerpoint/2010/main" val="148983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53B87-8D48-F343-9871-C7AD4F227EE6}"/>
              </a:ext>
            </a:extLst>
          </p:cNvPr>
          <p:cNvSpPr>
            <a:spLocks noGrp="1"/>
          </p:cNvSpPr>
          <p:nvPr>
            <p:ph type="title"/>
          </p:nvPr>
        </p:nvSpPr>
        <p:spPr>
          <a:xfrm>
            <a:off x="1293813" y="381000"/>
            <a:ext cx="9601200" cy="685800"/>
          </a:xfrm>
        </p:spPr>
        <p:txBody>
          <a:bodyPr/>
          <a:lstStyle/>
          <a:p>
            <a:r>
              <a:rPr lang="en-US" b="1" dirty="0"/>
              <a:t>Value Added</a:t>
            </a:r>
          </a:p>
        </p:txBody>
      </p:sp>
      <p:sp>
        <p:nvSpPr>
          <p:cNvPr id="3" name="Content Placeholder 2">
            <a:extLst>
              <a:ext uri="{FF2B5EF4-FFF2-40B4-BE49-F238E27FC236}">
                <a16:creationId xmlns:a16="http://schemas.microsoft.com/office/drawing/2014/main" id="{67964DEE-C93D-DD4C-A836-9F38F34CC7A5}"/>
              </a:ext>
            </a:extLst>
          </p:cNvPr>
          <p:cNvSpPr>
            <a:spLocks noGrp="1"/>
          </p:cNvSpPr>
          <p:nvPr>
            <p:ph idx="1"/>
          </p:nvPr>
        </p:nvSpPr>
        <p:spPr>
          <a:xfrm>
            <a:off x="1293813" y="1219200"/>
            <a:ext cx="9601200" cy="5105400"/>
          </a:xfrm>
        </p:spPr>
        <p:txBody>
          <a:bodyPr>
            <a:normAutofit fontScale="92500" lnSpcReduction="10000"/>
          </a:bodyPr>
          <a:lstStyle/>
          <a:p>
            <a:pPr marL="0" indent="0">
              <a:lnSpc>
                <a:spcPct val="120000"/>
              </a:lnSpc>
              <a:buClr>
                <a:srgbClr val="0070C0"/>
              </a:buClr>
              <a:buNone/>
            </a:pPr>
            <a:r>
              <a:rPr lang="en-US" sz="1800" b="1" dirty="0">
                <a:latin typeface="Century Gothic" panose="020B0502020202020204" pitchFamily="34" charset="0"/>
              </a:rPr>
              <a:t>Essential Skills</a:t>
            </a:r>
          </a:p>
          <a:p>
            <a:pPr marL="0" indent="0">
              <a:lnSpc>
                <a:spcPct val="120000"/>
              </a:lnSpc>
              <a:buClr>
                <a:srgbClr val="0070C0"/>
              </a:buClr>
              <a:buNone/>
            </a:pPr>
            <a:r>
              <a:rPr lang="en-US" sz="1800" dirty="0">
                <a:latin typeface="Century Gothic" panose="020B0502020202020204" pitchFamily="34" charset="0"/>
              </a:rPr>
              <a:t>“Essential Skills are the skills that people need for learning, work, and life. They are used in the community and the workplace, in different forms and at different levels of complexity.” – Human Resources and Skills Development Canada - </a:t>
            </a:r>
            <a:r>
              <a:rPr lang="en-US" sz="1800" b="1" dirty="0">
                <a:solidFill>
                  <a:srgbClr val="0070C0"/>
                </a:solidFill>
                <a:latin typeface="Century Gothic" panose="020B0502020202020204" pitchFamily="34" charset="0"/>
                <a:hlinkClick r:id="rId2">
                  <a:extLst>
                    <a:ext uri="{A12FA001-AC4F-418D-AE19-62706E023703}">
                      <ahyp:hlinkClr xmlns:ahyp="http://schemas.microsoft.com/office/drawing/2018/hyperlinkcolor" val="tx"/>
                    </a:ext>
                  </a:extLst>
                </a:hlinkClick>
              </a:rPr>
              <a:t>https://www.nwtliteracy.ca/sites/default/files/pdf/2018-06-20/gcs_9_essential_skills_0.pdf</a:t>
            </a:r>
            <a:r>
              <a:rPr lang="en-US" sz="1800" b="1" dirty="0">
                <a:solidFill>
                  <a:srgbClr val="0070C0"/>
                </a:solidFill>
                <a:latin typeface="Century Gothic" panose="020B0502020202020204" pitchFamily="34" charset="0"/>
              </a:rPr>
              <a:t> </a:t>
            </a:r>
          </a:p>
          <a:p>
            <a:pPr marL="0" indent="0">
              <a:lnSpc>
                <a:spcPct val="120000"/>
              </a:lnSpc>
              <a:buClr>
                <a:srgbClr val="0070C0"/>
              </a:buClr>
              <a:buNone/>
            </a:pPr>
            <a:r>
              <a:rPr lang="en-US" sz="1800" dirty="0">
                <a:latin typeface="Century Gothic" panose="020B0502020202020204" pitchFamily="34" charset="0"/>
              </a:rPr>
              <a:t>This is a basic definition that can encompass many different elements. Here are a few resources to gauge the different types of essential skills.</a:t>
            </a:r>
          </a:p>
          <a:p>
            <a:pPr>
              <a:lnSpc>
                <a:spcPct val="120000"/>
              </a:lnSpc>
              <a:buClr>
                <a:srgbClr val="0070C0"/>
              </a:buClr>
            </a:pPr>
            <a:r>
              <a:rPr lang="en-US" sz="1800" dirty="0">
                <a:latin typeface="Century Gothic" panose="020B0502020202020204" pitchFamily="34" charset="0"/>
              </a:rPr>
              <a:t>University of Kentucky – National Center for Innovation in Education (2015) – </a:t>
            </a:r>
            <a:r>
              <a:rPr lang="en-US" sz="1800" b="1" dirty="0">
                <a:solidFill>
                  <a:srgbClr val="0070C0"/>
                </a:solidFill>
                <a:latin typeface="Century Gothic" panose="020B0502020202020204" pitchFamily="34" charset="0"/>
                <a:hlinkClick r:id="rId3">
                  <a:extLst>
                    <a:ext uri="{A12FA001-AC4F-418D-AE19-62706E023703}">
                      <ahyp:hlinkClr xmlns:ahyp="http://schemas.microsoft.com/office/drawing/2018/hyperlinkcolor" val="tx"/>
                    </a:ext>
                  </a:extLst>
                </a:hlinkClick>
              </a:rPr>
              <a:t>Essential Skills and Dispositions: Developmental Frameworks for Collaboration, Communication, Creativity, and Self-Direction</a:t>
            </a:r>
            <a:r>
              <a:rPr lang="en-US" sz="1800" b="1" dirty="0">
                <a:solidFill>
                  <a:srgbClr val="0070C0"/>
                </a:solidFill>
                <a:latin typeface="Century Gothic" panose="020B0502020202020204" pitchFamily="34" charset="0"/>
              </a:rPr>
              <a:t> </a:t>
            </a:r>
            <a:r>
              <a:rPr lang="en-US" sz="1800" dirty="0">
                <a:latin typeface="Century Gothic" panose="020B0502020202020204" pitchFamily="34" charset="0"/>
              </a:rPr>
              <a:t>- </a:t>
            </a:r>
          </a:p>
          <a:p>
            <a:pPr>
              <a:lnSpc>
                <a:spcPct val="120000"/>
              </a:lnSpc>
              <a:buClr>
                <a:srgbClr val="0070C0"/>
              </a:buClr>
            </a:pPr>
            <a:r>
              <a:rPr lang="en-US" sz="1800" dirty="0">
                <a:latin typeface="Century Gothic" panose="020B0502020202020204" pitchFamily="34" charset="0"/>
              </a:rPr>
              <a:t>Skills Builder Partnership (Apr. 2020) – </a:t>
            </a:r>
            <a:r>
              <a:rPr lang="en-US" sz="1800" b="1" dirty="0">
                <a:solidFill>
                  <a:srgbClr val="0070C0"/>
                </a:solidFill>
                <a:latin typeface="Century Gothic" panose="020B0502020202020204" pitchFamily="34" charset="0"/>
                <a:hlinkClick r:id="rId4">
                  <a:extLst>
                    <a:ext uri="{A12FA001-AC4F-418D-AE19-62706E023703}">
                      <ahyp:hlinkClr xmlns:ahyp="http://schemas.microsoft.com/office/drawing/2018/hyperlinkcolor" val="tx"/>
                    </a:ext>
                  </a:extLst>
                </a:hlinkClick>
              </a:rPr>
              <a:t>Universal Framework for Essential Skills</a:t>
            </a:r>
            <a:r>
              <a:rPr lang="en-US" sz="1800" b="1" dirty="0">
                <a:solidFill>
                  <a:srgbClr val="0070C0"/>
                </a:solidFill>
                <a:latin typeface="Century Gothic" panose="020B0502020202020204" pitchFamily="34" charset="0"/>
              </a:rPr>
              <a:t> </a:t>
            </a:r>
            <a:r>
              <a:rPr lang="en-US" sz="1800" dirty="0">
                <a:latin typeface="Century Gothic" panose="020B0502020202020204" pitchFamily="34" charset="0"/>
              </a:rPr>
              <a:t>– </a:t>
            </a:r>
          </a:p>
          <a:p>
            <a:pPr lvl="1">
              <a:lnSpc>
                <a:spcPct val="120000"/>
              </a:lnSpc>
              <a:buClr>
                <a:srgbClr val="0070C0"/>
              </a:buClr>
            </a:pPr>
            <a:r>
              <a:rPr lang="en-US" sz="1400" dirty="0">
                <a:latin typeface="Century Gothic" panose="020B0502020202020204" pitchFamily="34" charset="0"/>
              </a:rPr>
              <a:t>Document is under                    but the Framework itself is under </a:t>
            </a:r>
          </a:p>
          <a:p>
            <a:pPr>
              <a:lnSpc>
                <a:spcPct val="120000"/>
              </a:lnSpc>
              <a:buClr>
                <a:srgbClr val="0070C0"/>
              </a:buClr>
            </a:pPr>
            <a:r>
              <a:rPr lang="en-US" sz="1800" dirty="0">
                <a:latin typeface="Century Gothic" panose="020B0502020202020204" pitchFamily="34" charset="0"/>
              </a:rPr>
              <a:t>Association of American Colleges &amp; Universities – </a:t>
            </a:r>
            <a:r>
              <a:rPr lang="en-US" sz="1800" b="1" dirty="0">
                <a:solidFill>
                  <a:srgbClr val="0070C0"/>
                </a:solidFill>
                <a:latin typeface="Century Gothic" panose="020B0502020202020204" pitchFamily="34" charset="0"/>
                <a:hlinkClick r:id="rId5">
                  <a:extLst>
                    <a:ext uri="{A12FA001-AC4F-418D-AE19-62706E023703}">
                      <ahyp:hlinkClr xmlns:ahyp="http://schemas.microsoft.com/office/drawing/2018/hyperlinkcolor" val="tx"/>
                    </a:ext>
                  </a:extLst>
                </a:hlinkClick>
              </a:rPr>
              <a:t>VALUE assessment approach</a:t>
            </a:r>
            <a:endParaRPr lang="en-US" sz="1800" b="1" dirty="0">
              <a:solidFill>
                <a:srgbClr val="0070C0"/>
              </a:solidFill>
              <a:latin typeface="Century Gothic" panose="020B0502020202020204" pitchFamily="34" charset="0"/>
            </a:endParaRPr>
          </a:p>
        </p:txBody>
      </p:sp>
      <p:pic>
        <p:nvPicPr>
          <p:cNvPr id="6" name="Picture 5" descr="Creative Commons BY-SA License">
            <a:hlinkClick r:id="rId6"/>
            <a:extLst>
              <a:ext uri="{FF2B5EF4-FFF2-40B4-BE49-F238E27FC236}">
                <a16:creationId xmlns:a16="http://schemas.microsoft.com/office/drawing/2014/main" id="{8835B96C-DDA1-C941-8BBF-868FC3EE37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27412" y="5205816"/>
            <a:ext cx="838200" cy="288131"/>
          </a:xfrm>
          <a:prstGeom prst="rect">
            <a:avLst/>
          </a:prstGeom>
        </p:spPr>
      </p:pic>
      <p:pic>
        <p:nvPicPr>
          <p:cNvPr id="8" name="Picture 7" descr="Creative Commons BY-NC-ND License">
            <a:hlinkClick r:id="rId8"/>
            <a:extLst>
              <a:ext uri="{FF2B5EF4-FFF2-40B4-BE49-F238E27FC236}">
                <a16:creationId xmlns:a16="http://schemas.microsoft.com/office/drawing/2014/main" id="{03719FFD-6A7F-064C-B849-B479FC3F2B0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99012" y="4419600"/>
            <a:ext cx="838200" cy="288131"/>
          </a:xfrm>
          <a:prstGeom prst="rect">
            <a:avLst/>
          </a:prstGeom>
        </p:spPr>
      </p:pic>
      <p:pic>
        <p:nvPicPr>
          <p:cNvPr id="10" name="Picture 9" descr="Creative Commons BY-NC-ND License">
            <a:hlinkClick r:id="rId8"/>
            <a:extLst>
              <a:ext uri="{FF2B5EF4-FFF2-40B4-BE49-F238E27FC236}">
                <a16:creationId xmlns:a16="http://schemas.microsoft.com/office/drawing/2014/main" id="{D7E42C04-4360-744E-80DC-14C589B6C7C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32612" y="5217456"/>
            <a:ext cx="838200" cy="288131"/>
          </a:xfrm>
          <a:prstGeom prst="rect">
            <a:avLst/>
          </a:prstGeom>
        </p:spPr>
      </p:pic>
    </p:spTree>
    <p:extLst>
      <p:ext uri="{BB962C8B-B14F-4D97-AF65-F5344CB8AC3E}">
        <p14:creationId xmlns:p14="http://schemas.microsoft.com/office/powerpoint/2010/main" val="96183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53B87-8D48-F343-9871-C7AD4F227EE6}"/>
              </a:ext>
            </a:extLst>
          </p:cNvPr>
          <p:cNvSpPr>
            <a:spLocks noGrp="1"/>
          </p:cNvSpPr>
          <p:nvPr>
            <p:ph type="title"/>
          </p:nvPr>
        </p:nvSpPr>
        <p:spPr/>
        <p:txBody>
          <a:bodyPr/>
          <a:lstStyle/>
          <a:p>
            <a:pPr algn="ctr"/>
            <a:r>
              <a:rPr lang="en-US" dirty="0"/>
              <a:t>Essential Skills</a:t>
            </a:r>
          </a:p>
        </p:txBody>
      </p:sp>
      <p:sp>
        <p:nvSpPr>
          <p:cNvPr id="4" name="Content Placeholder 3">
            <a:extLst>
              <a:ext uri="{FF2B5EF4-FFF2-40B4-BE49-F238E27FC236}">
                <a16:creationId xmlns:a16="http://schemas.microsoft.com/office/drawing/2014/main" id="{F4D22A0F-1EA2-414D-ACB7-7E6780E797DD}"/>
              </a:ext>
            </a:extLst>
          </p:cNvPr>
          <p:cNvSpPr>
            <a:spLocks noGrp="1"/>
          </p:cNvSpPr>
          <p:nvPr>
            <p:ph sz="half" idx="1"/>
          </p:nvPr>
        </p:nvSpPr>
        <p:spPr/>
        <p:txBody>
          <a:bodyPr anchor="ctr">
            <a:normAutofit/>
          </a:bodyPr>
          <a:lstStyle/>
          <a:p>
            <a:pPr marL="0" indent="0">
              <a:lnSpc>
                <a:spcPct val="100000"/>
              </a:lnSpc>
              <a:buClr>
                <a:srgbClr val="0070C0"/>
              </a:buClr>
              <a:buNone/>
            </a:pPr>
            <a:r>
              <a:rPr lang="en-US" sz="1800" b="1" dirty="0">
                <a:latin typeface="Century Gothic" panose="020B0502020202020204" pitchFamily="34" charset="0"/>
              </a:rPr>
              <a:t>Examples of Essential Skills Include</a:t>
            </a:r>
            <a:r>
              <a:rPr lang="en-US" sz="1800" dirty="0">
                <a:latin typeface="Century Gothic" panose="020B0502020202020204" pitchFamily="34" charset="0"/>
              </a:rPr>
              <a:t>:</a:t>
            </a:r>
          </a:p>
          <a:p>
            <a:pPr>
              <a:lnSpc>
                <a:spcPct val="100000"/>
              </a:lnSpc>
              <a:buClr>
                <a:srgbClr val="0070C0"/>
              </a:buClr>
            </a:pPr>
            <a:r>
              <a:rPr lang="en-US" sz="1600" dirty="0">
                <a:latin typeface="Century Gothic" panose="020B0502020202020204" pitchFamily="34" charset="0"/>
              </a:rPr>
              <a:t>Communication</a:t>
            </a:r>
          </a:p>
          <a:p>
            <a:pPr>
              <a:lnSpc>
                <a:spcPct val="100000"/>
              </a:lnSpc>
              <a:buClr>
                <a:srgbClr val="0070C0"/>
              </a:buClr>
            </a:pPr>
            <a:r>
              <a:rPr lang="en-US" sz="1600" dirty="0">
                <a:latin typeface="Century Gothic" panose="020B0502020202020204" pitchFamily="34" charset="0"/>
              </a:rPr>
              <a:t>Creativity</a:t>
            </a:r>
          </a:p>
          <a:p>
            <a:pPr>
              <a:lnSpc>
                <a:spcPct val="100000"/>
              </a:lnSpc>
              <a:buClr>
                <a:srgbClr val="0070C0"/>
              </a:buClr>
            </a:pPr>
            <a:r>
              <a:rPr lang="en-US" sz="1600" dirty="0">
                <a:latin typeface="Century Gothic" panose="020B0502020202020204" pitchFamily="34" charset="0"/>
              </a:rPr>
              <a:t>Self-Direction</a:t>
            </a:r>
          </a:p>
          <a:p>
            <a:pPr>
              <a:lnSpc>
                <a:spcPct val="100000"/>
              </a:lnSpc>
              <a:buClr>
                <a:srgbClr val="0070C0"/>
              </a:buClr>
            </a:pPr>
            <a:r>
              <a:rPr lang="en-US" sz="1600" dirty="0">
                <a:latin typeface="Century Gothic" panose="020B0502020202020204" pitchFamily="34" charset="0"/>
              </a:rPr>
              <a:t>Teamwork</a:t>
            </a:r>
          </a:p>
          <a:p>
            <a:pPr>
              <a:lnSpc>
                <a:spcPct val="100000"/>
              </a:lnSpc>
              <a:buClr>
                <a:srgbClr val="0070C0"/>
              </a:buClr>
            </a:pPr>
            <a:r>
              <a:rPr lang="en-US" sz="1600" dirty="0">
                <a:latin typeface="Century Gothic" panose="020B0502020202020204" pitchFamily="34" charset="0"/>
              </a:rPr>
              <a:t>Ethics</a:t>
            </a:r>
          </a:p>
          <a:p>
            <a:pPr>
              <a:lnSpc>
                <a:spcPct val="100000"/>
              </a:lnSpc>
              <a:buClr>
                <a:srgbClr val="0070C0"/>
              </a:buClr>
            </a:pPr>
            <a:r>
              <a:rPr lang="en-US" sz="1600" dirty="0">
                <a:latin typeface="Century Gothic" panose="020B0502020202020204" pitchFamily="34" charset="0"/>
              </a:rPr>
              <a:t>Organization</a:t>
            </a:r>
          </a:p>
          <a:p>
            <a:pPr>
              <a:lnSpc>
                <a:spcPct val="100000"/>
              </a:lnSpc>
              <a:buClr>
                <a:srgbClr val="0070C0"/>
              </a:buClr>
            </a:pPr>
            <a:r>
              <a:rPr lang="en-US" sz="1600" dirty="0">
                <a:latin typeface="Century Gothic" panose="020B0502020202020204" pitchFamily="34" charset="0"/>
              </a:rPr>
              <a:t>Dependable</a:t>
            </a:r>
          </a:p>
          <a:p>
            <a:pPr>
              <a:lnSpc>
                <a:spcPct val="100000"/>
              </a:lnSpc>
              <a:buClr>
                <a:srgbClr val="0070C0"/>
              </a:buClr>
            </a:pPr>
            <a:r>
              <a:rPr lang="en-US" sz="1600" dirty="0">
                <a:latin typeface="Century Gothic" panose="020B0502020202020204" pitchFamily="34" charset="0"/>
              </a:rPr>
              <a:t>Critical Thinking</a:t>
            </a:r>
          </a:p>
        </p:txBody>
      </p:sp>
      <p:sp>
        <p:nvSpPr>
          <p:cNvPr id="5" name="Content Placeholder 4">
            <a:extLst>
              <a:ext uri="{FF2B5EF4-FFF2-40B4-BE49-F238E27FC236}">
                <a16:creationId xmlns:a16="http://schemas.microsoft.com/office/drawing/2014/main" id="{140D59B2-0126-4D41-BE23-BB03FC1C85B4}"/>
              </a:ext>
            </a:extLst>
          </p:cNvPr>
          <p:cNvSpPr>
            <a:spLocks noGrp="1"/>
          </p:cNvSpPr>
          <p:nvPr>
            <p:ph sz="half" idx="2"/>
          </p:nvPr>
        </p:nvSpPr>
        <p:spPr/>
        <p:txBody>
          <a:bodyPr anchor="ctr">
            <a:normAutofit/>
          </a:bodyPr>
          <a:lstStyle/>
          <a:p>
            <a:pPr>
              <a:lnSpc>
                <a:spcPct val="100000"/>
              </a:lnSpc>
              <a:buClr>
                <a:srgbClr val="0070C0"/>
              </a:buClr>
            </a:pPr>
            <a:r>
              <a:rPr lang="en-US" sz="1600" dirty="0">
                <a:latin typeface="Century Gothic" panose="020B0502020202020204" pitchFamily="34" charset="0"/>
              </a:rPr>
              <a:t>Problem Solving</a:t>
            </a:r>
          </a:p>
          <a:p>
            <a:pPr>
              <a:lnSpc>
                <a:spcPct val="100000"/>
              </a:lnSpc>
              <a:buClr>
                <a:srgbClr val="0070C0"/>
              </a:buClr>
            </a:pPr>
            <a:r>
              <a:rPr lang="en-US" sz="1600" dirty="0">
                <a:latin typeface="Century Gothic" panose="020B0502020202020204" pitchFamily="34" charset="0"/>
              </a:rPr>
              <a:t>Emotional Intelligence</a:t>
            </a:r>
          </a:p>
          <a:p>
            <a:pPr>
              <a:lnSpc>
                <a:spcPct val="100000"/>
              </a:lnSpc>
              <a:buClr>
                <a:srgbClr val="0070C0"/>
              </a:buClr>
            </a:pPr>
            <a:r>
              <a:rPr lang="en-US" sz="1600" dirty="0">
                <a:latin typeface="Century Gothic" panose="020B0502020202020204" pitchFamily="34" charset="0"/>
              </a:rPr>
              <a:t>Self-Awareness</a:t>
            </a:r>
          </a:p>
          <a:p>
            <a:pPr>
              <a:lnSpc>
                <a:spcPct val="100000"/>
              </a:lnSpc>
              <a:buClr>
                <a:srgbClr val="0070C0"/>
              </a:buClr>
            </a:pPr>
            <a:r>
              <a:rPr lang="en-US" sz="1600" dirty="0">
                <a:latin typeface="Century Gothic" panose="020B0502020202020204" pitchFamily="34" charset="0"/>
              </a:rPr>
              <a:t>Decision-Making</a:t>
            </a:r>
          </a:p>
          <a:p>
            <a:pPr>
              <a:lnSpc>
                <a:spcPct val="100000"/>
              </a:lnSpc>
              <a:buClr>
                <a:srgbClr val="0070C0"/>
              </a:buClr>
            </a:pPr>
            <a:r>
              <a:rPr lang="en-US" sz="1600" dirty="0">
                <a:latin typeface="Century Gothic" panose="020B0502020202020204" pitchFamily="34" charset="0"/>
              </a:rPr>
              <a:t>Adaptability</a:t>
            </a:r>
          </a:p>
          <a:p>
            <a:pPr>
              <a:lnSpc>
                <a:spcPct val="100000"/>
              </a:lnSpc>
              <a:buClr>
                <a:srgbClr val="0070C0"/>
              </a:buClr>
            </a:pPr>
            <a:r>
              <a:rPr lang="en-US" sz="1600" dirty="0">
                <a:latin typeface="Century Gothic" panose="020B0502020202020204" pitchFamily="34" charset="0"/>
              </a:rPr>
              <a:t>Tolerating Ambiguity</a:t>
            </a:r>
          </a:p>
          <a:p>
            <a:pPr>
              <a:lnSpc>
                <a:spcPct val="100000"/>
              </a:lnSpc>
              <a:buClr>
                <a:srgbClr val="0070C0"/>
              </a:buClr>
            </a:pPr>
            <a:r>
              <a:rPr lang="en-US" sz="1600" dirty="0">
                <a:latin typeface="Century Gothic" panose="020B0502020202020204" pitchFamily="34" charset="0"/>
              </a:rPr>
              <a:t>Goal-Setting</a:t>
            </a:r>
          </a:p>
          <a:p>
            <a:pPr>
              <a:lnSpc>
                <a:spcPct val="100000"/>
              </a:lnSpc>
              <a:buClr>
                <a:srgbClr val="0070C0"/>
              </a:buClr>
            </a:pPr>
            <a:r>
              <a:rPr lang="en-US" sz="1600" dirty="0">
                <a:latin typeface="Century Gothic" panose="020B0502020202020204" pitchFamily="34" charset="0"/>
              </a:rPr>
              <a:t>Time Management</a:t>
            </a:r>
          </a:p>
          <a:p>
            <a:pPr>
              <a:lnSpc>
                <a:spcPct val="100000"/>
              </a:lnSpc>
              <a:buClr>
                <a:srgbClr val="0070C0"/>
              </a:buClr>
            </a:pPr>
            <a:r>
              <a:rPr lang="en-US" sz="1600" dirty="0">
                <a:latin typeface="Century Gothic" panose="020B0502020202020204" pitchFamily="34" charset="0"/>
              </a:rPr>
              <a:t>Leadership</a:t>
            </a:r>
          </a:p>
        </p:txBody>
      </p:sp>
    </p:spTree>
    <p:extLst>
      <p:ext uri="{BB962C8B-B14F-4D97-AF65-F5344CB8AC3E}">
        <p14:creationId xmlns:p14="http://schemas.microsoft.com/office/powerpoint/2010/main" val="161947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BB0E82-D109-ED45-AF37-341A34A432C7}"/>
              </a:ext>
            </a:extLst>
          </p:cNvPr>
          <p:cNvSpPr>
            <a:spLocks noGrp="1"/>
          </p:cNvSpPr>
          <p:nvPr>
            <p:ph type="title"/>
          </p:nvPr>
        </p:nvSpPr>
        <p:spPr>
          <a:xfrm>
            <a:off x="208358" y="2857500"/>
            <a:ext cx="11772107" cy="1143000"/>
          </a:xfrm>
        </p:spPr>
        <p:txBody>
          <a:bodyPr>
            <a:normAutofit/>
          </a:bodyPr>
          <a:lstStyle/>
          <a:p>
            <a:r>
              <a:rPr lang="en-US" sz="7200" b="1" dirty="0"/>
              <a:t>Innovation &amp; Connections</a:t>
            </a:r>
          </a:p>
        </p:txBody>
      </p:sp>
    </p:spTree>
    <p:extLst>
      <p:ext uri="{BB962C8B-B14F-4D97-AF65-F5344CB8AC3E}">
        <p14:creationId xmlns:p14="http://schemas.microsoft.com/office/powerpoint/2010/main" val="3680864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60358-9063-9B42-B293-BA927E50A552}"/>
              </a:ext>
            </a:extLst>
          </p:cNvPr>
          <p:cNvSpPr>
            <a:spLocks noGrp="1"/>
          </p:cNvSpPr>
          <p:nvPr>
            <p:ph type="title"/>
          </p:nvPr>
        </p:nvSpPr>
        <p:spPr/>
        <p:txBody>
          <a:bodyPr>
            <a:normAutofit/>
          </a:bodyPr>
          <a:lstStyle/>
          <a:p>
            <a:r>
              <a:rPr lang="en-US" sz="4400" b="1" dirty="0"/>
              <a:t>Instructional Goals </a:t>
            </a:r>
          </a:p>
        </p:txBody>
      </p:sp>
      <p:sp>
        <p:nvSpPr>
          <p:cNvPr id="3" name="Content Placeholder 2">
            <a:extLst>
              <a:ext uri="{FF2B5EF4-FFF2-40B4-BE49-F238E27FC236}">
                <a16:creationId xmlns:a16="http://schemas.microsoft.com/office/drawing/2014/main" id="{052D4CF8-C26C-6545-9C40-12F1F910FDE4}"/>
              </a:ext>
            </a:extLst>
          </p:cNvPr>
          <p:cNvSpPr>
            <a:spLocks noGrp="1"/>
          </p:cNvSpPr>
          <p:nvPr>
            <p:ph idx="1"/>
          </p:nvPr>
        </p:nvSpPr>
        <p:spPr/>
        <p:txBody>
          <a:bodyPr>
            <a:normAutofit/>
          </a:bodyPr>
          <a:lstStyle/>
          <a:p>
            <a:pPr marL="0" indent="0">
              <a:buClr>
                <a:srgbClr val="0070C0"/>
              </a:buClr>
              <a:buNone/>
            </a:pPr>
            <a:r>
              <a:rPr lang="en-US" sz="2000" b="1" dirty="0">
                <a:latin typeface="Century Gothic" panose="020B0502020202020204" pitchFamily="34" charset="0"/>
              </a:rPr>
              <a:t>Outline:</a:t>
            </a:r>
          </a:p>
          <a:p>
            <a:pPr>
              <a:buClr>
                <a:srgbClr val="0070C0"/>
              </a:buClr>
            </a:pPr>
            <a:r>
              <a:rPr lang="en-US" sz="2000" dirty="0">
                <a:latin typeface="Century Gothic" panose="020B0502020202020204" pitchFamily="34" charset="0"/>
              </a:rPr>
              <a:t>Review Philosophy/Teaching Goals</a:t>
            </a:r>
          </a:p>
          <a:p>
            <a:pPr>
              <a:buClr>
                <a:srgbClr val="0070C0"/>
              </a:buClr>
            </a:pPr>
            <a:r>
              <a:rPr lang="en-US" sz="2000" dirty="0">
                <a:latin typeface="Century Gothic" panose="020B0502020202020204" pitchFamily="34" charset="0"/>
              </a:rPr>
              <a:t>Evaluate Course Goals</a:t>
            </a:r>
          </a:p>
          <a:p>
            <a:pPr>
              <a:buClr>
                <a:srgbClr val="0070C0"/>
              </a:buClr>
            </a:pPr>
            <a:r>
              <a:rPr lang="en-US" sz="2000" dirty="0">
                <a:latin typeface="Century Gothic" panose="020B0502020202020204" pitchFamily="34" charset="0"/>
              </a:rPr>
              <a:t>Assessment &amp; Redesign</a:t>
            </a:r>
          </a:p>
          <a:p>
            <a:pPr>
              <a:buClr>
                <a:srgbClr val="0070C0"/>
              </a:buClr>
            </a:pPr>
            <a:r>
              <a:rPr lang="en-US" sz="2000" dirty="0">
                <a:latin typeface="Century Gothic" panose="020B0502020202020204" pitchFamily="34" charset="0"/>
              </a:rPr>
              <a:t>Open to New Ideas – Staying Curious</a:t>
            </a:r>
          </a:p>
          <a:p>
            <a:pPr>
              <a:buClr>
                <a:srgbClr val="0070C0"/>
              </a:buClr>
            </a:pPr>
            <a:r>
              <a:rPr lang="en-US" sz="2000" dirty="0">
                <a:latin typeface="Century Gothic" panose="020B0502020202020204" pitchFamily="34" charset="0"/>
              </a:rPr>
              <a:t>Innovation</a:t>
            </a:r>
          </a:p>
          <a:p>
            <a:pPr marL="0" indent="0">
              <a:buClr>
                <a:srgbClr val="0070C0"/>
              </a:buClr>
              <a:buNone/>
            </a:pPr>
            <a:r>
              <a:rPr lang="en-US" sz="2000" dirty="0">
                <a:latin typeface="Century Gothic" panose="020B0502020202020204" pitchFamily="34" charset="0"/>
              </a:rPr>
              <a:t>If you would like to fill these questions out download the </a:t>
            </a:r>
            <a:r>
              <a:rPr lang="en-US" sz="2000" b="1" dirty="0">
                <a:latin typeface="Century Gothic" panose="020B0502020202020204" pitchFamily="34" charset="0"/>
              </a:rPr>
              <a:t>“Innovation &amp; Connections Packet” </a:t>
            </a:r>
            <a:r>
              <a:rPr lang="en-US" sz="2000" dirty="0">
                <a:latin typeface="Century Gothic" panose="020B0502020202020204" pitchFamily="34" charset="0"/>
              </a:rPr>
              <a:t>to be able to start writing.</a:t>
            </a:r>
          </a:p>
        </p:txBody>
      </p:sp>
    </p:spTree>
    <p:extLst>
      <p:ext uri="{BB962C8B-B14F-4D97-AF65-F5344CB8AC3E}">
        <p14:creationId xmlns:p14="http://schemas.microsoft.com/office/powerpoint/2010/main" val="354161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60358-9063-9B42-B293-BA927E50A552}"/>
              </a:ext>
            </a:extLst>
          </p:cNvPr>
          <p:cNvSpPr>
            <a:spLocks noGrp="1"/>
          </p:cNvSpPr>
          <p:nvPr>
            <p:ph type="title"/>
          </p:nvPr>
        </p:nvSpPr>
        <p:spPr>
          <a:xfrm>
            <a:off x="1293813" y="381000"/>
            <a:ext cx="9601200" cy="685800"/>
          </a:xfrm>
        </p:spPr>
        <p:txBody>
          <a:bodyPr/>
          <a:lstStyle/>
          <a:p>
            <a:pPr algn="ctr"/>
            <a:r>
              <a:rPr lang="en-US" dirty="0"/>
              <a:t>Review Philosophy/Teaching Goals</a:t>
            </a:r>
          </a:p>
        </p:txBody>
      </p:sp>
      <p:sp>
        <p:nvSpPr>
          <p:cNvPr id="3" name="Content Placeholder 2">
            <a:extLst>
              <a:ext uri="{FF2B5EF4-FFF2-40B4-BE49-F238E27FC236}">
                <a16:creationId xmlns:a16="http://schemas.microsoft.com/office/drawing/2014/main" id="{052D4CF8-C26C-6545-9C40-12F1F910FDE4}"/>
              </a:ext>
            </a:extLst>
          </p:cNvPr>
          <p:cNvSpPr>
            <a:spLocks noGrp="1"/>
          </p:cNvSpPr>
          <p:nvPr>
            <p:ph idx="1"/>
          </p:nvPr>
        </p:nvSpPr>
        <p:spPr>
          <a:xfrm>
            <a:off x="1293813" y="1371600"/>
            <a:ext cx="9601200" cy="5105400"/>
          </a:xfrm>
        </p:spPr>
        <p:txBody>
          <a:bodyPr>
            <a:normAutofit/>
          </a:bodyPr>
          <a:lstStyle/>
          <a:p>
            <a:pPr marL="0" indent="0">
              <a:lnSpc>
                <a:spcPct val="150000"/>
              </a:lnSpc>
              <a:spcBef>
                <a:spcPts val="600"/>
              </a:spcBef>
              <a:buClr>
                <a:srgbClr val="0070C0"/>
              </a:buClr>
              <a:buNone/>
            </a:pPr>
            <a:r>
              <a:rPr lang="en-US" sz="1800" b="1" dirty="0">
                <a:latin typeface="Century Gothic" panose="020B0502020202020204" pitchFamily="34" charset="0"/>
              </a:rPr>
              <a:t>Review Philosophy</a:t>
            </a:r>
            <a:r>
              <a:rPr lang="en-US" sz="1800" dirty="0">
                <a:latin typeface="Century Gothic" panose="020B0502020202020204" pitchFamily="34" charset="0"/>
              </a:rPr>
              <a:t>:</a:t>
            </a:r>
            <a:endParaRPr lang="en-US" sz="1600" dirty="0">
              <a:latin typeface="Century Gothic" panose="020B0502020202020204" pitchFamily="34" charset="0"/>
            </a:endParaRPr>
          </a:p>
          <a:p>
            <a:pPr marL="0" indent="0">
              <a:lnSpc>
                <a:spcPct val="150000"/>
              </a:lnSpc>
              <a:spcBef>
                <a:spcPts val="600"/>
              </a:spcBef>
              <a:buClr>
                <a:srgbClr val="0070C0"/>
              </a:buClr>
              <a:buNone/>
            </a:pPr>
            <a:r>
              <a:rPr lang="en-US" sz="1600" dirty="0">
                <a:latin typeface="Century Gothic" panose="020B0502020202020204" pitchFamily="34" charset="0"/>
              </a:rPr>
              <a:t>Throughout the journey through this journal, I hope that you have learned/investigated some new options, have re-evaluated a couple of old assumptions, and have been able to apply some innovative strategies into your class. (Review on </a:t>
            </a:r>
            <a:r>
              <a:rPr lang="en-US" sz="1600" b="1" dirty="0">
                <a:solidFill>
                  <a:srgbClr val="0070C0"/>
                </a:solidFill>
                <a:latin typeface="Century Gothic" panose="020B0502020202020204" pitchFamily="34" charset="0"/>
                <a:hlinkClick r:id="rId2" action="ppaction://hlinksldjump">
                  <a:extLst>
                    <a:ext uri="{A12FA001-AC4F-418D-AE19-62706E023703}">
                      <ahyp:hlinkClr xmlns:ahyp="http://schemas.microsoft.com/office/drawing/2018/hyperlinkcolor" val="tx"/>
                    </a:ext>
                  </a:extLst>
                </a:hlinkClick>
              </a:rPr>
              <a:t>Slide 12 </a:t>
            </a:r>
            <a:r>
              <a:rPr lang="en-US" sz="1600" dirty="0">
                <a:latin typeface="Century Gothic" panose="020B0502020202020204" pitchFamily="34" charset="0"/>
              </a:rPr>
              <a:t>or Foundation Packet Notes)</a:t>
            </a:r>
          </a:p>
          <a:p>
            <a:pPr marL="0" indent="-285750">
              <a:lnSpc>
                <a:spcPct val="150000"/>
              </a:lnSpc>
              <a:spcBef>
                <a:spcPts val="600"/>
              </a:spcBef>
              <a:buClr>
                <a:srgbClr val="0070C0"/>
              </a:buClr>
            </a:pPr>
            <a:r>
              <a:rPr lang="en-US" sz="1600" b="1" dirty="0">
                <a:latin typeface="Century Gothic" panose="020B0502020202020204" pitchFamily="34" charset="0"/>
              </a:rPr>
              <a:t>When looking back at the Teaching Philosophy, would you make revisions now?</a:t>
            </a:r>
          </a:p>
          <a:p>
            <a:pPr marL="0" lvl="1" indent="-285750">
              <a:lnSpc>
                <a:spcPct val="150000"/>
              </a:lnSpc>
              <a:buClr>
                <a:srgbClr val="0070C0"/>
              </a:buClr>
            </a:pPr>
            <a:r>
              <a:rPr lang="en-US" sz="1400" dirty="0">
                <a:latin typeface="Century Gothic" panose="020B0502020202020204" pitchFamily="34" charset="0"/>
              </a:rPr>
              <a:t>Example/Resource to add to your review: </a:t>
            </a:r>
            <a:r>
              <a:rPr lang="en-US" sz="1400" b="1" dirty="0">
                <a:solidFill>
                  <a:srgbClr val="0070C0"/>
                </a:solidFill>
                <a:latin typeface="Century Gothic" panose="020B0502020202020204" pitchFamily="34" charset="0"/>
                <a:hlinkClick r:id="rId3">
                  <a:extLst>
                    <a:ext uri="{A12FA001-AC4F-418D-AE19-62706E023703}">
                      <ahyp:hlinkClr xmlns:ahyp="http://schemas.microsoft.com/office/drawing/2018/hyperlinkcolor" val="tx"/>
                    </a:ext>
                  </a:extLst>
                </a:hlinkClick>
              </a:rPr>
              <a:t>University of Waterloo – Centre for Teaching Excellence</a:t>
            </a:r>
            <a:endParaRPr lang="en-US" sz="1400" b="1" dirty="0">
              <a:solidFill>
                <a:srgbClr val="0070C0"/>
              </a:solidFill>
              <a:latin typeface="Century Gothic" panose="020B0502020202020204" pitchFamily="34" charset="0"/>
            </a:endParaRPr>
          </a:p>
          <a:p>
            <a:pPr marL="0" indent="0">
              <a:lnSpc>
                <a:spcPct val="150000"/>
              </a:lnSpc>
              <a:spcBef>
                <a:spcPts val="600"/>
              </a:spcBef>
              <a:buClr>
                <a:srgbClr val="0070C0"/>
              </a:buClr>
              <a:buNone/>
            </a:pPr>
            <a:r>
              <a:rPr lang="en-US" sz="1800" b="1" dirty="0">
                <a:latin typeface="Century Gothic" panose="020B0502020202020204" pitchFamily="34" charset="0"/>
              </a:rPr>
              <a:t>Review Teaching Goals:</a:t>
            </a:r>
          </a:p>
          <a:p>
            <a:pPr marL="285750" indent="-285750">
              <a:lnSpc>
                <a:spcPct val="150000"/>
              </a:lnSpc>
              <a:spcBef>
                <a:spcPts val="600"/>
              </a:spcBef>
              <a:buClr>
                <a:srgbClr val="0070C0"/>
              </a:buClr>
            </a:pPr>
            <a:r>
              <a:rPr lang="en-US" sz="1600" dirty="0">
                <a:latin typeface="Century Gothic" panose="020B0502020202020204" pitchFamily="34" charset="0"/>
              </a:rPr>
              <a:t>Either after finishing your course or working through this journal, are your teaching goals the same that you want to achieve now? Did you complete/achieve any goals?</a:t>
            </a:r>
          </a:p>
          <a:p>
            <a:pPr marL="285750" indent="-285750">
              <a:lnSpc>
                <a:spcPct val="150000"/>
              </a:lnSpc>
              <a:spcBef>
                <a:spcPts val="600"/>
              </a:spcBef>
              <a:buClr>
                <a:srgbClr val="0070C0"/>
              </a:buClr>
            </a:pPr>
            <a:r>
              <a:rPr lang="en-US" sz="1600" dirty="0">
                <a:latin typeface="Century Gothic" panose="020B0502020202020204" pitchFamily="34" charset="0"/>
              </a:rPr>
              <a:t>(Review on </a:t>
            </a:r>
            <a:r>
              <a:rPr lang="en-US" sz="1600" b="1" dirty="0">
                <a:solidFill>
                  <a:srgbClr val="0070C0"/>
                </a:solidFill>
                <a:latin typeface="Century Gothic" panose="020B0502020202020204" pitchFamily="34" charset="0"/>
                <a:hlinkClick r:id="rId2" action="ppaction://hlinksldjump">
                  <a:extLst>
                    <a:ext uri="{A12FA001-AC4F-418D-AE19-62706E023703}">
                      <ahyp:hlinkClr xmlns:ahyp="http://schemas.microsoft.com/office/drawing/2018/hyperlinkcolor" val="tx"/>
                    </a:ext>
                  </a:extLst>
                </a:hlinkClick>
              </a:rPr>
              <a:t>Slide 12 </a:t>
            </a:r>
            <a:r>
              <a:rPr lang="en-US" sz="1600" dirty="0">
                <a:latin typeface="Century Gothic" panose="020B0502020202020204" pitchFamily="34" charset="0"/>
              </a:rPr>
              <a:t>or Foundation Packet Notes)</a:t>
            </a:r>
          </a:p>
          <a:p>
            <a:pPr marL="564832" lvl="1" indent="-285750">
              <a:lnSpc>
                <a:spcPct val="150000"/>
              </a:lnSpc>
              <a:buClr>
                <a:srgbClr val="0070C0"/>
              </a:buClr>
            </a:pPr>
            <a:r>
              <a:rPr lang="en-US" sz="1400" dirty="0">
                <a:latin typeface="Century Gothic" panose="020B0502020202020204" pitchFamily="34" charset="0"/>
              </a:rPr>
              <a:t>If so, how and would you add? </a:t>
            </a:r>
          </a:p>
          <a:p>
            <a:pPr marL="564832" lvl="1" indent="-285750">
              <a:lnSpc>
                <a:spcPct val="150000"/>
              </a:lnSpc>
              <a:buClr>
                <a:srgbClr val="0070C0"/>
              </a:buClr>
            </a:pPr>
            <a:r>
              <a:rPr lang="en-US" sz="1400" dirty="0">
                <a:latin typeface="Century Gothic" panose="020B0502020202020204" pitchFamily="34" charset="0"/>
              </a:rPr>
              <a:t>If not, why and what would you change?</a:t>
            </a:r>
          </a:p>
        </p:txBody>
      </p:sp>
      <p:pic>
        <p:nvPicPr>
          <p:cNvPr id="6" name="Picture 5" descr="Creative Commons BY-NC License">
            <a:hlinkClick r:id="rId4"/>
            <a:extLst>
              <a:ext uri="{FF2B5EF4-FFF2-40B4-BE49-F238E27FC236}">
                <a16:creationId xmlns:a16="http://schemas.microsoft.com/office/drawing/2014/main" id="{487F93FE-FC98-0F44-818F-A912C9FDB5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3412" y="3780234"/>
            <a:ext cx="838200" cy="288131"/>
          </a:xfrm>
          <a:prstGeom prst="rect">
            <a:avLst/>
          </a:prstGeom>
        </p:spPr>
      </p:pic>
    </p:spTree>
    <p:extLst>
      <p:ext uri="{BB962C8B-B14F-4D97-AF65-F5344CB8AC3E}">
        <p14:creationId xmlns:p14="http://schemas.microsoft.com/office/powerpoint/2010/main" val="173886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60358-9063-9B42-B293-BA927E50A552}"/>
              </a:ext>
            </a:extLst>
          </p:cNvPr>
          <p:cNvSpPr>
            <a:spLocks noGrp="1"/>
          </p:cNvSpPr>
          <p:nvPr>
            <p:ph type="title"/>
          </p:nvPr>
        </p:nvSpPr>
        <p:spPr/>
        <p:txBody>
          <a:bodyPr/>
          <a:lstStyle/>
          <a:p>
            <a:pPr algn="ctr"/>
            <a:r>
              <a:rPr lang="en-US" dirty="0"/>
              <a:t>Evaluate Course Goals</a:t>
            </a:r>
          </a:p>
        </p:txBody>
      </p:sp>
      <p:sp>
        <p:nvSpPr>
          <p:cNvPr id="3" name="Content Placeholder 2">
            <a:extLst>
              <a:ext uri="{FF2B5EF4-FFF2-40B4-BE49-F238E27FC236}">
                <a16:creationId xmlns:a16="http://schemas.microsoft.com/office/drawing/2014/main" id="{052D4CF8-C26C-6545-9C40-12F1F910FDE4}"/>
              </a:ext>
            </a:extLst>
          </p:cNvPr>
          <p:cNvSpPr>
            <a:spLocks noGrp="1"/>
          </p:cNvSpPr>
          <p:nvPr>
            <p:ph idx="1"/>
          </p:nvPr>
        </p:nvSpPr>
        <p:spPr>
          <a:xfrm>
            <a:off x="1103312" y="1676400"/>
            <a:ext cx="9982199" cy="4495800"/>
          </a:xfrm>
        </p:spPr>
        <p:txBody>
          <a:bodyPr>
            <a:normAutofit/>
          </a:bodyPr>
          <a:lstStyle/>
          <a:p>
            <a:pPr marL="0" indent="0">
              <a:buClr>
                <a:srgbClr val="0070C0"/>
              </a:buClr>
              <a:buNone/>
            </a:pPr>
            <a:r>
              <a:rPr lang="en-US" sz="1800" b="1" dirty="0">
                <a:latin typeface="Century Gothic" panose="020B0502020202020204" pitchFamily="34" charset="0"/>
              </a:rPr>
              <a:t>Reflect on the methods and strategies that you have identified useful inside of your class.</a:t>
            </a:r>
          </a:p>
          <a:p>
            <a:pPr>
              <a:buClr>
                <a:srgbClr val="0070C0"/>
              </a:buClr>
            </a:pPr>
            <a:r>
              <a:rPr lang="en-US" sz="1600" dirty="0">
                <a:latin typeface="Century Gothic" panose="020B0502020202020204" pitchFamily="34" charset="0"/>
              </a:rPr>
              <a:t>Are these methods/strategies more aligned with your teaching philosophy? </a:t>
            </a:r>
          </a:p>
          <a:p>
            <a:pPr>
              <a:buClr>
                <a:srgbClr val="0070C0"/>
              </a:buClr>
            </a:pPr>
            <a:r>
              <a:rPr lang="en-US" sz="1600" dirty="0">
                <a:latin typeface="Century Gothic" panose="020B0502020202020204" pitchFamily="34" charset="0"/>
              </a:rPr>
              <a:t>Does it connect to your one sentence mission statement and fulfill that mission for the course?</a:t>
            </a:r>
          </a:p>
          <a:p>
            <a:pPr>
              <a:buClr>
                <a:srgbClr val="0070C0"/>
              </a:buClr>
            </a:pPr>
            <a:r>
              <a:rPr lang="en-US" sz="1600" dirty="0">
                <a:latin typeface="Century Gothic" panose="020B0502020202020204" pitchFamily="34" charset="0"/>
              </a:rPr>
              <a:t>Do you establish and assess students’ understanding of the primary takeaway your want them leaving your class with?</a:t>
            </a:r>
          </a:p>
          <a:p>
            <a:pPr>
              <a:buClr>
                <a:srgbClr val="0070C0"/>
              </a:buClr>
            </a:pPr>
            <a:r>
              <a:rPr lang="en-US" sz="1600" dirty="0">
                <a:latin typeface="Century Gothic" panose="020B0502020202020204" pitchFamily="34" charset="0"/>
              </a:rPr>
              <a:t>How did the short-term goals you establish work for you and your students? </a:t>
            </a:r>
          </a:p>
          <a:p>
            <a:pPr lvl="1">
              <a:buClr>
                <a:srgbClr val="0070C0"/>
              </a:buClr>
            </a:pPr>
            <a:r>
              <a:rPr lang="en-US" sz="1200" dirty="0">
                <a:latin typeface="Century Gothic" panose="020B0502020202020204" pitchFamily="34" charset="0"/>
              </a:rPr>
              <a:t>What changes would you make to improve?</a:t>
            </a:r>
          </a:p>
          <a:p>
            <a:pPr>
              <a:buClr>
                <a:srgbClr val="0070C0"/>
              </a:buClr>
            </a:pPr>
            <a:r>
              <a:rPr lang="en-US" sz="1600" dirty="0">
                <a:latin typeface="Century Gothic" panose="020B0502020202020204" pitchFamily="34" charset="0"/>
              </a:rPr>
              <a:t>How did the long-term goals you set work for your and your students?</a:t>
            </a:r>
          </a:p>
          <a:p>
            <a:pPr lvl="1">
              <a:buClr>
                <a:srgbClr val="0070C0"/>
              </a:buClr>
            </a:pPr>
            <a:r>
              <a:rPr lang="en-US" sz="1200" dirty="0">
                <a:latin typeface="Century Gothic" panose="020B0502020202020204" pitchFamily="34" charset="0"/>
              </a:rPr>
              <a:t>What changes would you make to improve?</a:t>
            </a:r>
          </a:p>
          <a:p>
            <a:pPr>
              <a:buClr>
                <a:srgbClr val="0070C0"/>
              </a:buClr>
            </a:pPr>
            <a:r>
              <a:rPr lang="en-US" sz="1600" dirty="0">
                <a:latin typeface="Century Gothic" panose="020B0502020202020204" pitchFamily="34" charset="0"/>
              </a:rPr>
              <a:t>Did your assessments authentically gauge your student competency for the class?</a:t>
            </a:r>
          </a:p>
          <a:p>
            <a:pPr lvl="1">
              <a:buClr>
                <a:srgbClr val="0070C0"/>
              </a:buClr>
            </a:pPr>
            <a:r>
              <a:rPr lang="en-US" sz="1200" dirty="0">
                <a:latin typeface="Century Gothic" panose="020B0502020202020204" pitchFamily="34" charset="0"/>
              </a:rPr>
              <a:t>What changes would you make to improve?</a:t>
            </a:r>
          </a:p>
          <a:p>
            <a:pPr marL="0" indent="-4762">
              <a:buClr>
                <a:srgbClr val="0070C0"/>
              </a:buClr>
              <a:buNone/>
            </a:pPr>
            <a:r>
              <a:rPr lang="en-US" sz="1600" dirty="0">
                <a:latin typeface="Century Gothic" panose="020B0502020202020204" pitchFamily="34" charset="0"/>
              </a:rPr>
              <a:t>(Review on </a:t>
            </a:r>
            <a:r>
              <a:rPr lang="en-US" sz="1600" b="1" dirty="0">
                <a:solidFill>
                  <a:srgbClr val="0070C0"/>
                </a:solidFill>
                <a:latin typeface="Century Gothic" panose="020B0502020202020204" pitchFamily="34" charset="0"/>
                <a:hlinkClick r:id="rId2" action="ppaction://hlinksldjump">
                  <a:extLst>
                    <a:ext uri="{A12FA001-AC4F-418D-AE19-62706E023703}">
                      <ahyp:hlinkClr xmlns:ahyp="http://schemas.microsoft.com/office/drawing/2018/hyperlinkcolor" val="tx"/>
                    </a:ext>
                  </a:extLst>
                </a:hlinkClick>
              </a:rPr>
              <a:t>Slides 13 &amp; 14 </a:t>
            </a:r>
            <a:r>
              <a:rPr lang="en-US" sz="1600" dirty="0">
                <a:latin typeface="Century Gothic" panose="020B0502020202020204" pitchFamily="34" charset="0"/>
              </a:rPr>
              <a:t>or Foundation Packet Notes)</a:t>
            </a:r>
          </a:p>
        </p:txBody>
      </p:sp>
    </p:spTree>
    <p:extLst>
      <p:ext uri="{BB962C8B-B14F-4D97-AF65-F5344CB8AC3E}">
        <p14:creationId xmlns:p14="http://schemas.microsoft.com/office/powerpoint/2010/main" val="437869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44AB5A-DE60-B743-B36B-6BA30C58148B}"/>
              </a:ext>
            </a:extLst>
          </p:cNvPr>
          <p:cNvSpPr>
            <a:spLocks noGrp="1"/>
          </p:cNvSpPr>
          <p:nvPr>
            <p:ph type="title"/>
          </p:nvPr>
        </p:nvSpPr>
        <p:spPr/>
        <p:txBody>
          <a:bodyPr>
            <a:normAutofit/>
          </a:bodyPr>
          <a:lstStyle/>
          <a:p>
            <a:r>
              <a:rPr lang="en-US" sz="6000" b="1" dirty="0"/>
              <a:t>Introduction</a:t>
            </a:r>
          </a:p>
        </p:txBody>
      </p:sp>
    </p:spTree>
    <p:extLst>
      <p:ext uri="{BB962C8B-B14F-4D97-AF65-F5344CB8AC3E}">
        <p14:creationId xmlns:p14="http://schemas.microsoft.com/office/powerpoint/2010/main" val="3362934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60358-9063-9B42-B293-BA927E50A552}"/>
              </a:ext>
            </a:extLst>
          </p:cNvPr>
          <p:cNvSpPr>
            <a:spLocks noGrp="1"/>
          </p:cNvSpPr>
          <p:nvPr>
            <p:ph type="title"/>
          </p:nvPr>
        </p:nvSpPr>
        <p:spPr>
          <a:xfrm>
            <a:off x="1293813" y="381000"/>
            <a:ext cx="9601200" cy="838200"/>
          </a:xfrm>
        </p:spPr>
        <p:txBody>
          <a:bodyPr/>
          <a:lstStyle/>
          <a:p>
            <a:pPr algn="ctr"/>
            <a:r>
              <a:rPr lang="en-US" dirty="0"/>
              <a:t>Assessment &amp; Redesign</a:t>
            </a:r>
          </a:p>
        </p:txBody>
      </p:sp>
      <p:sp>
        <p:nvSpPr>
          <p:cNvPr id="3" name="Content Placeholder 2">
            <a:extLst>
              <a:ext uri="{FF2B5EF4-FFF2-40B4-BE49-F238E27FC236}">
                <a16:creationId xmlns:a16="http://schemas.microsoft.com/office/drawing/2014/main" id="{052D4CF8-C26C-6545-9C40-12F1F910FDE4}"/>
              </a:ext>
            </a:extLst>
          </p:cNvPr>
          <p:cNvSpPr>
            <a:spLocks noGrp="1"/>
          </p:cNvSpPr>
          <p:nvPr>
            <p:ph idx="1"/>
          </p:nvPr>
        </p:nvSpPr>
        <p:spPr>
          <a:xfrm>
            <a:off x="1293812" y="1447800"/>
            <a:ext cx="9601200" cy="4800600"/>
          </a:xfrm>
        </p:spPr>
        <p:txBody>
          <a:bodyPr>
            <a:normAutofit/>
          </a:bodyPr>
          <a:lstStyle/>
          <a:p>
            <a:pPr marL="0" indent="0">
              <a:lnSpc>
                <a:spcPct val="150000"/>
              </a:lnSpc>
              <a:spcBef>
                <a:spcPts val="1200"/>
              </a:spcBef>
              <a:buClr>
                <a:srgbClr val="0070C0"/>
              </a:buClr>
              <a:buNone/>
            </a:pPr>
            <a:r>
              <a:rPr lang="en-US" sz="1800" b="1" dirty="0">
                <a:latin typeface="Century Gothic" panose="020B0502020202020204" pitchFamily="34" charset="0"/>
              </a:rPr>
              <a:t>What is assessment?</a:t>
            </a:r>
          </a:p>
          <a:p>
            <a:pPr>
              <a:lnSpc>
                <a:spcPct val="150000"/>
              </a:lnSpc>
              <a:spcBef>
                <a:spcPts val="1200"/>
              </a:spcBef>
              <a:buClr>
                <a:srgbClr val="0070C0"/>
              </a:buClr>
            </a:pPr>
            <a:r>
              <a:rPr lang="en-US" sz="1600" dirty="0">
                <a:latin typeface="Century Gothic" panose="020B0502020202020204" pitchFamily="34" charset="0"/>
              </a:rPr>
              <a:t>Assessment has been mentioned throughout this journal. Here are definitions for two major forms of assessment: </a:t>
            </a:r>
          </a:p>
          <a:p>
            <a:pPr lvl="1">
              <a:lnSpc>
                <a:spcPct val="150000"/>
              </a:lnSpc>
              <a:spcBef>
                <a:spcPts val="1200"/>
              </a:spcBef>
              <a:buClr>
                <a:srgbClr val="0070C0"/>
              </a:buClr>
            </a:pPr>
            <a:r>
              <a:rPr lang="en-US" sz="1200" dirty="0">
                <a:latin typeface="Century Gothic" panose="020B0502020202020204" pitchFamily="34" charset="0"/>
              </a:rPr>
              <a:t>“</a:t>
            </a:r>
            <a:r>
              <a:rPr lang="en-US" sz="1600" b="1" dirty="0">
                <a:latin typeface="Century Gothic" panose="020B0502020202020204" pitchFamily="34" charset="0"/>
              </a:rPr>
              <a:t>Formative assessment</a:t>
            </a:r>
            <a:r>
              <a:rPr lang="en-US" sz="1600" dirty="0">
                <a:latin typeface="Century Gothic" panose="020B0502020202020204" pitchFamily="34" charset="0"/>
              </a:rPr>
              <a:t> refers to tools that identify misconceptions, struggles, and learning gaps along the way and assess how to close those gaps.”</a:t>
            </a:r>
          </a:p>
          <a:p>
            <a:pPr lvl="1">
              <a:lnSpc>
                <a:spcPct val="150000"/>
              </a:lnSpc>
              <a:spcBef>
                <a:spcPts val="1200"/>
              </a:spcBef>
              <a:buClr>
                <a:srgbClr val="0070C0"/>
              </a:buClr>
            </a:pPr>
            <a:r>
              <a:rPr lang="en-US" sz="1600" dirty="0">
                <a:latin typeface="Century Gothic" panose="020B0502020202020204" pitchFamily="34" charset="0"/>
              </a:rPr>
              <a:t>“</a:t>
            </a:r>
            <a:r>
              <a:rPr lang="en-US" sz="1600" b="1" dirty="0">
                <a:latin typeface="Century Gothic" panose="020B0502020202020204" pitchFamily="34" charset="0"/>
              </a:rPr>
              <a:t>[S]</a:t>
            </a:r>
            <a:r>
              <a:rPr lang="en-US" sz="1600" b="1" dirty="0" err="1">
                <a:latin typeface="Century Gothic" panose="020B0502020202020204" pitchFamily="34" charset="0"/>
              </a:rPr>
              <a:t>ummative</a:t>
            </a:r>
            <a:r>
              <a:rPr lang="en-US" sz="1600" b="1" dirty="0">
                <a:latin typeface="Century Gothic" panose="020B0502020202020204" pitchFamily="34" charset="0"/>
              </a:rPr>
              <a:t> assessments</a:t>
            </a:r>
            <a:r>
              <a:rPr lang="en-US" sz="1600" dirty="0">
                <a:latin typeface="Century Gothic" panose="020B0502020202020204" pitchFamily="34" charset="0"/>
              </a:rPr>
              <a:t> evaluate student learning, knowledge, proficiency, or success at the conclusion of an instructional period, like a unit, course, or program.”</a:t>
            </a:r>
          </a:p>
          <a:p>
            <a:pPr lvl="2">
              <a:lnSpc>
                <a:spcPct val="150000"/>
              </a:lnSpc>
              <a:spcBef>
                <a:spcPts val="1200"/>
              </a:spcBef>
              <a:buClr>
                <a:srgbClr val="0070C0"/>
              </a:buClr>
            </a:pPr>
            <a:r>
              <a:rPr lang="en-US" sz="1200" dirty="0">
                <a:latin typeface="Century Gothic" panose="020B0502020202020204" pitchFamily="34" charset="0"/>
              </a:rPr>
              <a:t>Yale’s </a:t>
            </a:r>
            <a:r>
              <a:rPr lang="en-US" sz="1200" dirty="0" err="1">
                <a:latin typeface="Century Gothic" panose="020B0502020202020204" pitchFamily="34" charset="0"/>
              </a:rPr>
              <a:t>Poorvu</a:t>
            </a:r>
            <a:r>
              <a:rPr lang="en-US" sz="1200" dirty="0">
                <a:latin typeface="Century Gothic" panose="020B0502020202020204" pitchFamily="34" charset="0"/>
              </a:rPr>
              <a:t> Center for Teaching and Learning. “Formative and Summative Assessment.” Retrieved 8 May 2021. </a:t>
            </a:r>
            <a:r>
              <a:rPr lang="en-US" sz="1200" b="1" dirty="0">
                <a:solidFill>
                  <a:srgbClr val="0070C0"/>
                </a:solidFill>
                <a:latin typeface="Century Gothic" panose="020B0502020202020204" pitchFamily="34" charset="0"/>
                <a:hlinkClick r:id="rId2">
                  <a:extLst>
                    <a:ext uri="{A12FA001-AC4F-418D-AE19-62706E023703}">
                      <ahyp:hlinkClr xmlns:ahyp="http://schemas.microsoft.com/office/drawing/2018/hyperlinkcolor" val="tx"/>
                    </a:ext>
                  </a:extLst>
                </a:hlinkClick>
              </a:rPr>
              <a:t>https://poorvucenter.yale.edu/Formative-Summative-Assessments</a:t>
            </a:r>
            <a:r>
              <a:rPr lang="en-US" sz="1200" b="1" dirty="0">
                <a:solidFill>
                  <a:srgbClr val="0070C0"/>
                </a:solidFill>
                <a:latin typeface="Century Gothic" panose="020B0502020202020204" pitchFamily="34" charset="0"/>
              </a:rPr>
              <a:t> </a:t>
            </a:r>
            <a:r>
              <a:rPr lang="en-US" sz="1200" dirty="0">
                <a:latin typeface="Century Gothic" panose="020B0502020202020204" pitchFamily="34" charset="0"/>
              </a:rPr>
              <a:t>- </a:t>
            </a:r>
          </a:p>
          <a:p>
            <a:pPr lvl="2">
              <a:lnSpc>
                <a:spcPct val="150000"/>
              </a:lnSpc>
              <a:spcBef>
                <a:spcPts val="1200"/>
              </a:spcBef>
              <a:buClr>
                <a:srgbClr val="0070C0"/>
              </a:buClr>
            </a:pPr>
            <a:r>
              <a:rPr lang="en-US" sz="1200" dirty="0">
                <a:latin typeface="Century Gothic" panose="020B0502020202020204" pitchFamily="34" charset="0"/>
              </a:rPr>
              <a:t>This resource also provides additional examples and information.</a:t>
            </a:r>
          </a:p>
          <a:p>
            <a:pPr lvl="2">
              <a:lnSpc>
                <a:spcPct val="150000"/>
              </a:lnSpc>
              <a:spcBef>
                <a:spcPts val="1200"/>
              </a:spcBef>
              <a:buClr>
                <a:srgbClr val="0070C0"/>
              </a:buClr>
            </a:pPr>
            <a:endParaRPr lang="en-US" sz="1400" dirty="0">
              <a:latin typeface="Century Gothic" panose="020B0502020202020204" pitchFamily="34" charset="0"/>
            </a:endParaRPr>
          </a:p>
        </p:txBody>
      </p:sp>
      <p:pic>
        <p:nvPicPr>
          <p:cNvPr id="6" name="Picture 5" descr="Creative Commons BY-NC-ND License">
            <a:hlinkClick r:id="rId3"/>
            <a:extLst>
              <a:ext uri="{FF2B5EF4-FFF2-40B4-BE49-F238E27FC236}">
                <a16:creationId xmlns:a16="http://schemas.microsoft.com/office/drawing/2014/main" id="{42D90649-16E6-914B-BA72-F348F306E0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7412" y="5079736"/>
            <a:ext cx="838200" cy="288131"/>
          </a:xfrm>
          <a:prstGeom prst="rect">
            <a:avLst/>
          </a:prstGeom>
        </p:spPr>
      </p:pic>
    </p:spTree>
    <p:extLst>
      <p:ext uri="{BB962C8B-B14F-4D97-AF65-F5344CB8AC3E}">
        <p14:creationId xmlns:p14="http://schemas.microsoft.com/office/powerpoint/2010/main" val="2720658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60358-9063-9B42-B293-BA927E50A552}"/>
              </a:ext>
            </a:extLst>
          </p:cNvPr>
          <p:cNvSpPr>
            <a:spLocks noGrp="1"/>
          </p:cNvSpPr>
          <p:nvPr>
            <p:ph type="title"/>
          </p:nvPr>
        </p:nvSpPr>
        <p:spPr>
          <a:xfrm>
            <a:off x="1293813" y="381000"/>
            <a:ext cx="9601200" cy="838200"/>
          </a:xfrm>
        </p:spPr>
        <p:txBody>
          <a:bodyPr/>
          <a:lstStyle/>
          <a:p>
            <a:pPr algn="ctr"/>
            <a:r>
              <a:rPr lang="en-US" dirty="0"/>
              <a:t>Assessment &amp; Redesign</a:t>
            </a:r>
          </a:p>
        </p:txBody>
      </p:sp>
      <p:sp>
        <p:nvSpPr>
          <p:cNvPr id="3" name="Content Placeholder 2">
            <a:extLst>
              <a:ext uri="{FF2B5EF4-FFF2-40B4-BE49-F238E27FC236}">
                <a16:creationId xmlns:a16="http://schemas.microsoft.com/office/drawing/2014/main" id="{052D4CF8-C26C-6545-9C40-12F1F910FDE4}"/>
              </a:ext>
            </a:extLst>
          </p:cNvPr>
          <p:cNvSpPr>
            <a:spLocks noGrp="1"/>
          </p:cNvSpPr>
          <p:nvPr>
            <p:ph idx="1"/>
          </p:nvPr>
        </p:nvSpPr>
        <p:spPr>
          <a:xfrm>
            <a:off x="836612" y="1371600"/>
            <a:ext cx="10591800" cy="5105400"/>
          </a:xfrm>
        </p:spPr>
        <p:txBody>
          <a:bodyPr>
            <a:normAutofit/>
          </a:bodyPr>
          <a:lstStyle/>
          <a:p>
            <a:pPr marL="0" indent="0">
              <a:lnSpc>
                <a:spcPct val="150000"/>
              </a:lnSpc>
              <a:spcBef>
                <a:spcPts val="600"/>
              </a:spcBef>
              <a:buClr>
                <a:srgbClr val="0070C0"/>
              </a:buClr>
              <a:buNone/>
            </a:pPr>
            <a:r>
              <a:rPr lang="en-US" sz="1800" b="1" dirty="0">
                <a:latin typeface="Century Gothic" panose="020B0502020202020204" pitchFamily="34" charset="0"/>
              </a:rPr>
              <a:t>What does assessment do?</a:t>
            </a:r>
          </a:p>
          <a:p>
            <a:pPr>
              <a:lnSpc>
                <a:spcPct val="150000"/>
              </a:lnSpc>
              <a:spcBef>
                <a:spcPts val="600"/>
              </a:spcBef>
              <a:buClr>
                <a:srgbClr val="0070C0"/>
              </a:buClr>
            </a:pPr>
            <a:r>
              <a:rPr lang="en-US" sz="1600" dirty="0">
                <a:latin typeface="Century Gothic" panose="020B0502020202020204" pitchFamily="34" charset="0"/>
              </a:rPr>
              <a:t>Essentially it is a way to collect student data during or at the end of a class to gauge the level of understanding so that adjustments can be made to improve student learning. </a:t>
            </a:r>
          </a:p>
          <a:p>
            <a:pPr lvl="1">
              <a:lnSpc>
                <a:spcPct val="150000"/>
              </a:lnSpc>
              <a:buClr>
                <a:srgbClr val="0070C0"/>
              </a:buClr>
            </a:pPr>
            <a:r>
              <a:rPr lang="en-US" sz="1400" dirty="0">
                <a:latin typeface="Century Gothic" panose="020B0502020202020204" pitchFamily="34" charset="0"/>
              </a:rPr>
              <a:t>Assessments during a class or CATS provide information to make immediate adjustments to fill learning gaps that may have been identified. The link below has specific examples and more information about CATs.</a:t>
            </a:r>
          </a:p>
          <a:p>
            <a:pPr lvl="2">
              <a:lnSpc>
                <a:spcPct val="150000"/>
              </a:lnSpc>
              <a:buClr>
                <a:srgbClr val="0070C0"/>
              </a:buClr>
            </a:pPr>
            <a:r>
              <a:rPr lang="en-US" sz="1200" dirty="0">
                <a:latin typeface="Century Gothic" panose="020B0502020202020204" pitchFamily="34" charset="0"/>
              </a:rPr>
              <a:t>Yale’s </a:t>
            </a:r>
            <a:r>
              <a:rPr lang="en-US" sz="1200" dirty="0" err="1">
                <a:latin typeface="Century Gothic" panose="020B0502020202020204" pitchFamily="34" charset="0"/>
              </a:rPr>
              <a:t>Poorvu</a:t>
            </a:r>
            <a:r>
              <a:rPr lang="en-US" sz="1200" dirty="0">
                <a:latin typeface="Century Gothic" panose="020B0502020202020204" pitchFamily="34" charset="0"/>
              </a:rPr>
              <a:t> Center for Teaching and Learning. “Class Assessment Techniques” Retrieved 8 May 2021. </a:t>
            </a:r>
            <a:r>
              <a:rPr lang="en-US" sz="1200" b="1" dirty="0">
                <a:solidFill>
                  <a:srgbClr val="0070C0"/>
                </a:solidFill>
                <a:latin typeface="Century Gothic" panose="020B0502020202020204" pitchFamily="34" charset="0"/>
                <a:hlinkClick r:id="rId2">
                  <a:extLst>
                    <a:ext uri="{A12FA001-AC4F-418D-AE19-62706E023703}">
                      <ahyp:hlinkClr xmlns:ahyp="http://schemas.microsoft.com/office/drawing/2018/hyperlinkcolor" val="tx"/>
                    </a:ext>
                  </a:extLst>
                </a:hlinkClick>
              </a:rPr>
              <a:t>https://poorvucenter.yale.edu/Classroom-Assessment-Techniques</a:t>
            </a:r>
            <a:r>
              <a:rPr lang="en-US" sz="1200" b="1" dirty="0">
                <a:solidFill>
                  <a:srgbClr val="0070C0"/>
                </a:solidFill>
                <a:latin typeface="Century Gothic" panose="020B0502020202020204" pitchFamily="34" charset="0"/>
              </a:rPr>
              <a:t> </a:t>
            </a:r>
            <a:r>
              <a:rPr lang="en-US" sz="1200" dirty="0">
                <a:latin typeface="Century Gothic" panose="020B0502020202020204" pitchFamily="34" charset="0"/>
              </a:rPr>
              <a:t>- </a:t>
            </a:r>
          </a:p>
          <a:p>
            <a:pPr>
              <a:lnSpc>
                <a:spcPct val="150000"/>
              </a:lnSpc>
              <a:spcBef>
                <a:spcPts val="600"/>
              </a:spcBef>
              <a:buClr>
                <a:srgbClr val="0070C0"/>
              </a:buClr>
            </a:pPr>
            <a:r>
              <a:rPr lang="en-US" sz="1600" dirty="0">
                <a:latin typeface="Century Gothic" panose="020B0502020202020204" pitchFamily="34" charset="0"/>
              </a:rPr>
              <a:t>Redesign</a:t>
            </a:r>
          </a:p>
          <a:p>
            <a:pPr lvl="1">
              <a:lnSpc>
                <a:spcPct val="150000"/>
              </a:lnSpc>
              <a:buClr>
                <a:srgbClr val="0070C0"/>
              </a:buClr>
            </a:pPr>
            <a:r>
              <a:rPr lang="en-US" sz="1400" dirty="0">
                <a:latin typeface="Century Gothic" panose="020B0502020202020204" pitchFamily="34" charset="0"/>
              </a:rPr>
              <a:t>Course assessment looks at what you can learn from the class that just ended and how you can take that data and feedback to improve on the class for the next set of students – options to redesign the class.</a:t>
            </a:r>
          </a:p>
          <a:p>
            <a:pPr lvl="2">
              <a:lnSpc>
                <a:spcPct val="150000"/>
              </a:lnSpc>
              <a:buClr>
                <a:srgbClr val="0070C0"/>
              </a:buClr>
            </a:pPr>
            <a:r>
              <a:rPr lang="en-US" sz="1200" dirty="0">
                <a:latin typeface="Century Gothic" panose="020B0502020202020204" pitchFamily="34" charset="0"/>
              </a:rPr>
              <a:t>Are there patterns that highlights specific outcomes/competencies? </a:t>
            </a:r>
          </a:p>
          <a:p>
            <a:pPr lvl="2">
              <a:lnSpc>
                <a:spcPct val="150000"/>
              </a:lnSpc>
              <a:buClr>
                <a:srgbClr val="0070C0"/>
              </a:buClr>
            </a:pPr>
            <a:r>
              <a:rPr lang="en-US" sz="1200" dirty="0">
                <a:latin typeface="Century Gothic" panose="020B0502020202020204" pitchFamily="34" charset="0"/>
              </a:rPr>
              <a:t>Choose one outcome/competency that you recognized as an option for improvement. How can you improve that outcome/competency?</a:t>
            </a:r>
          </a:p>
        </p:txBody>
      </p:sp>
      <p:pic>
        <p:nvPicPr>
          <p:cNvPr id="5" name="Picture 4" descr="Creative Commons BY-NC-ND License">
            <a:hlinkClick r:id="rId3"/>
            <a:extLst>
              <a:ext uri="{FF2B5EF4-FFF2-40B4-BE49-F238E27FC236}">
                <a16:creationId xmlns:a16="http://schemas.microsoft.com/office/drawing/2014/main" id="{B288A701-470B-4B49-8E68-1116B399DB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0212" y="3780234"/>
            <a:ext cx="838200" cy="288131"/>
          </a:xfrm>
          <a:prstGeom prst="rect">
            <a:avLst/>
          </a:prstGeom>
        </p:spPr>
      </p:pic>
    </p:spTree>
    <p:extLst>
      <p:ext uri="{BB962C8B-B14F-4D97-AF65-F5344CB8AC3E}">
        <p14:creationId xmlns:p14="http://schemas.microsoft.com/office/powerpoint/2010/main" val="26260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60358-9063-9B42-B293-BA927E50A552}"/>
              </a:ext>
            </a:extLst>
          </p:cNvPr>
          <p:cNvSpPr>
            <a:spLocks noGrp="1"/>
          </p:cNvSpPr>
          <p:nvPr>
            <p:ph type="title"/>
          </p:nvPr>
        </p:nvSpPr>
        <p:spPr/>
        <p:txBody>
          <a:bodyPr/>
          <a:lstStyle/>
          <a:p>
            <a:pPr algn="ctr"/>
            <a:r>
              <a:rPr lang="en-US" dirty="0"/>
              <a:t>Open To New Ideas – Stay Curious</a:t>
            </a:r>
          </a:p>
        </p:txBody>
      </p:sp>
      <p:sp>
        <p:nvSpPr>
          <p:cNvPr id="3" name="Content Placeholder 2">
            <a:extLst>
              <a:ext uri="{FF2B5EF4-FFF2-40B4-BE49-F238E27FC236}">
                <a16:creationId xmlns:a16="http://schemas.microsoft.com/office/drawing/2014/main" id="{052D4CF8-C26C-6545-9C40-12F1F910FDE4}"/>
              </a:ext>
            </a:extLst>
          </p:cNvPr>
          <p:cNvSpPr>
            <a:spLocks noGrp="1"/>
          </p:cNvSpPr>
          <p:nvPr>
            <p:ph idx="1"/>
          </p:nvPr>
        </p:nvSpPr>
        <p:spPr/>
        <p:txBody>
          <a:bodyPr>
            <a:normAutofit/>
          </a:bodyPr>
          <a:lstStyle/>
          <a:p>
            <a:pPr marL="0" indent="0">
              <a:lnSpc>
                <a:spcPct val="100000"/>
              </a:lnSpc>
              <a:buClr>
                <a:srgbClr val="0070C0"/>
              </a:buClr>
              <a:buNone/>
            </a:pPr>
            <a:r>
              <a:rPr lang="en-US" sz="1800" b="1" dirty="0">
                <a:latin typeface="Century Gothic" panose="020B0502020202020204" pitchFamily="34" charset="0"/>
              </a:rPr>
              <a:t>Staying Open to New Ideas</a:t>
            </a:r>
          </a:p>
          <a:p>
            <a:pPr>
              <a:lnSpc>
                <a:spcPct val="100000"/>
              </a:lnSpc>
              <a:buClr>
                <a:srgbClr val="0070C0"/>
              </a:buClr>
            </a:pPr>
            <a:r>
              <a:rPr lang="en-US" sz="1600" dirty="0">
                <a:latin typeface="Century Gothic" panose="020B0502020202020204" pitchFamily="34" charset="0"/>
              </a:rPr>
              <a:t>In the following article, Greg </a:t>
            </a:r>
            <a:r>
              <a:rPr lang="en-US" sz="1600" dirty="0" err="1">
                <a:latin typeface="Century Gothic" panose="020B0502020202020204" pitchFamily="34" charset="0"/>
              </a:rPr>
              <a:t>Satell</a:t>
            </a:r>
            <a:r>
              <a:rPr lang="en-US" sz="1600" dirty="0">
                <a:latin typeface="Century Gothic" panose="020B0502020202020204" pitchFamily="34" charset="0"/>
              </a:rPr>
              <a:t> starts with a story about solving a problem that focused on detecting pollutants in very small concentrations. The team was diverse comprised of microchip designers and a marine biologist. </a:t>
            </a:r>
          </a:p>
          <a:p>
            <a:pPr lvl="1">
              <a:lnSpc>
                <a:spcPct val="100000"/>
              </a:lnSpc>
              <a:buClr>
                <a:srgbClr val="0070C0"/>
              </a:buClr>
            </a:pPr>
            <a:r>
              <a:rPr lang="en-US" sz="1200" dirty="0" err="1">
                <a:latin typeface="Century Gothic" panose="020B0502020202020204" pitchFamily="34" charset="0"/>
              </a:rPr>
              <a:t>Satell</a:t>
            </a:r>
            <a:r>
              <a:rPr lang="en-US" sz="1200" dirty="0">
                <a:latin typeface="Century Gothic" panose="020B0502020202020204" pitchFamily="34" charset="0"/>
              </a:rPr>
              <a:t>, G. (2017) “The 4 Types of Innovation and the Problems They Solve.” Harvard Business Review. Retrieved 8 May 2021. </a:t>
            </a:r>
            <a:r>
              <a:rPr lang="en-US" sz="1200" b="1" dirty="0">
                <a:solidFill>
                  <a:srgbClr val="0070C0"/>
                </a:solidFill>
                <a:latin typeface="Century Gothic" panose="020B0502020202020204" pitchFamily="34" charset="0"/>
                <a:hlinkClick r:id="rId2">
                  <a:extLst>
                    <a:ext uri="{A12FA001-AC4F-418D-AE19-62706E023703}">
                      <ahyp:hlinkClr xmlns:ahyp="http://schemas.microsoft.com/office/drawing/2018/hyperlinkcolor" val="tx"/>
                    </a:ext>
                  </a:extLst>
                </a:hlinkClick>
              </a:rPr>
              <a:t>https://hbr.org/2017/06/the-4-types-of-innovation-and-the-problems-they-solve</a:t>
            </a:r>
            <a:r>
              <a:rPr lang="en-US" sz="1200" b="1" dirty="0">
                <a:solidFill>
                  <a:srgbClr val="0070C0"/>
                </a:solidFill>
                <a:latin typeface="Century Gothic" panose="020B0502020202020204" pitchFamily="34" charset="0"/>
              </a:rPr>
              <a:t> </a:t>
            </a:r>
          </a:p>
          <a:p>
            <a:pPr>
              <a:lnSpc>
                <a:spcPct val="100000"/>
              </a:lnSpc>
              <a:buClr>
                <a:srgbClr val="0070C0"/>
              </a:buClr>
            </a:pPr>
            <a:r>
              <a:rPr lang="en-US" sz="1600" dirty="0">
                <a:latin typeface="Century Gothic" panose="020B0502020202020204" pitchFamily="34" charset="0"/>
              </a:rPr>
              <a:t>Remember:</a:t>
            </a:r>
          </a:p>
          <a:p>
            <a:pPr lvl="1">
              <a:lnSpc>
                <a:spcPct val="100000"/>
              </a:lnSpc>
              <a:buClr>
                <a:srgbClr val="0070C0"/>
              </a:buClr>
            </a:pPr>
            <a:r>
              <a:rPr lang="en-US" sz="1200" dirty="0">
                <a:latin typeface="Century Gothic" panose="020B0502020202020204" pitchFamily="34" charset="0"/>
              </a:rPr>
              <a:t>The power of a story.</a:t>
            </a:r>
          </a:p>
          <a:p>
            <a:pPr lvl="1">
              <a:lnSpc>
                <a:spcPct val="100000"/>
              </a:lnSpc>
              <a:buClr>
                <a:srgbClr val="0070C0"/>
              </a:buClr>
            </a:pPr>
            <a:r>
              <a:rPr lang="en-US" sz="1200" dirty="0">
                <a:latin typeface="Century Gothic" panose="020B0502020202020204" pitchFamily="34" charset="0"/>
              </a:rPr>
              <a:t>The importance of building a diverse team.</a:t>
            </a:r>
          </a:p>
          <a:p>
            <a:pPr lvl="1">
              <a:lnSpc>
                <a:spcPct val="100000"/>
              </a:lnSpc>
              <a:buClr>
                <a:srgbClr val="0070C0"/>
              </a:buClr>
            </a:pPr>
            <a:r>
              <a:rPr lang="en-US" sz="1200" dirty="0">
                <a:latin typeface="Century Gothic" panose="020B0502020202020204" pitchFamily="34" charset="0"/>
              </a:rPr>
              <a:t>Building the right team for the job.</a:t>
            </a:r>
          </a:p>
          <a:p>
            <a:pPr lvl="1">
              <a:lnSpc>
                <a:spcPct val="100000"/>
              </a:lnSpc>
              <a:buClr>
                <a:srgbClr val="0070C0"/>
              </a:buClr>
            </a:pPr>
            <a:r>
              <a:rPr lang="en-US" sz="1200" dirty="0">
                <a:latin typeface="Century Gothic" panose="020B0502020202020204" pitchFamily="34" charset="0"/>
              </a:rPr>
              <a:t>Being willing to keep an open mind about all possibilities.</a:t>
            </a:r>
          </a:p>
          <a:p>
            <a:pPr>
              <a:lnSpc>
                <a:spcPct val="100000"/>
              </a:lnSpc>
              <a:buClr>
                <a:srgbClr val="0070C0"/>
              </a:buClr>
            </a:pPr>
            <a:r>
              <a:rPr lang="en-US" sz="1600" dirty="0">
                <a:latin typeface="Century Gothic" panose="020B0502020202020204" pitchFamily="34" charset="0"/>
              </a:rPr>
              <a:t>Many of the best innovations are the solutions that solve everyday problems and not all solutions have to be complex. Sometimes the simplest solution is the best option. The goal is to keep an open mind where all options are possible. Stay Curious!</a:t>
            </a:r>
          </a:p>
        </p:txBody>
      </p:sp>
      <p:sp>
        <p:nvSpPr>
          <p:cNvPr id="4" name="Rectangle 2">
            <a:extLst>
              <a:ext uri="{FF2B5EF4-FFF2-40B4-BE49-F238E27FC236}">
                <a16:creationId xmlns:a16="http://schemas.microsoft.com/office/drawing/2014/main" id="{9AC8DAF9-271C-3844-8B00-987EA3C02185}"/>
              </a:ext>
            </a:extLst>
          </p:cNvPr>
          <p:cNvSpPr>
            <a:spLocks noChangeArrowheads="1"/>
          </p:cNvSpPr>
          <p:nvPr/>
        </p:nvSpPr>
        <p:spPr bwMode="auto">
          <a:xfrm>
            <a:off x="0" y="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81955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60358-9063-9B42-B293-BA927E50A552}"/>
              </a:ext>
            </a:extLst>
          </p:cNvPr>
          <p:cNvSpPr>
            <a:spLocks noGrp="1"/>
          </p:cNvSpPr>
          <p:nvPr>
            <p:ph type="title"/>
          </p:nvPr>
        </p:nvSpPr>
        <p:spPr/>
        <p:txBody>
          <a:bodyPr/>
          <a:lstStyle/>
          <a:p>
            <a:pPr algn="ctr"/>
            <a:r>
              <a:rPr lang="en-US" dirty="0"/>
              <a:t>Innovation</a:t>
            </a:r>
          </a:p>
        </p:txBody>
      </p:sp>
      <p:sp>
        <p:nvSpPr>
          <p:cNvPr id="3" name="Content Placeholder 2">
            <a:extLst>
              <a:ext uri="{FF2B5EF4-FFF2-40B4-BE49-F238E27FC236}">
                <a16:creationId xmlns:a16="http://schemas.microsoft.com/office/drawing/2014/main" id="{052D4CF8-C26C-6545-9C40-12F1F910FDE4}"/>
              </a:ext>
            </a:extLst>
          </p:cNvPr>
          <p:cNvSpPr>
            <a:spLocks noGrp="1"/>
          </p:cNvSpPr>
          <p:nvPr>
            <p:ph idx="1"/>
          </p:nvPr>
        </p:nvSpPr>
        <p:spPr/>
        <p:txBody>
          <a:bodyPr>
            <a:normAutofit/>
          </a:bodyPr>
          <a:lstStyle/>
          <a:p>
            <a:pPr marL="0" indent="0">
              <a:lnSpc>
                <a:spcPct val="100000"/>
              </a:lnSpc>
              <a:buClr>
                <a:srgbClr val="0070C0"/>
              </a:buClr>
              <a:buNone/>
            </a:pPr>
            <a:r>
              <a:rPr lang="en-US" sz="1800" b="1" dirty="0">
                <a:latin typeface="Century Gothic" panose="020B0502020202020204" pitchFamily="34" charset="0"/>
              </a:rPr>
              <a:t>What does “Innovation” mean?</a:t>
            </a:r>
          </a:p>
          <a:p>
            <a:pPr>
              <a:lnSpc>
                <a:spcPct val="100000"/>
              </a:lnSpc>
              <a:buClr>
                <a:srgbClr val="0070C0"/>
              </a:buClr>
            </a:pPr>
            <a:r>
              <a:rPr lang="en-US" sz="1600" dirty="0">
                <a:latin typeface="Century Gothic" panose="020B0502020202020204" pitchFamily="34" charset="0"/>
              </a:rPr>
              <a:t>At the core of “innovation” is the idea of solving a problem. There are a variety of ways, and the Harvard Business Review outlines 4 types in the chart below as follows:</a:t>
            </a:r>
          </a:p>
          <a:p>
            <a:pPr marL="0" indent="0">
              <a:lnSpc>
                <a:spcPct val="100000"/>
              </a:lnSpc>
              <a:buClr>
                <a:srgbClr val="0070C0"/>
              </a:buClr>
              <a:buNone/>
            </a:pPr>
            <a:endParaRPr lang="en-US" sz="1600" dirty="0">
              <a:latin typeface="Century Gothic" panose="020B0502020202020204" pitchFamily="34" charset="0"/>
            </a:endParaRPr>
          </a:p>
        </p:txBody>
      </p:sp>
      <p:sp>
        <p:nvSpPr>
          <p:cNvPr id="4" name="Rectangle 2">
            <a:extLst>
              <a:ext uri="{FF2B5EF4-FFF2-40B4-BE49-F238E27FC236}">
                <a16:creationId xmlns:a16="http://schemas.microsoft.com/office/drawing/2014/main" id="{9AC8DAF9-271C-3844-8B00-987EA3C02185}"/>
              </a:ext>
            </a:extLst>
          </p:cNvPr>
          <p:cNvSpPr>
            <a:spLocks noChangeArrowheads="1"/>
          </p:cNvSpPr>
          <p:nvPr/>
        </p:nvSpPr>
        <p:spPr bwMode="auto">
          <a:xfrm>
            <a:off x="0" y="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descr="4 Types of Innovation Chart">
            <a:extLst>
              <a:ext uri="{FF2B5EF4-FFF2-40B4-BE49-F238E27FC236}">
                <a16:creationId xmlns:a16="http://schemas.microsoft.com/office/drawing/2014/main" id="{54EEA0A0-1D79-F34B-BCCE-CFEC40AB4285}"/>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389312" y="2825101"/>
            <a:ext cx="5410200" cy="316751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3264B29-8BEA-FE42-BC1F-902C05C1129C}"/>
              </a:ext>
            </a:extLst>
          </p:cNvPr>
          <p:cNvSpPr/>
          <p:nvPr/>
        </p:nvSpPr>
        <p:spPr>
          <a:xfrm>
            <a:off x="1293812" y="6153834"/>
            <a:ext cx="9601200" cy="461665"/>
          </a:xfrm>
          <a:prstGeom prst="rect">
            <a:avLst/>
          </a:prstGeom>
        </p:spPr>
        <p:txBody>
          <a:bodyPr wrap="square">
            <a:spAutoFit/>
          </a:bodyPr>
          <a:lstStyle/>
          <a:p>
            <a:r>
              <a:rPr lang="en-US" sz="1200" dirty="0" err="1">
                <a:latin typeface="Century Gothic" panose="020B0502020202020204" pitchFamily="34" charset="0"/>
              </a:rPr>
              <a:t>Satell</a:t>
            </a:r>
            <a:r>
              <a:rPr lang="en-US" sz="1200" dirty="0">
                <a:latin typeface="Century Gothic" panose="020B0502020202020204" pitchFamily="34" charset="0"/>
              </a:rPr>
              <a:t>, G. (2017) “The 4 Types of Innovation and the Problems They Solve.” Harvard Business Review. Retrieved 8 May 2021. </a:t>
            </a:r>
            <a:r>
              <a:rPr lang="en-US" sz="1200" b="1" dirty="0">
                <a:solidFill>
                  <a:srgbClr val="0070C0"/>
                </a:solidFill>
                <a:latin typeface="Century Gothic" panose="020B0502020202020204" pitchFamily="34" charset="0"/>
                <a:hlinkClick r:id="rId4">
                  <a:extLst>
                    <a:ext uri="{A12FA001-AC4F-418D-AE19-62706E023703}">
                      <ahyp:hlinkClr xmlns:ahyp="http://schemas.microsoft.com/office/drawing/2018/hyperlinkcolor" val="tx"/>
                    </a:ext>
                  </a:extLst>
                </a:hlinkClick>
              </a:rPr>
              <a:t>https://hbr.org/2017/06/the-4-types-of-innovation-and-the-problems-they-solve</a:t>
            </a:r>
            <a:r>
              <a:rPr lang="en-US" sz="1200" b="1" dirty="0">
                <a:solidFill>
                  <a:srgbClr val="0070C0"/>
                </a:solidFill>
                <a:latin typeface="Century Gothic" panose="020B0502020202020204" pitchFamily="34" charset="0"/>
              </a:rPr>
              <a:t> </a:t>
            </a:r>
          </a:p>
        </p:txBody>
      </p:sp>
    </p:spTree>
    <p:extLst>
      <p:ext uri="{BB962C8B-B14F-4D97-AF65-F5344CB8AC3E}">
        <p14:creationId xmlns:p14="http://schemas.microsoft.com/office/powerpoint/2010/main" val="421624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2D4CF8-C26C-6545-9C40-12F1F910FDE4}"/>
              </a:ext>
            </a:extLst>
          </p:cNvPr>
          <p:cNvSpPr>
            <a:spLocks noGrp="1"/>
          </p:cNvSpPr>
          <p:nvPr>
            <p:ph idx="1"/>
          </p:nvPr>
        </p:nvSpPr>
        <p:spPr/>
        <p:txBody>
          <a:bodyPr>
            <a:normAutofit/>
          </a:bodyPr>
          <a:lstStyle/>
          <a:p>
            <a:pPr marL="0" indent="0">
              <a:buClr>
                <a:srgbClr val="0070C0"/>
              </a:buClr>
              <a:buNone/>
            </a:pPr>
            <a:r>
              <a:rPr lang="en-US" sz="2000" b="1" dirty="0">
                <a:latin typeface="Century Gothic" panose="020B0502020202020204" pitchFamily="34" charset="0"/>
              </a:rPr>
              <a:t>Outline:</a:t>
            </a:r>
          </a:p>
          <a:p>
            <a:pPr>
              <a:buClr>
                <a:srgbClr val="0070C0"/>
              </a:buClr>
            </a:pPr>
            <a:r>
              <a:rPr lang="en-US" sz="2000" dirty="0">
                <a:latin typeface="Century Gothic" panose="020B0502020202020204" pitchFamily="34" charset="0"/>
              </a:rPr>
              <a:t>UDL and Open Pedagogy</a:t>
            </a:r>
          </a:p>
          <a:p>
            <a:pPr>
              <a:buClr>
                <a:srgbClr val="0070C0"/>
              </a:buClr>
            </a:pPr>
            <a:r>
              <a:rPr lang="en-US" sz="2000" dirty="0">
                <a:latin typeface="Century Gothic" panose="020B0502020202020204" pitchFamily="34" charset="0"/>
              </a:rPr>
              <a:t>UDL, Open Pedagogy, Essential Skills, and Workforce</a:t>
            </a:r>
          </a:p>
          <a:p>
            <a:pPr>
              <a:buClr>
                <a:srgbClr val="0070C0"/>
              </a:buClr>
            </a:pPr>
            <a:r>
              <a:rPr lang="en-US" sz="2000" dirty="0">
                <a:latin typeface="Century Gothic" panose="020B0502020202020204" pitchFamily="34" charset="0"/>
              </a:rPr>
              <a:t>UDL and Differentiated Instruction</a:t>
            </a:r>
          </a:p>
          <a:p>
            <a:pPr>
              <a:buClr>
                <a:srgbClr val="0070C0"/>
              </a:buClr>
            </a:pPr>
            <a:r>
              <a:rPr lang="en-US" sz="2000" dirty="0">
                <a:latin typeface="Century Gothic" panose="020B0502020202020204" pitchFamily="34" charset="0"/>
              </a:rPr>
              <a:t>Differentiated Instruction and Scaffolding</a:t>
            </a:r>
          </a:p>
          <a:p>
            <a:pPr>
              <a:buClr>
                <a:srgbClr val="0070C0"/>
              </a:buClr>
            </a:pPr>
            <a:r>
              <a:rPr lang="en-US" sz="2000" dirty="0">
                <a:latin typeface="Century Gothic" panose="020B0502020202020204" pitchFamily="34" charset="0"/>
              </a:rPr>
              <a:t>Interdisciplinary Collaborations</a:t>
            </a:r>
          </a:p>
        </p:txBody>
      </p:sp>
      <p:sp>
        <p:nvSpPr>
          <p:cNvPr id="2" name="Title 1">
            <a:extLst>
              <a:ext uri="{FF2B5EF4-FFF2-40B4-BE49-F238E27FC236}">
                <a16:creationId xmlns:a16="http://schemas.microsoft.com/office/drawing/2014/main" id="{82C60358-9063-9B42-B293-BA927E50A552}"/>
              </a:ext>
            </a:extLst>
          </p:cNvPr>
          <p:cNvSpPr>
            <a:spLocks noGrp="1"/>
          </p:cNvSpPr>
          <p:nvPr>
            <p:ph type="title"/>
          </p:nvPr>
        </p:nvSpPr>
        <p:spPr/>
        <p:txBody>
          <a:bodyPr>
            <a:normAutofit/>
          </a:bodyPr>
          <a:lstStyle/>
          <a:p>
            <a:r>
              <a:rPr lang="en-US" sz="4400" b="1" dirty="0"/>
              <a:t>Course Design</a:t>
            </a:r>
          </a:p>
        </p:txBody>
      </p:sp>
    </p:spTree>
    <p:extLst>
      <p:ext uri="{BB962C8B-B14F-4D97-AF65-F5344CB8AC3E}">
        <p14:creationId xmlns:p14="http://schemas.microsoft.com/office/powerpoint/2010/main" val="265327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60358-9063-9B42-B293-BA927E50A552}"/>
              </a:ext>
            </a:extLst>
          </p:cNvPr>
          <p:cNvSpPr>
            <a:spLocks noGrp="1"/>
          </p:cNvSpPr>
          <p:nvPr>
            <p:ph type="title"/>
          </p:nvPr>
        </p:nvSpPr>
        <p:spPr/>
        <p:txBody>
          <a:bodyPr/>
          <a:lstStyle/>
          <a:p>
            <a:pPr algn="ctr"/>
            <a:r>
              <a:rPr lang="en-US" dirty="0"/>
              <a:t>Making Connection</a:t>
            </a:r>
          </a:p>
        </p:txBody>
      </p:sp>
      <p:sp>
        <p:nvSpPr>
          <p:cNvPr id="3" name="Content Placeholder 2">
            <a:extLst>
              <a:ext uri="{FF2B5EF4-FFF2-40B4-BE49-F238E27FC236}">
                <a16:creationId xmlns:a16="http://schemas.microsoft.com/office/drawing/2014/main" id="{052D4CF8-C26C-6545-9C40-12F1F910FDE4}"/>
              </a:ext>
            </a:extLst>
          </p:cNvPr>
          <p:cNvSpPr>
            <a:spLocks noGrp="1"/>
          </p:cNvSpPr>
          <p:nvPr>
            <p:ph idx="1"/>
          </p:nvPr>
        </p:nvSpPr>
        <p:spPr>
          <a:xfrm>
            <a:off x="1295433" y="1714500"/>
            <a:ext cx="9601200" cy="3429000"/>
          </a:xfrm>
        </p:spPr>
        <p:txBody>
          <a:bodyPr anchor="ctr"/>
          <a:lstStyle/>
          <a:p>
            <a:pPr marL="0" indent="0">
              <a:lnSpc>
                <a:spcPct val="150000"/>
              </a:lnSpc>
              <a:buClr>
                <a:srgbClr val="0070C0"/>
              </a:buClr>
              <a:buNone/>
            </a:pPr>
            <a:r>
              <a:rPr lang="en-US" sz="1800" dirty="0">
                <a:latin typeface="Century Gothic" panose="020B0502020202020204" pitchFamily="34" charset="0"/>
              </a:rPr>
              <a:t>I encourage you to take the opportunity to start exploring how you can make connection between different teaching methods, pedagogies, and strategies as well as your field/discipline and the world at large to fine tune your teaching craft. The remaining portion of this journal will be providing some insights on current connections between some of these elements. Please take or leave what connects with you, your class, and your students and expand wherever you can.</a:t>
            </a:r>
          </a:p>
        </p:txBody>
      </p:sp>
    </p:spTree>
    <p:extLst>
      <p:ext uri="{BB962C8B-B14F-4D97-AF65-F5344CB8AC3E}">
        <p14:creationId xmlns:p14="http://schemas.microsoft.com/office/powerpoint/2010/main" val="2676615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60358-9063-9B42-B293-BA927E50A552}"/>
              </a:ext>
            </a:extLst>
          </p:cNvPr>
          <p:cNvSpPr>
            <a:spLocks noGrp="1"/>
          </p:cNvSpPr>
          <p:nvPr>
            <p:ph type="title"/>
          </p:nvPr>
        </p:nvSpPr>
        <p:spPr/>
        <p:txBody>
          <a:bodyPr/>
          <a:lstStyle/>
          <a:p>
            <a:pPr algn="ctr"/>
            <a:r>
              <a:rPr lang="en-US" dirty="0"/>
              <a:t>UDL and Open Pedagogy</a:t>
            </a:r>
          </a:p>
        </p:txBody>
      </p:sp>
      <p:sp>
        <p:nvSpPr>
          <p:cNvPr id="3" name="Content Placeholder 2">
            <a:extLst>
              <a:ext uri="{FF2B5EF4-FFF2-40B4-BE49-F238E27FC236}">
                <a16:creationId xmlns:a16="http://schemas.microsoft.com/office/drawing/2014/main" id="{052D4CF8-C26C-6545-9C40-12F1F910FDE4}"/>
              </a:ext>
            </a:extLst>
          </p:cNvPr>
          <p:cNvSpPr>
            <a:spLocks noGrp="1"/>
          </p:cNvSpPr>
          <p:nvPr>
            <p:ph sz="half" idx="1"/>
          </p:nvPr>
        </p:nvSpPr>
        <p:spPr>
          <a:xfrm>
            <a:off x="567979" y="1676400"/>
            <a:ext cx="5425850" cy="4495800"/>
          </a:xfrm>
        </p:spPr>
        <p:txBody>
          <a:bodyPr>
            <a:normAutofit lnSpcReduction="10000"/>
          </a:bodyPr>
          <a:lstStyle/>
          <a:p>
            <a:pPr marL="0" indent="0">
              <a:lnSpc>
                <a:spcPct val="100000"/>
              </a:lnSpc>
              <a:buClr>
                <a:srgbClr val="0070C0"/>
              </a:buClr>
              <a:buNone/>
            </a:pPr>
            <a:r>
              <a:rPr lang="en-US" sz="1800" dirty="0">
                <a:latin typeface="Century Gothic" panose="020B0502020202020204" pitchFamily="34" charset="0"/>
              </a:rPr>
              <a:t>If you note between the UDL guide and the characteristics of open pedagogy, there are several overlapping characteristics:</a:t>
            </a:r>
          </a:p>
          <a:p>
            <a:pPr marL="564832" lvl="1" indent="-285750">
              <a:lnSpc>
                <a:spcPct val="100000"/>
              </a:lnSpc>
              <a:buClr>
                <a:srgbClr val="0070C0"/>
              </a:buClr>
            </a:pPr>
            <a:r>
              <a:rPr lang="en-US" sz="1400" dirty="0">
                <a:latin typeface="Century Gothic" panose="020B0502020202020204" pitchFamily="34" charset="0"/>
              </a:rPr>
              <a:t>(You may note that there are several overlapping characteristics between the UDL framework and Open Pedagogy.) </a:t>
            </a:r>
          </a:p>
          <a:p>
            <a:pPr>
              <a:lnSpc>
                <a:spcPct val="100000"/>
              </a:lnSpc>
              <a:buClr>
                <a:srgbClr val="0070C0"/>
              </a:buClr>
            </a:pPr>
            <a:r>
              <a:rPr lang="en-US" sz="1600" dirty="0">
                <a:latin typeface="Century Gothic" panose="020B0502020202020204" pitchFamily="34" charset="0"/>
              </a:rPr>
              <a:t>Student Center and Student Empowerment</a:t>
            </a:r>
          </a:p>
          <a:p>
            <a:pPr>
              <a:lnSpc>
                <a:spcPct val="100000"/>
              </a:lnSpc>
              <a:buClr>
                <a:srgbClr val="0070C0"/>
              </a:buClr>
            </a:pPr>
            <a:r>
              <a:rPr lang="en-US" sz="1600" dirty="0">
                <a:latin typeface="Century Gothic" panose="020B0502020202020204" pitchFamily="34" charset="0"/>
              </a:rPr>
              <a:t>Experiential Learning</a:t>
            </a:r>
          </a:p>
          <a:p>
            <a:pPr>
              <a:lnSpc>
                <a:spcPct val="100000"/>
              </a:lnSpc>
              <a:buClr>
                <a:srgbClr val="0070C0"/>
              </a:buClr>
            </a:pPr>
            <a:r>
              <a:rPr lang="en-US" sz="1600" dirty="0">
                <a:latin typeface="Century Gothic" panose="020B0502020202020204" pitchFamily="34" charset="0"/>
              </a:rPr>
              <a:t>Metacognition and Self-Awareness/Growth</a:t>
            </a:r>
          </a:p>
          <a:p>
            <a:pPr>
              <a:lnSpc>
                <a:spcPct val="100000"/>
              </a:lnSpc>
              <a:buClr>
                <a:srgbClr val="0070C0"/>
              </a:buClr>
            </a:pPr>
            <a:r>
              <a:rPr lang="en-US" sz="1600" dirty="0">
                <a:latin typeface="Century Gothic" panose="020B0502020202020204" pitchFamily="34" charset="0"/>
              </a:rPr>
              <a:t>Innovation and Creativity for Faculty and Student</a:t>
            </a:r>
          </a:p>
          <a:p>
            <a:pPr>
              <a:lnSpc>
                <a:spcPct val="100000"/>
              </a:lnSpc>
              <a:buClr>
                <a:srgbClr val="0070C0"/>
              </a:buClr>
            </a:pPr>
            <a:r>
              <a:rPr lang="en-US" sz="1600" dirty="0">
                <a:latin typeface="Century Gothic" panose="020B0502020202020204" pitchFamily="34" charset="0"/>
              </a:rPr>
              <a:t>Equity and Access</a:t>
            </a:r>
          </a:p>
          <a:p>
            <a:pPr lvl="1">
              <a:lnSpc>
                <a:spcPct val="100000"/>
              </a:lnSpc>
              <a:buClr>
                <a:srgbClr val="0070C0"/>
              </a:buClr>
            </a:pPr>
            <a:r>
              <a:rPr lang="en-US" sz="1400" dirty="0">
                <a:latin typeface="Century Gothic" panose="020B0502020202020204" pitchFamily="34" charset="0"/>
              </a:rPr>
              <a:t>CAST is currently starting an </a:t>
            </a:r>
            <a:r>
              <a:rPr lang="en-US" sz="1400" b="1" dirty="0">
                <a:solidFill>
                  <a:srgbClr val="0070C0"/>
                </a:solidFill>
                <a:latin typeface="Century Gothic" panose="020B0502020202020204" pitchFamily="34" charset="0"/>
                <a:hlinkClick r:id="rId2">
                  <a:extLst>
                    <a:ext uri="{A12FA001-AC4F-418D-AE19-62706E023703}">
                      <ahyp:hlinkClr xmlns:ahyp="http://schemas.microsoft.com/office/drawing/2018/hyperlinkcolor" val="tx"/>
                    </a:ext>
                  </a:extLst>
                </a:hlinkClick>
              </a:rPr>
              <a:t>UDL Equity Initiative</a:t>
            </a:r>
            <a:endParaRPr lang="en-US" sz="1400" b="1" dirty="0">
              <a:solidFill>
                <a:srgbClr val="0070C0"/>
              </a:solidFill>
              <a:latin typeface="Century Gothic" panose="020B0502020202020204" pitchFamily="34" charset="0"/>
            </a:endParaRPr>
          </a:p>
          <a:p>
            <a:pPr>
              <a:lnSpc>
                <a:spcPct val="100000"/>
              </a:lnSpc>
              <a:buClr>
                <a:srgbClr val="0070C0"/>
              </a:buClr>
            </a:pPr>
            <a:r>
              <a:rPr lang="en-US" sz="1600" dirty="0">
                <a:latin typeface="Century Gothic" panose="020B0502020202020204" pitchFamily="34" charset="0"/>
              </a:rPr>
              <a:t>Student Choice and Agency</a:t>
            </a:r>
          </a:p>
        </p:txBody>
      </p:sp>
      <p:sp>
        <p:nvSpPr>
          <p:cNvPr id="4" name="Rectangle 3">
            <a:extLst>
              <a:ext uri="{FF2B5EF4-FFF2-40B4-BE49-F238E27FC236}">
                <a16:creationId xmlns:a16="http://schemas.microsoft.com/office/drawing/2014/main" id="{9ABC101B-0715-084B-8430-971B39972C30}"/>
              </a:ext>
            </a:extLst>
          </p:cNvPr>
          <p:cNvSpPr/>
          <p:nvPr/>
        </p:nvSpPr>
        <p:spPr>
          <a:xfrm>
            <a:off x="6173356" y="6027003"/>
            <a:ext cx="5447489" cy="830997"/>
          </a:xfrm>
          <a:prstGeom prst="rect">
            <a:avLst/>
          </a:prstGeom>
        </p:spPr>
        <p:txBody>
          <a:bodyPr wrap="square">
            <a:spAutoFit/>
          </a:bodyPr>
          <a:lstStyle/>
          <a:p>
            <a:r>
              <a:rPr lang="en-US" sz="1200" dirty="0">
                <a:latin typeface="Century Gothic" panose="020B0502020202020204" pitchFamily="34" charset="0"/>
              </a:rPr>
              <a:t>Universal Design for Learning in HCPSS. “Guiding Principles and UDL Connections.” Retrieved 7 May 2021. </a:t>
            </a:r>
            <a:r>
              <a:rPr lang="en-US" sz="1200" b="1" dirty="0">
                <a:solidFill>
                  <a:srgbClr val="0070C0"/>
                </a:solidFill>
                <a:latin typeface="Century Gothic" panose="020B0502020202020204" pitchFamily="34" charset="0"/>
                <a:hlinkClick r:id="rId3">
                  <a:extLst>
                    <a:ext uri="{A12FA001-AC4F-418D-AE19-62706E023703}">
                      <ahyp:hlinkClr xmlns:ahyp="http://schemas.microsoft.com/office/drawing/2018/hyperlinkcolor" val="tx"/>
                    </a:ext>
                  </a:extLst>
                </a:hlinkClick>
              </a:rPr>
              <a:t>https://udlhcpss.wordpress.com/guiding-principles-and-udl-connections/</a:t>
            </a:r>
            <a:r>
              <a:rPr lang="en-US" sz="1200" b="1" dirty="0">
                <a:solidFill>
                  <a:srgbClr val="0070C0"/>
                </a:solidFill>
                <a:latin typeface="Century Gothic" panose="020B0502020202020204" pitchFamily="34" charset="0"/>
              </a:rPr>
              <a:t> </a:t>
            </a:r>
          </a:p>
        </p:txBody>
      </p:sp>
      <p:pic>
        <p:nvPicPr>
          <p:cNvPr id="7" name="Picture 6" descr="Guiding Principles and UDL Connections chart">
            <a:extLst>
              <a:ext uri="{FF2B5EF4-FFF2-40B4-BE49-F238E27FC236}">
                <a16:creationId xmlns:a16="http://schemas.microsoft.com/office/drawing/2014/main" id="{74792A28-07F9-0A44-93F8-8F034C78CA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4995" y="1752600"/>
            <a:ext cx="5425850" cy="4192702"/>
          </a:xfrm>
          <a:prstGeom prst="rect">
            <a:avLst/>
          </a:prstGeom>
        </p:spPr>
      </p:pic>
    </p:spTree>
    <p:extLst>
      <p:ext uri="{BB962C8B-B14F-4D97-AF65-F5344CB8AC3E}">
        <p14:creationId xmlns:p14="http://schemas.microsoft.com/office/powerpoint/2010/main" val="4275701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60358-9063-9B42-B293-BA927E50A552}"/>
              </a:ext>
            </a:extLst>
          </p:cNvPr>
          <p:cNvSpPr>
            <a:spLocks noGrp="1"/>
          </p:cNvSpPr>
          <p:nvPr>
            <p:ph type="title"/>
          </p:nvPr>
        </p:nvSpPr>
        <p:spPr/>
        <p:txBody>
          <a:bodyPr/>
          <a:lstStyle/>
          <a:p>
            <a:pPr algn="ctr"/>
            <a:r>
              <a:rPr lang="en-US" dirty="0"/>
              <a:t>UDL, Open Pedagogy, Essential Skills, </a:t>
            </a:r>
            <a:br>
              <a:rPr lang="en-US" dirty="0"/>
            </a:br>
            <a:r>
              <a:rPr lang="en-US" dirty="0"/>
              <a:t>and the Workforce</a:t>
            </a:r>
          </a:p>
        </p:txBody>
      </p:sp>
      <p:sp>
        <p:nvSpPr>
          <p:cNvPr id="3" name="Content Placeholder 2">
            <a:extLst>
              <a:ext uri="{FF2B5EF4-FFF2-40B4-BE49-F238E27FC236}">
                <a16:creationId xmlns:a16="http://schemas.microsoft.com/office/drawing/2014/main" id="{052D4CF8-C26C-6545-9C40-12F1F910FDE4}"/>
              </a:ext>
            </a:extLst>
          </p:cNvPr>
          <p:cNvSpPr>
            <a:spLocks noGrp="1"/>
          </p:cNvSpPr>
          <p:nvPr>
            <p:ph sz="half" idx="1"/>
          </p:nvPr>
        </p:nvSpPr>
        <p:spPr/>
        <p:txBody>
          <a:bodyPr>
            <a:normAutofit lnSpcReduction="10000"/>
          </a:bodyPr>
          <a:lstStyle/>
          <a:p>
            <a:pPr marL="0" indent="0">
              <a:lnSpc>
                <a:spcPct val="150000"/>
              </a:lnSpc>
              <a:buClr>
                <a:srgbClr val="0070C0"/>
              </a:buClr>
              <a:buNone/>
            </a:pPr>
            <a:r>
              <a:rPr lang="en-US" sz="1800" dirty="0">
                <a:latin typeface="Century Gothic" panose="020B0502020202020204" pitchFamily="34" charset="0"/>
              </a:rPr>
              <a:t>Likewise, when comparing UDL, Open Pedagogy and Essential Skills, we can find an overarching pattern. </a:t>
            </a:r>
          </a:p>
          <a:p>
            <a:pPr>
              <a:lnSpc>
                <a:spcPct val="150000"/>
              </a:lnSpc>
              <a:buClr>
                <a:srgbClr val="0070C0"/>
              </a:buClr>
            </a:pPr>
            <a:r>
              <a:rPr lang="en-US" sz="1600" dirty="0">
                <a:latin typeface="Century Gothic" panose="020B0502020202020204" pitchFamily="34" charset="0"/>
              </a:rPr>
              <a:t>UDL – </a:t>
            </a:r>
          </a:p>
          <a:p>
            <a:pPr lvl="1">
              <a:lnSpc>
                <a:spcPct val="150000"/>
              </a:lnSpc>
              <a:buClr>
                <a:srgbClr val="0070C0"/>
              </a:buClr>
            </a:pPr>
            <a:r>
              <a:rPr lang="en-US" sz="1400" dirty="0">
                <a:latin typeface="Century Gothic" panose="020B0502020202020204" pitchFamily="34" charset="0"/>
              </a:rPr>
              <a:t>Self Regulation (self-directed motivation, self-assessment and reflection)</a:t>
            </a:r>
          </a:p>
          <a:p>
            <a:pPr lvl="1">
              <a:lnSpc>
                <a:spcPct val="150000"/>
              </a:lnSpc>
              <a:buClr>
                <a:srgbClr val="0070C0"/>
              </a:buClr>
            </a:pPr>
            <a:r>
              <a:rPr lang="en-US" sz="1400" dirty="0">
                <a:latin typeface="Century Gothic" panose="020B0502020202020204" pitchFamily="34" charset="0"/>
              </a:rPr>
              <a:t>Comprehension (synthesize current knowledge, identify patterns &amp; relationships, critical/creative thinking)</a:t>
            </a:r>
          </a:p>
          <a:p>
            <a:pPr lvl="1">
              <a:lnSpc>
                <a:spcPct val="150000"/>
              </a:lnSpc>
              <a:buClr>
                <a:srgbClr val="0070C0"/>
              </a:buClr>
            </a:pPr>
            <a:r>
              <a:rPr lang="en-US" sz="1400" dirty="0">
                <a:latin typeface="Century Gothic" panose="020B0502020202020204" pitchFamily="34" charset="0"/>
              </a:rPr>
              <a:t>Executive Functions (goal setting, plan and strategize, mange information, review progress)</a:t>
            </a:r>
          </a:p>
        </p:txBody>
      </p:sp>
      <p:sp>
        <p:nvSpPr>
          <p:cNvPr id="4" name="Content Placeholder 3">
            <a:extLst>
              <a:ext uri="{FF2B5EF4-FFF2-40B4-BE49-F238E27FC236}">
                <a16:creationId xmlns:a16="http://schemas.microsoft.com/office/drawing/2014/main" id="{76C127A4-5D82-A449-85A3-1FB2905EAEF6}"/>
              </a:ext>
            </a:extLst>
          </p:cNvPr>
          <p:cNvSpPr>
            <a:spLocks noGrp="1"/>
          </p:cNvSpPr>
          <p:nvPr>
            <p:ph sz="half" idx="2"/>
          </p:nvPr>
        </p:nvSpPr>
        <p:spPr/>
        <p:txBody>
          <a:bodyPr>
            <a:normAutofit lnSpcReduction="10000"/>
          </a:bodyPr>
          <a:lstStyle/>
          <a:p>
            <a:pPr>
              <a:lnSpc>
                <a:spcPct val="150000"/>
              </a:lnSpc>
              <a:buClr>
                <a:srgbClr val="0070C0"/>
              </a:buClr>
            </a:pPr>
            <a:r>
              <a:rPr lang="en-US" sz="1600" dirty="0">
                <a:latin typeface="Century Gothic" panose="020B0502020202020204" pitchFamily="34" charset="0"/>
              </a:rPr>
              <a:t>Essential Skills – Overlapping areas with UDL</a:t>
            </a:r>
          </a:p>
          <a:p>
            <a:pPr lvl="1">
              <a:lnSpc>
                <a:spcPct val="150000"/>
              </a:lnSpc>
              <a:buClr>
                <a:srgbClr val="0070C0"/>
              </a:buClr>
            </a:pPr>
            <a:r>
              <a:rPr lang="en-US" sz="1400" dirty="0">
                <a:latin typeface="Century Gothic" panose="020B0502020202020204" pitchFamily="34" charset="0"/>
              </a:rPr>
              <a:t>Self-Direction</a:t>
            </a:r>
          </a:p>
          <a:p>
            <a:pPr lvl="1">
              <a:lnSpc>
                <a:spcPct val="150000"/>
              </a:lnSpc>
              <a:buClr>
                <a:srgbClr val="0070C0"/>
              </a:buClr>
            </a:pPr>
            <a:r>
              <a:rPr lang="en-US" sz="1400" dirty="0">
                <a:latin typeface="Century Gothic" panose="020B0502020202020204" pitchFamily="34" charset="0"/>
              </a:rPr>
              <a:t>Organization</a:t>
            </a:r>
          </a:p>
          <a:p>
            <a:pPr lvl="1">
              <a:lnSpc>
                <a:spcPct val="150000"/>
              </a:lnSpc>
              <a:buClr>
                <a:srgbClr val="0070C0"/>
              </a:buClr>
            </a:pPr>
            <a:r>
              <a:rPr lang="en-US" sz="1400" dirty="0">
                <a:latin typeface="Century Gothic" panose="020B0502020202020204" pitchFamily="34" charset="0"/>
              </a:rPr>
              <a:t>Critical Thinking</a:t>
            </a:r>
          </a:p>
          <a:p>
            <a:pPr lvl="1">
              <a:lnSpc>
                <a:spcPct val="150000"/>
              </a:lnSpc>
              <a:buClr>
                <a:srgbClr val="0070C0"/>
              </a:buClr>
            </a:pPr>
            <a:r>
              <a:rPr lang="en-US" sz="1400" dirty="0">
                <a:latin typeface="Century Gothic" panose="020B0502020202020204" pitchFamily="34" charset="0"/>
              </a:rPr>
              <a:t>Problem Solving</a:t>
            </a:r>
          </a:p>
          <a:p>
            <a:pPr lvl="1">
              <a:lnSpc>
                <a:spcPct val="150000"/>
              </a:lnSpc>
              <a:buClr>
                <a:srgbClr val="0070C0"/>
              </a:buClr>
            </a:pPr>
            <a:r>
              <a:rPr lang="en-US" sz="1400" dirty="0">
                <a:latin typeface="Century Gothic" panose="020B0502020202020204" pitchFamily="34" charset="0"/>
              </a:rPr>
              <a:t>Emotional Intelligence</a:t>
            </a:r>
          </a:p>
          <a:p>
            <a:pPr lvl="1">
              <a:lnSpc>
                <a:spcPct val="150000"/>
              </a:lnSpc>
              <a:buClr>
                <a:srgbClr val="0070C0"/>
              </a:buClr>
            </a:pPr>
            <a:r>
              <a:rPr lang="en-US" sz="1400" dirty="0">
                <a:latin typeface="Century Gothic" panose="020B0502020202020204" pitchFamily="34" charset="0"/>
              </a:rPr>
              <a:t>Creativity</a:t>
            </a:r>
          </a:p>
          <a:p>
            <a:pPr lvl="1">
              <a:lnSpc>
                <a:spcPct val="150000"/>
              </a:lnSpc>
              <a:buClr>
                <a:srgbClr val="0070C0"/>
              </a:buClr>
            </a:pPr>
            <a:r>
              <a:rPr lang="en-US" sz="1400" dirty="0">
                <a:latin typeface="Century Gothic" panose="020B0502020202020204" pitchFamily="34" charset="0"/>
              </a:rPr>
              <a:t>Communication</a:t>
            </a:r>
          </a:p>
          <a:p>
            <a:pPr lvl="1">
              <a:lnSpc>
                <a:spcPct val="150000"/>
              </a:lnSpc>
              <a:buClr>
                <a:srgbClr val="0070C0"/>
              </a:buClr>
            </a:pPr>
            <a:r>
              <a:rPr lang="en-US" sz="1400" dirty="0">
                <a:latin typeface="Century Gothic" panose="020B0502020202020204" pitchFamily="34" charset="0"/>
              </a:rPr>
              <a:t>Leadership</a:t>
            </a:r>
          </a:p>
          <a:p>
            <a:pPr lvl="1">
              <a:lnSpc>
                <a:spcPct val="150000"/>
              </a:lnSpc>
              <a:buClr>
                <a:srgbClr val="0070C0"/>
              </a:buClr>
            </a:pPr>
            <a:endParaRPr lang="en-US" sz="1200" dirty="0">
              <a:latin typeface="Century Gothic" panose="020B0502020202020204" pitchFamily="34" charset="0"/>
            </a:endParaRPr>
          </a:p>
        </p:txBody>
      </p:sp>
    </p:spTree>
    <p:extLst>
      <p:ext uri="{BB962C8B-B14F-4D97-AF65-F5344CB8AC3E}">
        <p14:creationId xmlns:p14="http://schemas.microsoft.com/office/powerpoint/2010/main" val="3386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60358-9063-9B42-B293-BA927E50A552}"/>
              </a:ext>
            </a:extLst>
          </p:cNvPr>
          <p:cNvSpPr>
            <a:spLocks noGrp="1"/>
          </p:cNvSpPr>
          <p:nvPr>
            <p:ph type="title"/>
          </p:nvPr>
        </p:nvSpPr>
        <p:spPr>
          <a:xfrm>
            <a:off x="1141411" y="381000"/>
            <a:ext cx="9906001" cy="1143000"/>
          </a:xfrm>
        </p:spPr>
        <p:txBody>
          <a:bodyPr>
            <a:normAutofit/>
          </a:bodyPr>
          <a:lstStyle/>
          <a:p>
            <a:pPr algn="ctr"/>
            <a:r>
              <a:rPr lang="en-US" dirty="0"/>
              <a:t>UDL, Open Pedagogy, Essential Skills, </a:t>
            </a:r>
            <a:br>
              <a:rPr lang="en-US" dirty="0"/>
            </a:br>
            <a:r>
              <a:rPr lang="en-US" dirty="0"/>
              <a:t>and the Workforce</a:t>
            </a:r>
          </a:p>
        </p:txBody>
      </p:sp>
      <p:sp>
        <p:nvSpPr>
          <p:cNvPr id="3" name="Content Placeholder 2">
            <a:extLst>
              <a:ext uri="{FF2B5EF4-FFF2-40B4-BE49-F238E27FC236}">
                <a16:creationId xmlns:a16="http://schemas.microsoft.com/office/drawing/2014/main" id="{052D4CF8-C26C-6545-9C40-12F1F910FDE4}"/>
              </a:ext>
            </a:extLst>
          </p:cNvPr>
          <p:cNvSpPr>
            <a:spLocks noGrp="1"/>
          </p:cNvSpPr>
          <p:nvPr>
            <p:ph idx="1"/>
          </p:nvPr>
        </p:nvSpPr>
        <p:spPr/>
        <p:txBody>
          <a:bodyPr>
            <a:normAutofit/>
          </a:bodyPr>
          <a:lstStyle/>
          <a:p>
            <a:pPr marL="0" indent="0">
              <a:lnSpc>
                <a:spcPct val="100000"/>
              </a:lnSpc>
              <a:buClr>
                <a:srgbClr val="0070C0"/>
              </a:buClr>
              <a:buNone/>
            </a:pPr>
            <a:r>
              <a:rPr lang="en-US" sz="1800" dirty="0">
                <a:latin typeface="Century Gothic" panose="020B0502020202020204" pitchFamily="34" charset="0"/>
              </a:rPr>
              <a:t>Additionally, many of the essential skills that you see on the list and that you may recognize as areas of growth for your students are the same strengths the workforce is requiring in their new employees.</a:t>
            </a:r>
          </a:p>
          <a:p>
            <a:pPr marL="0" indent="0">
              <a:lnSpc>
                <a:spcPct val="100000"/>
              </a:lnSpc>
              <a:buClr>
                <a:srgbClr val="0070C0"/>
              </a:buClr>
              <a:buNone/>
            </a:pPr>
            <a:r>
              <a:rPr lang="en-US" sz="1800" dirty="0">
                <a:latin typeface="Century Gothic" panose="020B0502020202020204" pitchFamily="34" charset="0"/>
              </a:rPr>
              <a:t>A recent study published by Georgetown University Center on Education and Workforce notes the following 5 top cognitive categories:</a:t>
            </a:r>
          </a:p>
          <a:p>
            <a:pPr lvl="1">
              <a:lnSpc>
                <a:spcPct val="100000"/>
              </a:lnSpc>
              <a:buClr>
                <a:srgbClr val="0070C0"/>
              </a:buClr>
            </a:pPr>
            <a:r>
              <a:rPr lang="en-US" sz="1200" b="1" dirty="0">
                <a:solidFill>
                  <a:srgbClr val="0070C0"/>
                </a:solidFill>
                <a:latin typeface="Century Gothic" panose="020B0502020202020204" pitchFamily="34" charset="0"/>
                <a:hlinkClick r:id="rId2">
                  <a:extLst>
                    <a:ext uri="{A12FA001-AC4F-418D-AE19-62706E023703}">
                      <ahyp:hlinkClr xmlns:ahyp="http://schemas.microsoft.com/office/drawing/2018/hyperlinkcolor" val="tx"/>
                    </a:ext>
                  </a:extLst>
                </a:hlinkClick>
              </a:rPr>
              <a:t>Georgetown University Center on Education and the Workforce, Workplace Basics: The Competencies Employers Want, 2020.</a:t>
            </a:r>
            <a:r>
              <a:rPr lang="en-US" sz="1200" b="1" dirty="0">
                <a:solidFill>
                  <a:srgbClr val="0070C0"/>
                </a:solidFill>
                <a:latin typeface="Century Gothic" panose="020B0502020202020204" pitchFamily="34" charset="0"/>
              </a:rPr>
              <a:t> </a:t>
            </a:r>
            <a:r>
              <a:rPr lang="en-US" sz="1200" dirty="0">
                <a:latin typeface="Century Gothic" panose="020B0502020202020204" pitchFamily="34" charset="0"/>
              </a:rPr>
              <a:t>(Review data use in source.)</a:t>
            </a:r>
          </a:p>
          <a:p>
            <a:pPr marL="338138" indent="-342900">
              <a:lnSpc>
                <a:spcPct val="100000"/>
              </a:lnSpc>
              <a:buClr>
                <a:srgbClr val="0070C0"/>
              </a:buClr>
              <a:buFont typeface="+mj-lt"/>
              <a:buAutoNum type="arabicPeriod"/>
            </a:pPr>
            <a:r>
              <a:rPr lang="en-US" sz="1600" dirty="0">
                <a:latin typeface="Century Gothic" panose="020B0502020202020204" pitchFamily="34" charset="0"/>
              </a:rPr>
              <a:t>Communication</a:t>
            </a:r>
          </a:p>
          <a:p>
            <a:pPr marL="338138" indent="-342900">
              <a:lnSpc>
                <a:spcPct val="100000"/>
              </a:lnSpc>
              <a:buClr>
                <a:srgbClr val="0070C0"/>
              </a:buClr>
              <a:buFont typeface="+mj-lt"/>
              <a:buAutoNum type="arabicPeriod"/>
            </a:pPr>
            <a:r>
              <a:rPr lang="en-US" sz="1600" dirty="0">
                <a:latin typeface="Century Gothic" panose="020B0502020202020204" pitchFamily="34" charset="0"/>
              </a:rPr>
              <a:t>Teamwork</a:t>
            </a:r>
          </a:p>
          <a:p>
            <a:pPr marL="338138" indent="-342900">
              <a:lnSpc>
                <a:spcPct val="100000"/>
              </a:lnSpc>
              <a:buClr>
                <a:srgbClr val="0070C0"/>
              </a:buClr>
              <a:buFont typeface="+mj-lt"/>
              <a:buAutoNum type="arabicPeriod"/>
            </a:pPr>
            <a:r>
              <a:rPr lang="en-US" sz="1600" dirty="0">
                <a:latin typeface="Century Gothic" panose="020B0502020202020204" pitchFamily="34" charset="0"/>
              </a:rPr>
              <a:t>Sales and Customer Service</a:t>
            </a:r>
          </a:p>
          <a:p>
            <a:pPr marL="338138" indent="-342900">
              <a:lnSpc>
                <a:spcPct val="100000"/>
              </a:lnSpc>
              <a:buClr>
                <a:srgbClr val="0070C0"/>
              </a:buClr>
              <a:buFont typeface="+mj-lt"/>
              <a:buAutoNum type="arabicPeriod"/>
            </a:pPr>
            <a:r>
              <a:rPr lang="en-US" sz="1600" dirty="0">
                <a:latin typeface="Century Gothic" panose="020B0502020202020204" pitchFamily="34" charset="0"/>
              </a:rPr>
              <a:t>Leadership</a:t>
            </a:r>
          </a:p>
          <a:p>
            <a:pPr marL="338138" indent="-342900">
              <a:lnSpc>
                <a:spcPct val="100000"/>
              </a:lnSpc>
              <a:buClr>
                <a:srgbClr val="0070C0"/>
              </a:buClr>
              <a:buFont typeface="+mj-lt"/>
              <a:buAutoNum type="arabicPeriod"/>
            </a:pPr>
            <a:r>
              <a:rPr lang="en-US" sz="1600" dirty="0">
                <a:latin typeface="Century Gothic" panose="020B0502020202020204" pitchFamily="34" charset="0"/>
              </a:rPr>
              <a:t>Problem Solving and Complex Thinking</a:t>
            </a:r>
          </a:p>
        </p:txBody>
      </p:sp>
      <p:sp>
        <p:nvSpPr>
          <p:cNvPr id="8" name="TextBox 7">
            <a:extLst>
              <a:ext uri="{FF2B5EF4-FFF2-40B4-BE49-F238E27FC236}">
                <a16:creationId xmlns:a16="http://schemas.microsoft.com/office/drawing/2014/main" id="{F1A8EA23-932F-434B-870F-03AA5A7EDE34}"/>
              </a:ext>
            </a:extLst>
          </p:cNvPr>
          <p:cNvSpPr txBox="1"/>
          <p:nvPr/>
        </p:nvSpPr>
        <p:spPr>
          <a:xfrm>
            <a:off x="6094412" y="3817144"/>
            <a:ext cx="4343400" cy="2031325"/>
          </a:xfrm>
          <a:prstGeom prst="rect">
            <a:avLst/>
          </a:prstGeom>
          <a:solidFill>
            <a:srgbClr val="FFE0A5"/>
          </a:solidFill>
          <a:ln>
            <a:noFill/>
          </a:ln>
        </p:spPr>
        <p:txBody>
          <a:bodyPr wrap="square" rtlCol="0" anchor="t" anchorCtr="1">
            <a:spAutoFit/>
          </a:bodyPr>
          <a:lstStyle/>
          <a:p>
            <a:r>
              <a:rPr lang="en-US" dirty="0">
                <a:latin typeface="Century Gothic" panose="020B0502020202020204" pitchFamily="34" charset="0"/>
              </a:rPr>
              <a:t>This is only one example of several workforce reports that you can review. </a:t>
            </a:r>
          </a:p>
          <a:p>
            <a:r>
              <a:rPr lang="en-US" dirty="0">
                <a:latin typeface="Century Gothic" panose="020B0502020202020204" pitchFamily="34" charset="0"/>
              </a:rPr>
              <a:t>Identifying the needs of the workforce that your students will be walking into is another way to help and support them for future success.</a:t>
            </a:r>
          </a:p>
        </p:txBody>
      </p:sp>
      <p:pic>
        <p:nvPicPr>
          <p:cNvPr id="6" name="Picture 5" descr="Creative Commons BY-NC License">
            <a:hlinkClick r:id="rId3"/>
            <a:extLst>
              <a:ext uri="{FF2B5EF4-FFF2-40B4-BE49-F238E27FC236}">
                <a16:creationId xmlns:a16="http://schemas.microsoft.com/office/drawing/2014/main" id="{1CCE5150-ABD6-7148-B24E-1338713A74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4212" y="3581400"/>
            <a:ext cx="838200" cy="288131"/>
          </a:xfrm>
          <a:prstGeom prst="rect">
            <a:avLst/>
          </a:prstGeom>
        </p:spPr>
      </p:pic>
    </p:spTree>
    <p:extLst>
      <p:ext uri="{BB962C8B-B14F-4D97-AF65-F5344CB8AC3E}">
        <p14:creationId xmlns:p14="http://schemas.microsoft.com/office/powerpoint/2010/main" val="3730953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60358-9063-9B42-B293-BA927E50A552}"/>
              </a:ext>
            </a:extLst>
          </p:cNvPr>
          <p:cNvSpPr>
            <a:spLocks noGrp="1"/>
          </p:cNvSpPr>
          <p:nvPr>
            <p:ph type="title"/>
          </p:nvPr>
        </p:nvSpPr>
        <p:spPr>
          <a:xfrm>
            <a:off x="1122362" y="381000"/>
            <a:ext cx="9944099" cy="838200"/>
          </a:xfrm>
        </p:spPr>
        <p:txBody>
          <a:bodyPr/>
          <a:lstStyle/>
          <a:p>
            <a:pPr algn="ctr"/>
            <a:r>
              <a:rPr lang="en-US" dirty="0"/>
              <a:t>UDL and Differentiated Instruction</a:t>
            </a:r>
          </a:p>
        </p:txBody>
      </p:sp>
      <p:sp>
        <p:nvSpPr>
          <p:cNvPr id="3" name="Content Placeholder 2">
            <a:extLst>
              <a:ext uri="{FF2B5EF4-FFF2-40B4-BE49-F238E27FC236}">
                <a16:creationId xmlns:a16="http://schemas.microsoft.com/office/drawing/2014/main" id="{052D4CF8-C26C-6545-9C40-12F1F910FDE4}"/>
              </a:ext>
            </a:extLst>
          </p:cNvPr>
          <p:cNvSpPr>
            <a:spLocks noGrp="1"/>
          </p:cNvSpPr>
          <p:nvPr>
            <p:ph idx="1"/>
          </p:nvPr>
        </p:nvSpPr>
        <p:spPr>
          <a:xfrm>
            <a:off x="1293811" y="1371600"/>
            <a:ext cx="9601200" cy="5105400"/>
          </a:xfrm>
        </p:spPr>
        <p:txBody>
          <a:bodyPr>
            <a:normAutofit lnSpcReduction="10000"/>
          </a:bodyPr>
          <a:lstStyle/>
          <a:p>
            <a:pPr marL="0" indent="0">
              <a:lnSpc>
                <a:spcPct val="150000"/>
              </a:lnSpc>
              <a:buClr>
                <a:srgbClr val="0070C0"/>
              </a:buClr>
              <a:buNone/>
            </a:pPr>
            <a:r>
              <a:rPr lang="en-US" sz="1800" b="1" dirty="0">
                <a:solidFill>
                  <a:srgbClr val="0070C0"/>
                </a:solidFill>
                <a:latin typeface="Century Gothic" panose="020B0502020202020204" pitchFamily="34" charset="0"/>
                <a:hlinkClick r:id="rId2">
                  <a:extLst>
                    <a:ext uri="{A12FA001-AC4F-418D-AE19-62706E023703}">
                      <ahyp:hlinkClr xmlns:ahyp="http://schemas.microsoft.com/office/drawing/2018/hyperlinkcolor" val="tx"/>
                    </a:ext>
                  </a:extLst>
                </a:hlinkClick>
              </a:rPr>
              <a:t>The Dinner Party Analogy </a:t>
            </a:r>
            <a:r>
              <a:rPr lang="en-US" sz="1800" dirty="0">
                <a:latin typeface="Century Gothic" panose="020B0502020202020204" pitchFamily="34" charset="0"/>
              </a:rPr>
              <a:t>– Katie Novak – Novak Education</a:t>
            </a:r>
          </a:p>
          <a:p>
            <a:pPr marL="285750" indent="-285750">
              <a:lnSpc>
                <a:spcPct val="150000"/>
              </a:lnSpc>
              <a:buClr>
                <a:srgbClr val="0070C0"/>
              </a:buClr>
            </a:pPr>
            <a:r>
              <a:rPr lang="en-US" sz="1800" dirty="0">
                <a:latin typeface="Century Gothic" panose="020B0502020202020204" pitchFamily="34" charset="0"/>
              </a:rPr>
              <a:t>Summary - In the Dinner Party Analogy Katie uses the following metaphor:</a:t>
            </a:r>
          </a:p>
          <a:p>
            <a:pPr marL="564832" lvl="1" indent="-285750">
              <a:lnSpc>
                <a:spcPct val="150000"/>
              </a:lnSpc>
              <a:buClr>
                <a:srgbClr val="0070C0"/>
              </a:buClr>
            </a:pPr>
            <a:r>
              <a:rPr lang="en-US" sz="1400" dirty="0">
                <a:latin typeface="Century Gothic" panose="020B0502020202020204" pitchFamily="34" charset="0"/>
              </a:rPr>
              <a:t>Differentiated Instruction: Making individual meals for everyone dining according to their preferences and needs.</a:t>
            </a:r>
          </a:p>
          <a:p>
            <a:pPr marL="564832" lvl="1" indent="-285750">
              <a:lnSpc>
                <a:spcPct val="150000"/>
              </a:lnSpc>
              <a:buClr>
                <a:srgbClr val="0070C0"/>
              </a:buClr>
            </a:pPr>
            <a:r>
              <a:rPr lang="en-US" sz="1400" dirty="0">
                <a:latin typeface="Century Gothic" panose="020B0502020202020204" pitchFamily="34" charset="0"/>
              </a:rPr>
              <a:t>Universal Design for Learning: A buffet style dinner offered with everyone’s preferences and needs in mind. </a:t>
            </a:r>
          </a:p>
          <a:p>
            <a:pPr marL="285750" indent="-285750">
              <a:lnSpc>
                <a:spcPct val="150000"/>
              </a:lnSpc>
              <a:buClr>
                <a:srgbClr val="0070C0"/>
              </a:buClr>
            </a:pPr>
            <a:r>
              <a:rPr lang="en-US" sz="1800" dirty="0">
                <a:latin typeface="Century Gothic" panose="020B0502020202020204" pitchFamily="34" charset="0"/>
              </a:rPr>
              <a:t>These are both educational frameworks around providing student options, but the emphasis shifts between an individual student’s needs and a collection of needs being addressed by the offering of different instructional options. </a:t>
            </a:r>
          </a:p>
          <a:p>
            <a:pPr marL="285750" indent="-285750">
              <a:lnSpc>
                <a:spcPct val="150000"/>
              </a:lnSpc>
              <a:buClr>
                <a:srgbClr val="0070C0"/>
              </a:buClr>
            </a:pPr>
            <a:r>
              <a:rPr lang="en-US" sz="1800" dirty="0">
                <a:latin typeface="Century Gothic" panose="020B0502020202020204" pitchFamily="34" charset="0"/>
              </a:rPr>
              <a:t>Both have their uses, but </a:t>
            </a:r>
            <a:r>
              <a:rPr lang="en-US" sz="1800" b="1" dirty="0">
                <a:latin typeface="Century Gothic" panose="020B0502020202020204" pitchFamily="34" charset="0"/>
              </a:rPr>
              <a:t>when</a:t>
            </a:r>
            <a:r>
              <a:rPr lang="en-US" sz="1800" dirty="0">
                <a:latin typeface="Century Gothic" panose="020B0502020202020204" pitchFamily="34" charset="0"/>
              </a:rPr>
              <a:t> is the important question here.</a:t>
            </a:r>
          </a:p>
          <a:p>
            <a:pPr marL="285750" indent="-285750">
              <a:lnSpc>
                <a:spcPct val="150000"/>
              </a:lnSpc>
              <a:buClr>
                <a:srgbClr val="0070C0"/>
              </a:buClr>
            </a:pPr>
            <a:r>
              <a:rPr lang="en-US" sz="1800" dirty="0">
                <a:latin typeface="Century Gothic" panose="020B0502020202020204" pitchFamily="34" charset="0"/>
              </a:rPr>
              <a:t>Here is another resource: </a:t>
            </a:r>
            <a:r>
              <a:rPr lang="en-US" sz="1800" b="1" dirty="0">
                <a:solidFill>
                  <a:srgbClr val="0070C0"/>
                </a:solidFill>
                <a:latin typeface="Century Gothic" panose="020B0502020202020204" pitchFamily="34" charset="0"/>
                <a:hlinkClick r:id="rId3">
                  <a:extLst>
                    <a:ext uri="{A12FA001-AC4F-418D-AE19-62706E023703}">
                      <ahyp:hlinkClr xmlns:ahyp="http://schemas.microsoft.com/office/drawing/2018/hyperlinkcolor" val="tx"/>
                    </a:ext>
                  </a:extLst>
                </a:hlinkClick>
              </a:rPr>
              <a:t>Inclusive Education Planning</a:t>
            </a:r>
            <a:endParaRPr lang="en-US" sz="1800" b="1" dirty="0">
              <a:solidFill>
                <a:srgbClr val="0070C0"/>
              </a:solidFill>
              <a:latin typeface="Century Gothic" panose="020B0502020202020204" pitchFamily="34" charset="0"/>
            </a:endParaRPr>
          </a:p>
        </p:txBody>
      </p:sp>
    </p:spTree>
    <p:extLst>
      <p:ext uri="{BB962C8B-B14F-4D97-AF65-F5344CB8AC3E}">
        <p14:creationId xmlns:p14="http://schemas.microsoft.com/office/powerpoint/2010/main" val="1526250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F14A33-4464-5A41-B58E-008393F0966C}"/>
              </a:ext>
            </a:extLst>
          </p:cNvPr>
          <p:cNvSpPr>
            <a:spLocks noGrp="1"/>
          </p:cNvSpPr>
          <p:nvPr>
            <p:ph type="title"/>
          </p:nvPr>
        </p:nvSpPr>
        <p:spPr/>
        <p:txBody>
          <a:bodyPr>
            <a:normAutofit/>
          </a:bodyPr>
          <a:lstStyle/>
          <a:p>
            <a:r>
              <a:rPr lang="en-US" sz="4400" b="1" dirty="0"/>
              <a:t>Hello Instructor,</a:t>
            </a:r>
          </a:p>
        </p:txBody>
      </p:sp>
      <p:sp>
        <p:nvSpPr>
          <p:cNvPr id="3" name="Content Placeholder 2">
            <a:extLst>
              <a:ext uri="{FF2B5EF4-FFF2-40B4-BE49-F238E27FC236}">
                <a16:creationId xmlns:a16="http://schemas.microsoft.com/office/drawing/2014/main" id="{0AD085E0-601A-3F43-AD66-C5A43C4F91A8}"/>
              </a:ext>
            </a:extLst>
          </p:cNvPr>
          <p:cNvSpPr>
            <a:spLocks noGrp="1"/>
          </p:cNvSpPr>
          <p:nvPr>
            <p:ph idx="1"/>
          </p:nvPr>
        </p:nvSpPr>
        <p:spPr>
          <a:xfrm>
            <a:off x="1293813" y="1676400"/>
            <a:ext cx="9601200" cy="4800600"/>
          </a:xfrm>
        </p:spPr>
        <p:txBody>
          <a:bodyPr anchor="ctr">
            <a:noAutofit/>
          </a:bodyPr>
          <a:lstStyle/>
          <a:p>
            <a:pPr marL="0" indent="0">
              <a:lnSpc>
                <a:spcPct val="100000"/>
              </a:lnSpc>
              <a:spcAft>
                <a:spcPts val="600"/>
              </a:spcAft>
              <a:buNone/>
            </a:pPr>
            <a:r>
              <a:rPr lang="en-US" sz="1800" dirty="0">
                <a:latin typeface="Century Gothic" panose="020B0502020202020204" pitchFamily="34" charset="0"/>
              </a:rPr>
              <a:t>My goal is for you to use this resource as you see fit with the hope you find it helpful and informative. Feel free to jump around to personalize your own experience. Worksheets are provided for each section, as listed below, to assist instructors through self-exploration both as an instructor and as an option for course creation. This journal is broken down into three sections:</a:t>
            </a:r>
          </a:p>
          <a:p>
            <a:pPr>
              <a:lnSpc>
                <a:spcPct val="100000"/>
              </a:lnSpc>
              <a:spcAft>
                <a:spcPts val="600"/>
              </a:spcAft>
              <a:buClr>
                <a:srgbClr val="0070C0"/>
              </a:buClr>
            </a:pPr>
            <a:r>
              <a:rPr lang="en-US" sz="1600" b="1" dirty="0">
                <a:solidFill>
                  <a:srgbClr val="0070C0"/>
                </a:solidFill>
                <a:latin typeface="Century Gothic" panose="020B0502020202020204" pitchFamily="34" charset="0"/>
                <a:hlinkClick r:id="rId2">
                  <a:extLst>
                    <a:ext uri="{A12FA001-AC4F-418D-AE19-62706E023703}">
                      <ahyp:hlinkClr xmlns:ahyp="http://schemas.microsoft.com/office/drawing/2018/hyperlinkcolor" val="tx"/>
                    </a:ext>
                  </a:extLst>
                </a:hlinkClick>
              </a:rPr>
              <a:t>Foundational</a:t>
            </a:r>
            <a:r>
              <a:rPr lang="en-US" sz="1600" dirty="0">
                <a:latin typeface="Century Gothic" panose="020B0502020202020204" pitchFamily="34" charset="0"/>
              </a:rPr>
              <a:t>: Introductory information around course design, pedagogy, and open education.</a:t>
            </a:r>
          </a:p>
          <a:p>
            <a:pPr>
              <a:lnSpc>
                <a:spcPct val="100000"/>
              </a:lnSpc>
              <a:spcAft>
                <a:spcPts val="600"/>
              </a:spcAft>
              <a:buClr>
                <a:srgbClr val="0070C0"/>
              </a:buClr>
            </a:pPr>
            <a:r>
              <a:rPr lang="en-US" sz="1600" b="1" dirty="0">
                <a:solidFill>
                  <a:srgbClr val="0070C0"/>
                </a:solidFill>
                <a:latin typeface="Century Gothic" panose="020B0502020202020204" pitchFamily="34" charset="0"/>
                <a:hlinkClick r:id="rId2">
                  <a:extLst>
                    <a:ext uri="{A12FA001-AC4F-418D-AE19-62706E023703}">
                      <ahyp:hlinkClr xmlns:ahyp="http://schemas.microsoft.com/office/drawing/2018/hyperlinkcolor" val="tx"/>
                    </a:ext>
                  </a:extLst>
                </a:hlinkClick>
              </a:rPr>
              <a:t>Understanding &amp; Applying</a:t>
            </a:r>
            <a:r>
              <a:rPr lang="en-US" sz="1600" dirty="0">
                <a:latin typeface="Century Gothic" panose="020B0502020202020204" pitchFamily="34" charset="0"/>
              </a:rPr>
              <a:t>: Further exploration of course design, pedagogy, and open education to move toward a deeper understanding and additional instructional application options.</a:t>
            </a:r>
          </a:p>
          <a:p>
            <a:pPr>
              <a:lnSpc>
                <a:spcPct val="100000"/>
              </a:lnSpc>
              <a:spcAft>
                <a:spcPts val="600"/>
              </a:spcAft>
              <a:buClr>
                <a:srgbClr val="0070C0"/>
              </a:buClr>
            </a:pPr>
            <a:r>
              <a:rPr lang="en-US" sz="1600" b="1" dirty="0">
                <a:solidFill>
                  <a:srgbClr val="0070C0"/>
                </a:solidFill>
                <a:latin typeface="Century Gothic" panose="020B0502020202020204" pitchFamily="34" charset="0"/>
                <a:hlinkClick r:id="rId2">
                  <a:extLst>
                    <a:ext uri="{A12FA001-AC4F-418D-AE19-62706E023703}">
                      <ahyp:hlinkClr xmlns:ahyp="http://schemas.microsoft.com/office/drawing/2018/hyperlinkcolor" val="tx"/>
                    </a:ext>
                  </a:extLst>
                </a:hlinkClick>
              </a:rPr>
              <a:t>Innovation &amp; Connections</a:t>
            </a:r>
            <a:r>
              <a:rPr lang="en-US" sz="1600" b="1" dirty="0">
                <a:latin typeface="Century Gothic" panose="020B0502020202020204" pitchFamily="34" charset="0"/>
              </a:rPr>
              <a:t>: </a:t>
            </a:r>
            <a:r>
              <a:rPr lang="en-US" sz="1600" dirty="0">
                <a:latin typeface="Century Gothic" panose="020B0502020202020204" pitchFamily="34" charset="0"/>
              </a:rPr>
              <a:t>Discussing different connections among items discussed and encouraging continued instructional exploration and innovation, specifically within open education.  </a:t>
            </a:r>
          </a:p>
        </p:txBody>
      </p:sp>
    </p:spTree>
    <p:extLst>
      <p:ext uri="{BB962C8B-B14F-4D97-AF65-F5344CB8AC3E}">
        <p14:creationId xmlns:p14="http://schemas.microsoft.com/office/powerpoint/2010/main" val="1491280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60358-9063-9B42-B293-BA927E50A552}"/>
              </a:ext>
            </a:extLst>
          </p:cNvPr>
          <p:cNvSpPr>
            <a:spLocks noGrp="1"/>
          </p:cNvSpPr>
          <p:nvPr>
            <p:ph type="title"/>
          </p:nvPr>
        </p:nvSpPr>
        <p:spPr>
          <a:xfrm>
            <a:off x="798512" y="381000"/>
            <a:ext cx="10591799" cy="1143000"/>
          </a:xfrm>
        </p:spPr>
        <p:txBody>
          <a:bodyPr/>
          <a:lstStyle/>
          <a:p>
            <a:pPr algn="ctr"/>
            <a:r>
              <a:rPr lang="en-US" dirty="0"/>
              <a:t>Differentiated Instruction and Scaffolding</a:t>
            </a:r>
          </a:p>
        </p:txBody>
      </p:sp>
      <p:sp>
        <p:nvSpPr>
          <p:cNvPr id="3" name="Content Placeholder 2">
            <a:extLst>
              <a:ext uri="{FF2B5EF4-FFF2-40B4-BE49-F238E27FC236}">
                <a16:creationId xmlns:a16="http://schemas.microsoft.com/office/drawing/2014/main" id="{052D4CF8-C26C-6545-9C40-12F1F910FDE4}"/>
              </a:ext>
            </a:extLst>
          </p:cNvPr>
          <p:cNvSpPr>
            <a:spLocks noGrp="1"/>
          </p:cNvSpPr>
          <p:nvPr>
            <p:ph idx="1"/>
          </p:nvPr>
        </p:nvSpPr>
        <p:spPr/>
        <p:txBody>
          <a:bodyPr>
            <a:normAutofit/>
          </a:bodyPr>
          <a:lstStyle/>
          <a:p>
            <a:pPr marL="0" indent="0">
              <a:lnSpc>
                <a:spcPct val="150000"/>
              </a:lnSpc>
              <a:buClr>
                <a:srgbClr val="0070C0"/>
              </a:buClr>
              <a:buNone/>
            </a:pPr>
            <a:r>
              <a:rPr lang="en-US" sz="1800" dirty="0">
                <a:latin typeface="Century Gothic" panose="020B0502020202020204" pitchFamily="34" charset="0"/>
              </a:rPr>
              <a:t>These two methods can be used together, but there is a distinct different:</a:t>
            </a:r>
          </a:p>
          <a:p>
            <a:pPr marL="285750" indent="-285750">
              <a:lnSpc>
                <a:spcPct val="150000"/>
              </a:lnSpc>
              <a:buClr>
                <a:srgbClr val="0070C0"/>
              </a:buClr>
            </a:pPr>
            <a:r>
              <a:rPr lang="en-US" sz="1800" dirty="0">
                <a:latin typeface="Century Gothic" panose="020B0502020202020204" pitchFamily="34" charset="0"/>
              </a:rPr>
              <a:t>Scaffolding is the breaking up of concepts or skills to make them more accessible to students. This same framework can be used for all students as needed. It can also be combined with UDL practices.</a:t>
            </a:r>
          </a:p>
          <a:p>
            <a:pPr marL="285750" indent="-285750">
              <a:lnSpc>
                <a:spcPct val="150000"/>
              </a:lnSpc>
              <a:buClr>
                <a:srgbClr val="0070C0"/>
              </a:buClr>
            </a:pPr>
            <a:r>
              <a:rPr lang="en-US" sz="1800" dirty="0">
                <a:latin typeface="Century Gothic" panose="020B0502020202020204" pitchFamily="34" charset="0"/>
              </a:rPr>
              <a:t>Differentiated Instruction considers the needs of an individual student or group of students and identifies options specifically for them based on their needs.</a:t>
            </a:r>
          </a:p>
          <a:p>
            <a:pPr marL="564832" lvl="1" indent="-285750">
              <a:lnSpc>
                <a:spcPct val="150000"/>
              </a:lnSpc>
              <a:buClr>
                <a:srgbClr val="0070C0"/>
              </a:buClr>
            </a:pPr>
            <a:endParaRPr lang="en-US" sz="1400" dirty="0">
              <a:latin typeface="Century Gothic" panose="020B0502020202020204" pitchFamily="34" charset="0"/>
            </a:endParaRPr>
          </a:p>
        </p:txBody>
      </p:sp>
      <p:sp>
        <p:nvSpPr>
          <p:cNvPr id="4" name="Rectangle 3">
            <a:extLst>
              <a:ext uri="{FF2B5EF4-FFF2-40B4-BE49-F238E27FC236}">
                <a16:creationId xmlns:a16="http://schemas.microsoft.com/office/drawing/2014/main" id="{5260AD11-4445-9E49-9D8A-22B96CBEB916}"/>
              </a:ext>
            </a:extLst>
          </p:cNvPr>
          <p:cNvSpPr/>
          <p:nvPr/>
        </p:nvSpPr>
        <p:spPr>
          <a:xfrm>
            <a:off x="1292224" y="6164317"/>
            <a:ext cx="9448800" cy="461665"/>
          </a:xfrm>
          <a:prstGeom prst="rect">
            <a:avLst/>
          </a:prstGeom>
        </p:spPr>
        <p:txBody>
          <a:bodyPr wrap="square">
            <a:spAutoFit/>
          </a:bodyPr>
          <a:lstStyle/>
          <a:p>
            <a:r>
              <a:rPr lang="en-US" sz="1200" dirty="0">
                <a:latin typeface="Century Gothic" panose="020B0502020202020204" pitchFamily="34" charset="0"/>
              </a:rPr>
              <a:t>West, A. et al. (2019) Instructional Methods, Strategies and Technologies to Meet the Needs of All Learners. “Ch. 11 - Scaffolding” Retrieved 17 Apr. 2021- </a:t>
            </a:r>
            <a:r>
              <a:rPr lang="en-US" sz="1200" b="1" dirty="0">
                <a:solidFill>
                  <a:srgbClr val="0070C0"/>
                </a:solidFill>
                <a:latin typeface="Century Gothic" panose="020B0502020202020204" pitchFamily="34" charset="0"/>
                <a:hlinkClick r:id="rId2">
                  <a:extLst>
                    <a:ext uri="{A12FA001-AC4F-418D-AE19-62706E023703}">
                      <ahyp:hlinkClr xmlns:ahyp="http://schemas.microsoft.com/office/drawing/2018/hyperlinkcolor" val="tx"/>
                    </a:ext>
                  </a:extLst>
                </a:hlinkClick>
              </a:rPr>
              <a:t>https://granite.pressbooks.pub/teachingdiverselearners/chapter/scaffolding-2/</a:t>
            </a:r>
            <a:r>
              <a:rPr lang="en-US" sz="1200" b="1" dirty="0">
                <a:solidFill>
                  <a:srgbClr val="0070C0"/>
                </a:solidFill>
                <a:latin typeface="Century Gothic" panose="020B0502020202020204" pitchFamily="34" charset="0"/>
              </a:rPr>
              <a:t> </a:t>
            </a:r>
          </a:p>
        </p:txBody>
      </p:sp>
      <p:pic>
        <p:nvPicPr>
          <p:cNvPr id="6" name="Picture 5" descr="Creative Commons BY-NC-SA License">
            <a:hlinkClick r:id="rId3"/>
            <a:extLst>
              <a:ext uri="{FF2B5EF4-FFF2-40B4-BE49-F238E27FC236}">
                <a16:creationId xmlns:a16="http://schemas.microsoft.com/office/drawing/2014/main" id="{E9906AD7-F403-C444-BC79-D20C7CF946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9024" y="6268122"/>
            <a:ext cx="762000" cy="261938"/>
          </a:xfrm>
          <a:prstGeom prst="rect">
            <a:avLst/>
          </a:prstGeom>
        </p:spPr>
      </p:pic>
    </p:spTree>
    <p:extLst>
      <p:ext uri="{BB962C8B-B14F-4D97-AF65-F5344CB8AC3E}">
        <p14:creationId xmlns:p14="http://schemas.microsoft.com/office/powerpoint/2010/main" val="405946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60358-9063-9B42-B293-BA927E50A552}"/>
              </a:ext>
            </a:extLst>
          </p:cNvPr>
          <p:cNvSpPr>
            <a:spLocks noGrp="1"/>
          </p:cNvSpPr>
          <p:nvPr>
            <p:ph type="title"/>
          </p:nvPr>
        </p:nvSpPr>
        <p:spPr/>
        <p:txBody>
          <a:bodyPr/>
          <a:lstStyle/>
          <a:p>
            <a:pPr algn="ctr"/>
            <a:r>
              <a:rPr lang="en-US" dirty="0"/>
              <a:t>Interdisciplinary Collaboration</a:t>
            </a:r>
          </a:p>
        </p:txBody>
      </p:sp>
      <p:sp>
        <p:nvSpPr>
          <p:cNvPr id="3" name="Content Placeholder 2">
            <a:extLst>
              <a:ext uri="{FF2B5EF4-FFF2-40B4-BE49-F238E27FC236}">
                <a16:creationId xmlns:a16="http://schemas.microsoft.com/office/drawing/2014/main" id="{052D4CF8-C26C-6545-9C40-12F1F910FDE4}"/>
              </a:ext>
            </a:extLst>
          </p:cNvPr>
          <p:cNvSpPr>
            <a:spLocks noGrp="1"/>
          </p:cNvSpPr>
          <p:nvPr>
            <p:ph idx="1"/>
          </p:nvPr>
        </p:nvSpPr>
        <p:spPr/>
        <p:txBody>
          <a:bodyPr>
            <a:normAutofit/>
          </a:bodyPr>
          <a:lstStyle/>
          <a:p>
            <a:pPr marL="0" indent="0">
              <a:lnSpc>
                <a:spcPct val="150000"/>
              </a:lnSpc>
              <a:buClr>
                <a:srgbClr val="0070C0"/>
              </a:buClr>
              <a:buNone/>
            </a:pPr>
            <a:r>
              <a:rPr lang="en-US" sz="1800" dirty="0">
                <a:latin typeface="Century Gothic" panose="020B0502020202020204" pitchFamily="34" charset="0"/>
              </a:rPr>
              <a:t>Nothing is an island unto itself. Using interdisciplinary approaches to different concepts can provide different perspectives and a holistic view to concepts.</a:t>
            </a:r>
          </a:p>
          <a:p>
            <a:pPr marL="0" indent="0">
              <a:lnSpc>
                <a:spcPct val="150000"/>
              </a:lnSpc>
              <a:buClr>
                <a:srgbClr val="0070C0"/>
              </a:buClr>
              <a:buNone/>
            </a:pPr>
            <a:r>
              <a:rPr lang="en-US" sz="1800" dirty="0">
                <a:latin typeface="Century Gothic" panose="020B0502020202020204" pitchFamily="34" charset="0"/>
              </a:rPr>
              <a:t>Here are a couple of examples of how art impacts medical students:</a:t>
            </a:r>
          </a:p>
          <a:p>
            <a:pPr>
              <a:lnSpc>
                <a:spcPct val="150000"/>
              </a:lnSpc>
              <a:buClr>
                <a:srgbClr val="0070C0"/>
              </a:buClr>
            </a:pPr>
            <a:r>
              <a:rPr lang="en-US" sz="1600" b="1" dirty="0">
                <a:solidFill>
                  <a:srgbClr val="0070C0"/>
                </a:solidFill>
                <a:latin typeface="Century Gothic" panose="020B0502020202020204" pitchFamily="34" charset="0"/>
                <a:hlinkClick r:id="rId2">
                  <a:extLst>
                    <a:ext uri="{A12FA001-AC4F-418D-AE19-62706E023703}">
                      <ahyp:hlinkClr xmlns:ahyp="http://schemas.microsoft.com/office/drawing/2018/hyperlinkcolor" val="tx"/>
                    </a:ext>
                  </a:extLst>
                </a:hlinkClick>
              </a:rPr>
              <a:t>Museum Studies: Art Unleashes Emotions and Discussion Among New Doctors</a:t>
            </a:r>
            <a:endParaRPr lang="en-US" sz="1600" b="1" dirty="0">
              <a:solidFill>
                <a:srgbClr val="0070C0"/>
              </a:solidFill>
              <a:latin typeface="Century Gothic" panose="020B0502020202020204" pitchFamily="34" charset="0"/>
            </a:endParaRPr>
          </a:p>
          <a:p>
            <a:pPr>
              <a:lnSpc>
                <a:spcPct val="150000"/>
              </a:lnSpc>
              <a:buClr>
                <a:srgbClr val="0070C0"/>
              </a:buClr>
            </a:pPr>
            <a:r>
              <a:rPr lang="en-US" sz="1600" b="1" dirty="0">
                <a:solidFill>
                  <a:srgbClr val="0070C0"/>
                </a:solidFill>
                <a:latin typeface="Century Gothic" panose="020B0502020202020204" pitchFamily="34" charset="0"/>
                <a:hlinkClick r:id="rId3">
                  <a:extLst>
                    <a:ext uri="{A12FA001-AC4F-418D-AE19-62706E023703}">
                      <ahyp:hlinkClr xmlns:ahyp="http://schemas.microsoft.com/office/drawing/2018/hyperlinkcolor" val="tx"/>
                    </a:ext>
                  </a:extLst>
                </a:hlinkClick>
              </a:rPr>
              <a:t>An Artful Approach to Medicine</a:t>
            </a:r>
            <a:endParaRPr lang="en-US" sz="1600" b="1" dirty="0">
              <a:solidFill>
                <a:srgbClr val="0070C0"/>
              </a:solidFill>
              <a:latin typeface="Century Gothic" panose="020B0502020202020204" pitchFamily="34" charset="0"/>
            </a:endParaRPr>
          </a:p>
          <a:p>
            <a:pPr marL="0" indent="0">
              <a:lnSpc>
                <a:spcPct val="150000"/>
              </a:lnSpc>
              <a:buClr>
                <a:srgbClr val="0070C0"/>
              </a:buClr>
              <a:buNone/>
            </a:pPr>
            <a:r>
              <a:rPr lang="en-US" sz="1600" dirty="0">
                <a:latin typeface="Century Gothic" panose="020B0502020202020204" pitchFamily="34" charset="0"/>
              </a:rPr>
              <a:t>How can you connect your field/discipline with other areas of study?</a:t>
            </a:r>
          </a:p>
          <a:p>
            <a:pPr marL="0" indent="0">
              <a:lnSpc>
                <a:spcPct val="150000"/>
              </a:lnSpc>
              <a:buClr>
                <a:srgbClr val="0070C0"/>
              </a:buClr>
              <a:buNone/>
            </a:pPr>
            <a:r>
              <a:rPr lang="en-US" sz="1600" dirty="0">
                <a:latin typeface="Century Gothic" panose="020B0502020202020204" pitchFamily="34" charset="0"/>
              </a:rPr>
              <a:t>How could that impact your students?</a:t>
            </a:r>
          </a:p>
        </p:txBody>
      </p:sp>
    </p:spTree>
    <p:extLst>
      <p:ext uri="{BB962C8B-B14F-4D97-AF65-F5344CB8AC3E}">
        <p14:creationId xmlns:p14="http://schemas.microsoft.com/office/powerpoint/2010/main" val="1646559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60358-9063-9B42-B293-BA927E50A552}"/>
              </a:ext>
            </a:extLst>
          </p:cNvPr>
          <p:cNvSpPr>
            <a:spLocks noGrp="1"/>
          </p:cNvSpPr>
          <p:nvPr>
            <p:ph type="title"/>
          </p:nvPr>
        </p:nvSpPr>
        <p:spPr/>
        <p:txBody>
          <a:bodyPr>
            <a:normAutofit/>
          </a:bodyPr>
          <a:lstStyle/>
          <a:p>
            <a:r>
              <a:rPr lang="en-US" sz="4400" b="1" dirty="0"/>
              <a:t>Open Education</a:t>
            </a:r>
          </a:p>
        </p:txBody>
      </p:sp>
      <p:sp>
        <p:nvSpPr>
          <p:cNvPr id="3" name="Content Placeholder 2">
            <a:extLst>
              <a:ext uri="{FF2B5EF4-FFF2-40B4-BE49-F238E27FC236}">
                <a16:creationId xmlns:a16="http://schemas.microsoft.com/office/drawing/2014/main" id="{052D4CF8-C26C-6545-9C40-12F1F910FDE4}"/>
              </a:ext>
            </a:extLst>
          </p:cNvPr>
          <p:cNvSpPr>
            <a:spLocks noGrp="1"/>
          </p:cNvSpPr>
          <p:nvPr>
            <p:ph idx="1"/>
          </p:nvPr>
        </p:nvSpPr>
        <p:spPr/>
        <p:txBody>
          <a:bodyPr>
            <a:normAutofit/>
          </a:bodyPr>
          <a:lstStyle/>
          <a:p>
            <a:pPr marL="0" indent="0">
              <a:buClr>
                <a:srgbClr val="0070C0"/>
              </a:buClr>
              <a:buNone/>
            </a:pPr>
            <a:r>
              <a:rPr lang="en-US" sz="2000" b="1" dirty="0">
                <a:latin typeface="Century Gothic" panose="020B0502020202020204" pitchFamily="34" charset="0"/>
              </a:rPr>
              <a:t>Outline:</a:t>
            </a:r>
          </a:p>
          <a:p>
            <a:pPr>
              <a:buClr>
                <a:srgbClr val="0070C0"/>
              </a:buClr>
            </a:pPr>
            <a:r>
              <a:rPr lang="en-US" sz="2000" dirty="0">
                <a:latin typeface="Century Gothic" panose="020B0502020202020204" pitchFamily="34" charset="0"/>
              </a:rPr>
              <a:t>Student Agency </a:t>
            </a:r>
          </a:p>
          <a:p>
            <a:pPr>
              <a:buClr>
                <a:srgbClr val="0070C0"/>
              </a:buClr>
            </a:pPr>
            <a:r>
              <a:rPr lang="en-US" sz="2000" dirty="0">
                <a:latin typeface="Century Gothic" panose="020B0502020202020204" pitchFamily="34" charset="0"/>
              </a:rPr>
              <a:t>Digital and Information Literacy</a:t>
            </a:r>
          </a:p>
          <a:p>
            <a:pPr>
              <a:buClr>
                <a:srgbClr val="0070C0"/>
              </a:buClr>
            </a:pPr>
            <a:r>
              <a:rPr lang="en-US" sz="2000" dirty="0">
                <a:latin typeface="Century Gothic" panose="020B0502020202020204" pitchFamily="34" charset="0"/>
              </a:rPr>
              <a:t>Student and Faculty Advocacy</a:t>
            </a:r>
          </a:p>
          <a:p>
            <a:pPr>
              <a:buClr>
                <a:srgbClr val="0070C0"/>
              </a:buClr>
            </a:pPr>
            <a:r>
              <a:rPr lang="en-US" sz="2000" dirty="0">
                <a:latin typeface="Century Gothic" panose="020B0502020202020204" pitchFamily="34" charset="0"/>
              </a:rPr>
              <a:t>Student as a Creator/Co-Author</a:t>
            </a:r>
          </a:p>
        </p:txBody>
      </p:sp>
    </p:spTree>
    <p:extLst>
      <p:ext uri="{BB962C8B-B14F-4D97-AF65-F5344CB8AC3E}">
        <p14:creationId xmlns:p14="http://schemas.microsoft.com/office/powerpoint/2010/main" val="74463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60358-9063-9B42-B293-BA927E50A552}"/>
              </a:ext>
            </a:extLst>
          </p:cNvPr>
          <p:cNvSpPr>
            <a:spLocks noGrp="1"/>
          </p:cNvSpPr>
          <p:nvPr>
            <p:ph type="title"/>
          </p:nvPr>
        </p:nvSpPr>
        <p:spPr>
          <a:xfrm>
            <a:off x="1293813" y="381000"/>
            <a:ext cx="9601200" cy="841618"/>
          </a:xfrm>
        </p:spPr>
        <p:txBody>
          <a:bodyPr/>
          <a:lstStyle/>
          <a:p>
            <a:pPr algn="ctr"/>
            <a:r>
              <a:rPr lang="en-US" dirty="0"/>
              <a:t>Student Agency</a:t>
            </a:r>
          </a:p>
        </p:txBody>
      </p:sp>
      <p:sp>
        <p:nvSpPr>
          <p:cNvPr id="3" name="Content Placeholder 2">
            <a:extLst>
              <a:ext uri="{FF2B5EF4-FFF2-40B4-BE49-F238E27FC236}">
                <a16:creationId xmlns:a16="http://schemas.microsoft.com/office/drawing/2014/main" id="{052D4CF8-C26C-6545-9C40-12F1F910FDE4}"/>
              </a:ext>
            </a:extLst>
          </p:cNvPr>
          <p:cNvSpPr>
            <a:spLocks noGrp="1"/>
          </p:cNvSpPr>
          <p:nvPr>
            <p:ph idx="1"/>
          </p:nvPr>
        </p:nvSpPr>
        <p:spPr>
          <a:xfrm>
            <a:off x="1293813" y="1222618"/>
            <a:ext cx="9601200" cy="4949582"/>
          </a:xfrm>
        </p:spPr>
        <p:txBody>
          <a:bodyPr>
            <a:normAutofit lnSpcReduction="10000"/>
          </a:bodyPr>
          <a:lstStyle/>
          <a:p>
            <a:pPr marL="0" indent="0">
              <a:lnSpc>
                <a:spcPct val="110000"/>
              </a:lnSpc>
              <a:buClr>
                <a:srgbClr val="0070C0"/>
              </a:buClr>
              <a:buNone/>
            </a:pPr>
            <a:r>
              <a:rPr lang="en-US" sz="1800" dirty="0">
                <a:latin typeface="Century Gothic" panose="020B0502020202020204" pitchFamily="34" charset="0"/>
              </a:rPr>
              <a:t>“A primary goal in formative assessment is to promote students’ agency in their learning. Being active agents in learning and assessment is important for students’ self-regulation abilities. Self-regulated learners:</a:t>
            </a:r>
          </a:p>
          <a:p>
            <a:pPr marL="285750" indent="-285750">
              <a:lnSpc>
                <a:spcPct val="110000"/>
              </a:lnSpc>
              <a:buClr>
                <a:srgbClr val="0070C0"/>
              </a:buClr>
            </a:pPr>
            <a:r>
              <a:rPr lang="en-US" sz="1800" dirty="0">
                <a:latin typeface="Century Gothic" panose="020B0502020202020204" pitchFamily="34" charset="0"/>
              </a:rPr>
              <a:t>set academic and personal goals;</a:t>
            </a:r>
          </a:p>
          <a:p>
            <a:pPr marL="285750" indent="-285750">
              <a:lnSpc>
                <a:spcPct val="110000"/>
              </a:lnSpc>
              <a:buClr>
                <a:srgbClr val="0070C0"/>
              </a:buClr>
            </a:pPr>
            <a:r>
              <a:rPr lang="en-US" sz="1800" dirty="0">
                <a:latin typeface="Century Gothic" panose="020B0502020202020204" pitchFamily="34" charset="0"/>
              </a:rPr>
              <a:t>make plans to accomplish the goals;</a:t>
            </a:r>
          </a:p>
          <a:p>
            <a:pPr marL="285750" indent="-285750">
              <a:lnSpc>
                <a:spcPct val="110000"/>
              </a:lnSpc>
              <a:buClr>
                <a:srgbClr val="0070C0"/>
              </a:buClr>
            </a:pPr>
            <a:r>
              <a:rPr lang="en-US" sz="1800" dirty="0">
                <a:latin typeface="Century Gothic" panose="020B0502020202020204" pitchFamily="34" charset="0"/>
              </a:rPr>
              <a:t>monitor their learning process; and </a:t>
            </a:r>
          </a:p>
          <a:p>
            <a:pPr marL="285750" indent="-285750">
              <a:lnSpc>
                <a:spcPct val="110000"/>
              </a:lnSpc>
              <a:buClr>
                <a:srgbClr val="0070C0"/>
              </a:buClr>
            </a:pPr>
            <a:r>
              <a:rPr lang="en-US" sz="1800" dirty="0">
                <a:latin typeface="Century Gothic" panose="020B0502020202020204" pitchFamily="34" charset="0"/>
              </a:rPr>
              <a:t>self-direct their actions to achieve the goals.”</a:t>
            </a:r>
          </a:p>
          <a:p>
            <a:pPr marL="0" indent="0">
              <a:lnSpc>
                <a:spcPct val="110000"/>
              </a:lnSpc>
              <a:buClr>
                <a:srgbClr val="0070C0"/>
              </a:buClr>
              <a:buNone/>
            </a:pPr>
            <a:r>
              <a:rPr lang="en-US" sz="1800" b="1" dirty="0">
                <a:latin typeface="Century Gothic" panose="020B0502020202020204" pitchFamily="34" charset="0"/>
              </a:rPr>
              <a:t>Note</a:t>
            </a:r>
            <a:r>
              <a:rPr lang="en-US" sz="1800" dirty="0">
                <a:latin typeface="Century Gothic" panose="020B0502020202020204" pitchFamily="34" charset="0"/>
              </a:rPr>
              <a:t>: This aligns with terminology with Universal Design for Learning. </a:t>
            </a:r>
          </a:p>
          <a:p>
            <a:pPr marL="285750" indent="-285750">
              <a:lnSpc>
                <a:spcPct val="110000"/>
              </a:lnSpc>
              <a:buClr>
                <a:srgbClr val="0070C0"/>
              </a:buClr>
            </a:pPr>
            <a:r>
              <a:rPr lang="en-US" sz="1800" dirty="0">
                <a:latin typeface="Century Gothic" panose="020B0502020202020204" pitchFamily="34" charset="0"/>
              </a:rPr>
              <a:t>How can student agency be used to help students practice self-regulate?</a:t>
            </a:r>
          </a:p>
          <a:p>
            <a:pPr marL="285750" indent="-285750">
              <a:lnSpc>
                <a:spcPct val="110000"/>
              </a:lnSpc>
              <a:buClr>
                <a:srgbClr val="0070C0"/>
              </a:buClr>
            </a:pPr>
            <a:r>
              <a:rPr lang="en-US" sz="1800" dirty="0">
                <a:latin typeface="Century Gothic" panose="020B0502020202020204" pitchFamily="34" charset="0"/>
              </a:rPr>
              <a:t>The link below uses practices discussed earlier (Peer review/feedback and self-assessment. How can these items be used to help with this type of essential skill and course work?</a:t>
            </a:r>
          </a:p>
        </p:txBody>
      </p:sp>
      <p:sp>
        <p:nvSpPr>
          <p:cNvPr id="4" name="Rectangle 3">
            <a:extLst>
              <a:ext uri="{FF2B5EF4-FFF2-40B4-BE49-F238E27FC236}">
                <a16:creationId xmlns:a16="http://schemas.microsoft.com/office/drawing/2014/main" id="{15CC51FE-510A-AB45-B3C9-55F899D50EF4}"/>
              </a:ext>
            </a:extLst>
          </p:cNvPr>
          <p:cNvSpPr/>
          <p:nvPr/>
        </p:nvSpPr>
        <p:spPr>
          <a:xfrm>
            <a:off x="1292224" y="6164317"/>
            <a:ext cx="9448800" cy="461665"/>
          </a:xfrm>
          <a:prstGeom prst="rect">
            <a:avLst/>
          </a:prstGeom>
        </p:spPr>
        <p:txBody>
          <a:bodyPr wrap="square">
            <a:spAutoFit/>
          </a:bodyPr>
          <a:lstStyle/>
          <a:p>
            <a:r>
              <a:rPr lang="en-US" sz="1200" dirty="0">
                <a:latin typeface="Century Gothic" panose="020B0502020202020204" pitchFamily="34" charset="0"/>
              </a:rPr>
              <a:t>Student Affairs Assessment Leaders (SAAL)(2019) “SAAL Continua: Peer Feedback and Self-Assessment” Retrieved 24 Apr. 2021-  </a:t>
            </a:r>
            <a:r>
              <a:rPr lang="en-US" sz="1200" b="1" dirty="0">
                <a:solidFill>
                  <a:srgbClr val="0070C0"/>
                </a:solidFill>
                <a:latin typeface="Century Gothic" panose="020B0502020202020204" pitchFamily="34" charset="0"/>
                <a:hlinkClick r:id="rId2">
                  <a:extLst>
                    <a:ext uri="{A12FA001-AC4F-418D-AE19-62706E023703}">
                      <ahyp:hlinkClr xmlns:ahyp="http://schemas.microsoft.com/office/drawing/2018/hyperlinkcolor" val="tx"/>
                    </a:ext>
                  </a:extLst>
                </a:hlinkClick>
              </a:rPr>
              <a:t>https://www.azed.gov/sites/default/files/2018/06/SAAL_Continuums_FINAL.pdf?id=5b2d3c1f1dcb250ec4c1d6bd</a:t>
            </a:r>
            <a:r>
              <a:rPr lang="en-US" sz="1200" b="1" dirty="0">
                <a:solidFill>
                  <a:srgbClr val="0070C0"/>
                </a:solidFill>
                <a:latin typeface="Century Gothic" panose="020B0502020202020204" pitchFamily="34" charset="0"/>
              </a:rPr>
              <a:t> </a:t>
            </a:r>
          </a:p>
        </p:txBody>
      </p:sp>
    </p:spTree>
    <p:extLst>
      <p:ext uri="{BB962C8B-B14F-4D97-AF65-F5344CB8AC3E}">
        <p14:creationId xmlns:p14="http://schemas.microsoft.com/office/powerpoint/2010/main" val="769897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60358-9063-9B42-B293-BA927E50A552}"/>
              </a:ext>
            </a:extLst>
          </p:cNvPr>
          <p:cNvSpPr>
            <a:spLocks noGrp="1"/>
          </p:cNvSpPr>
          <p:nvPr>
            <p:ph type="title"/>
          </p:nvPr>
        </p:nvSpPr>
        <p:spPr/>
        <p:txBody>
          <a:bodyPr/>
          <a:lstStyle/>
          <a:p>
            <a:pPr algn="ctr"/>
            <a:r>
              <a:rPr lang="en-US" dirty="0"/>
              <a:t>Student Agency with Open Education</a:t>
            </a:r>
          </a:p>
        </p:txBody>
      </p:sp>
      <p:sp>
        <p:nvSpPr>
          <p:cNvPr id="3" name="Content Placeholder 2">
            <a:extLst>
              <a:ext uri="{FF2B5EF4-FFF2-40B4-BE49-F238E27FC236}">
                <a16:creationId xmlns:a16="http://schemas.microsoft.com/office/drawing/2014/main" id="{052D4CF8-C26C-6545-9C40-12F1F910FDE4}"/>
              </a:ext>
            </a:extLst>
          </p:cNvPr>
          <p:cNvSpPr>
            <a:spLocks noGrp="1"/>
          </p:cNvSpPr>
          <p:nvPr>
            <p:ph idx="1"/>
          </p:nvPr>
        </p:nvSpPr>
        <p:spPr/>
        <p:txBody>
          <a:bodyPr>
            <a:normAutofit/>
          </a:bodyPr>
          <a:lstStyle/>
          <a:p>
            <a:pPr marL="0" indent="0">
              <a:buClr>
                <a:srgbClr val="0070C0"/>
              </a:buClr>
              <a:buNone/>
            </a:pPr>
            <a:r>
              <a:rPr lang="en-US" sz="1800" dirty="0">
                <a:latin typeface="Century Gothic" panose="020B0502020202020204" pitchFamily="34" charset="0"/>
              </a:rPr>
              <a:t>Student agency in open education helps student </a:t>
            </a:r>
          </a:p>
          <a:p>
            <a:pPr marL="342900" indent="-342900">
              <a:buClr>
                <a:srgbClr val="0070C0"/>
              </a:buClr>
            </a:pPr>
            <a:r>
              <a:rPr lang="en-US" sz="1600" dirty="0">
                <a:latin typeface="Century Gothic" panose="020B0502020202020204" pitchFamily="34" charset="0"/>
              </a:rPr>
              <a:t>understand copyright and creative commons licensing;</a:t>
            </a:r>
          </a:p>
          <a:p>
            <a:pPr marL="342900" indent="-342900">
              <a:buClr>
                <a:srgbClr val="0070C0"/>
              </a:buClr>
            </a:pPr>
            <a:r>
              <a:rPr lang="en-US" sz="1600" dirty="0">
                <a:latin typeface="Century Gothic" panose="020B0502020202020204" pitchFamily="34" charset="0"/>
              </a:rPr>
              <a:t>ability to have control over their work;</a:t>
            </a:r>
          </a:p>
          <a:p>
            <a:pPr marL="342900" indent="-342900">
              <a:buClr>
                <a:srgbClr val="0070C0"/>
              </a:buClr>
            </a:pPr>
            <a:r>
              <a:rPr lang="en-US" sz="1600" dirty="0">
                <a:latin typeface="Century Gothic" panose="020B0502020202020204" pitchFamily="34" charset="0"/>
              </a:rPr>
              <a:t>strength knowledge around digital literacy;</a:t>
            </a:r>
          </a:p>
          <a:p>
            <a:pPr marL="342900" indent="-342900">
              <a:buClr>
                <a:srgbClr val="0070C0"/>
              </a:buClr>
            </a:pPr>
            <a:r>
              <a:rPr lang="en-US" sz="1600" dirty="0">
                <a:latin typeface="Century Gothic" panose="020B0502020202020204" pitchFamily="34" charset="0"/>
              </a:rPr>
              <a:t>be empowered to set boundaries; etc.</a:t>
            </a:r>
          </a:p>
          <a:p>
            <a:pPr marL="621982" lvl="1" indent="-342900">
              <a:buClr>
                <a:srgbClr val="0070C0"/>
              </a:buClr>
            </a:pPr>
            <a:r>
              <a:rPr lang="en-US" sz="1400" dirty="0">
                <a:latin typeface="Century Gothic" panose="020B0502020202020204" pitchFamily="34" charset="0"/>
              </a:rPr>
              <a:t>Is it posted on the open web or only submitted through the LMS?</a:t>
            </a:r>
          </a:p>
          <a:p>
            <a:pPr marL="621982" lvl="1" indent="-342900">
              <a:buClr>
                <a:srgbClr val="0070C0"/>
              </a:buClr>
            </a:pPr>
            <a:r>
              <a:rPr lang="en-US" sz="1400" dirty="0">
                <a:latin typeface="Century Gothic" panose="020B0502020202020204" pitchFamily="34" charset="0"/>
              </a:rPr>
              <a:t>If the choice is made to post on the open web, is it openly licensed or not?</a:t>
            </a:r>
          </a:p>
          <a:p>
            <a:pPr marL="621982" lvl="1" indent="-342900">
              <a:buClr>
                <a:srgbClr val="0070C0"/>
              </a:buClr>
            </a:pPr>
            <a:r>
              <a:rPr lang="en-US" sz="1400" dirty="0">
                <a:latin typeface="Century Gothic" panose="020B0502020202020204" pitchFamily="34" charset="0"/>
              </a:rPr>
              <a:t>If an open license is chosen, which license is the student comfortable with?</a:t>
            </a:r>
          </a:p>
        </p:txBody>
      </p:sp>
    </p:spTree>
    <p:extLst>
      <p:ext uri="{BB962C8B-B14F-4D97-AF65-F5344CB8AC3E}">
        <p14:creationId xmlns:p14="http://schemas.microsoft.com/office/powerpoint/2010/main" val="257538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60358-9063-9B42-B293-BA927E50A552}"/>
              </a:ext>
            </a:extLst>
          </p:cNvPr>
          <p:cNvSpPr>
            <a:spLocks noGrp="1"/>
          </p:cNvSpPr>
          <p:nvPr>
            <p:ph type="title"/>
          </p:nvPr>
        </p:nvSpPr>
        <p:spPr/>
        <p:txBody>
          <a:bodyPr/>
          <a:lstStyle/>
          <a:p>
            <a:pPr algn="ctr"/>
            <a:r>
              <a:rPr lang="en-US" dirty="0"/>
              <a:t>Digital and Information Literacy</a:t>
            </a:r>
          </a:p>
        </p:txBody>
      </p:sp>
      <p:sp>
        <p:nvSpPr>
          <p:cNvPr id="3" name="Content Placeholder 2">
            <a:extLst>
              <a:ext uri="{FF2B5EF4-FFF2-40B4-BE49-F238E27FC236}">
                <a16:creationId xmlns:a16="http://schemas.microsoft.com/office/drawing/2014/main" id="{052D4CF8-C26C-6545-9C40-12F1F910FDE4}"/>
              </a:ext>
            </a:extLst>
          </p:cNvPr>
          <p:cNvSpPr>
            <a:spLocks noGrp="1"/>
          </p:cNvSpPr>
          <p:nvPr>
            <p:ph sz="half" idx="1"/>
          </p:nvPr>
        </p:nvSpPr>
        <p:spPr>
          <a:xfrm>
            <a:off x="379412" y="1676400"/>
            <a:ext cx="5029200" cy="3962400"/>
          </a:xfrm>
        </p:spPr>
        <p:txBody>
          <a:bodyPr>
            <a:normAutofit/>
          </a:bodyPr>
          <a:lstStyle/>
          <a:p>
            <a:pPr marL="0" indent="0">
              <a:lnSpc>
                <a:spcPct val="100000"/>
              </a:lnSpc>
              <a:buClr>
                <a:srgbClr val="0070C0"/>
              </a:buClr>
              <a:buNone/>
            </a:pPr>
            <a:r>
              <a:rPr lang="en-US" sz="1800" dirty="0">
                <a:latin typeface="Century Gothic" panose="020B0502020202020204" pitchFamily="34" charset="0"/>
              </a:rPr>
              <a:t>When discussing student agency, it is important that students understand digital and information literacy.</a:t>
            </a:r>
          </a:p>
          <a:p>
            <a:pPr>
              <a:lnSpc>
                <a:spcPct val="100000"/>
              </a:lnSpc>
              <a:buClr>
                <a:srgbClr val="0070C0"/>
              </a:buClr>
            </a:pPr>
            <a:r>
              <a:rPr lang="en-US" sz="1600" dirty="0">
                <a:latin typeface="Century Gothic" panose="020B0502020202020204" pitchFamily="34" charset="0"/>
              </a:rPr>
              <a:t>“Digital literacy includes the ability to find and use information (otherwise known as information literacy) but goes beyond this to encompass communication, collaboration and teamwork, social awareness in the digital environment, understanding of e-safety and creation of new information. Both digital and information literacy are underpinned by critical thinking and evaluation.” – The Open University. (2016) </a:t>
            </a:r>
            <a:r>
              <a:rPr lang="en-US" sz="1600" b="1" dirty="0">
                <a:solidFill>
                  <a:srgbClr val="0070C0"/>
                </a:solidFill>
                <a:latin typeface="Century Gothic" panose="020B0502020202020204" pitchFamily="34" charset="0"/>
                <a:hlinkClick r:id="rId2">
                  <a:extLst>
                    <a:ext uri="{A12FA001-AC4F-418D-AE19-62706E023703}">
                      <ahyp:hlinkClr xmlns:ahyp="http://schemas.microsoft.com/office/drawing/2018/hyperlinkcolor" val="tx"/>
                    </a:ext>
                  </a:extLst>
                </a:hlinkClick>
              </a:rPr>
              <a:t>”Digital and Information Literacy Framework”</a:t>
            </a:r>
            <a:r>
              <a:rPr lang="en-US" sz="1600" dirty="0">
                <a:latin typeface="Century Gothic" panose="020B0502020202020204" pitchFamily="34" charset="0"/>
              </a:rPr>
              <a:t> Retrieved 8 May 2021. </a:t>
            </a:r>
          </a:p>
        </p:txBody>
      </p:sp>
      <p:sp>
        <p:nvSpPr>
          <p:cNvPr id="4" name="Rectangle 3">
            <a:extLst>
              <a:ext uri="{FF2B5EF4-FFF2-40B4-BE49-F238E27FC236}">
                <a16:creationId xmlns:a16="http://schemas.microsoft.com/office/drawing/2014/main" id="{67B038A0-FF98-8744-AEA8-5C167F981479}"/>
              </a:ext>
            </a:extLst>
          </p:cNvPr>
          <p:cNvSpPr/>
          <p:nvPr/>
        </p:nvSpPr>
        <p:spPr>
          <a:xfrm>
            <a:off x="379412" y="5664369"/>
            <a:ext cx="5029200" cy="1015663"/>
          </a:xfrm>
          <a:prstGeom prst="rect">
            <a:avLst/>
          </a:prstGeom>
        </p:spPr>
        <p:txBody>
          <a:bodyPr wrap="square">
            <a:spAutoFit/>
          </a:bodyPr>
          <a:lstStyle/>
          <a:p>
            <a:r>
              <a:rPr lang="en-US" sz="1200" dirty="0">
                <a:latin typeface="Century Gothic" panose="020B0502020202020204" pitchFamily="34" charset="0"/>
              </a:rPr>
              <a:t>Digital and information literacy framework, Copyright © 2012 The Open University, </a:t>
            </a:r>
            <a:r>
              <a:rPr lang="en-US" sz="1200" b="1" dirty="0">
                <a:solidFill>
                  <a:srgbClr val="0070C0"/>
                </a:solidFill>
                <a:latin typeface="Century Gothic" panose="020B0502020202020204" pitchFamily="34" charset="0"/>
                <a:hlinkClick r:id="rId3">
                  <a:extLst>
                    <a:ext uri="{A12FA001-AC4F-418D-AE19-62706E023703}">
                      <ahyp:hlinkClr xmlns:ahyp="http://schemas.microsoft.com/office/drawing/2018/hyperlinkcolor" val="tx"/>
                    </a:ext>
                  </a:extLst>
                </a:hlinkClick>
              </a:rPr>
              <a:t>http://www.open.ac.uk/libraryservices/subsites/dilframework/</a:t>
            </a:r>
            <a:r>
              <a:rPr lang="en-US" sz="1200" b="1" dirty="0">
                <a:solidFill>
                  <a:srgbClr val="0070C0"/>
                </a:solidFill>
                <a:latin typeface="Century Gothic" panose="020B0502020202020204" pitchFamily="34" charset="0"/>
              </a:rPr>
              <a:t>. </a:t>
            </a:r>
            <a:r>
              <a:rPr lang="en-US" sz="1200" b="1" dirty="0">
                <a:solidFill>
                  <a:srgbClr val="0070C0"/>
                </a:solidFill>
                <a:latin typeface="Century Gothic" panose="020B0502020202020204" pitchFamily="34" charset="0"/>
                <a:hlinkClick r:id="rId4">
                  <a:extLst>
                    <a:ext uri="{A12FA001-AC4F-418D-AE19-62706E023703}">
                      <ahyp:hlinkClr xmlns:ahyp="http://schemas.microsoft.com/office/drawing/2018/hyperlinkcolor" val="tx"/>
                    </a:ext>
                  </a:extLst>
                </a:hlinkClick>
              </a:rPr>
              <a:t>Attribution-NonCommercial-ShareAlike 3.0 Unported (CC BY-NC-SA 3.0)</a:t>
            </a:r>
            <a:endParaRPr lang="en-US" sz="1200" b="1" dirty="0">
              <a:solidFill>
                <a:srgbClr val="0070C0"/>
              </a:solidFill>
              <a:latin typeface="Century Gothic" panose="020B0502020202020204" pitchFamily="34" charset="0"/>
            </a:endParaRPr>
          </a:p>
        </p:txBody>
      </p:sp>
      <p:pic>
        <p:nvPicPr>
          <p:cNvPr id="4100" name="Picture 4" descr="&quot;Pyramid Model&quot; of digital literacy development">
            <a:extLst>
              <a:ext uri="{FF2B5EF4-FFF2-40B4-BE49-F238E27FC236}">
                <a16:creationId xmlns:a16="http://schemas.microsoft.com/office/drawing/2014/main" id="{758752FB-AD67-9B4B-8079-DBB0F385C5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0612" y="1841630"/>
            <a:ext cx="5181600" cy="337068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649CA78-B738-4643-A4D4-CE4CB57EA9D0}"/>
              </a:ext>
            </a:extLst>
          </p:cNvPr>
          <p:cNvSpPr/>
          <p:nvPr/>
        </p:nvSpPr>
        <p:spPr>
          <a:xfrm>
            <a:off x="6096001" y="5390113"/>
            <a:ext cx="5510212" cy="461665"/>
          </a:xfrm>
          <a:prstGeom prst="rect">
            <a:avLst/>
          </a:prstGeom>
        </p:spPr>
        <p:txBody>
          <a:bodyPr wrap="square">
            <a:spAutoFit/>
          </a:bodyPr>
          <a:lstStyle/>
          <a:p>
            <a:r>
              <a:rPr lang="en-US" sz="1200" dirty="0">
                <a:latin typeface="Century Gothic" panose="020B0502020202020204" pitchFamily="34" charset="0"/>
              </a:rPr>
              <a:t>Beetham and Sharpe </a:t>
            </a:r>
            <a:r>
              <a:rPr lang="en-US" sz="1200" b="1" dirty="0">
                <a:solidFill>
                  <a:srgbClr val="0070C0"/>
                </a:solidFill>
                <a:latin typeface="Century Gothic" panose="020B0502020202020204" pitchFamily="34" charset="0"/>
                <a:hlinkClick r:id="rId6">
                  <a:extLst>
                    <a:ext uri="{A12FA001-AC4F-418D-AE19-62706E023703}">
                      <ahyp:hlinkClr xmlns:ahyp="http://schemas.microsoft.com/office/drawing/2018/hyperlinkcolor" val="tx"/>
                    </a:ext>
                  </a:extLst>
                </a:hlinkClick>
              </a:rPr>
              <a:t>’pyramid model’ </a:t>
            </a:r>
            <a:r>
              <a:rPr lang="en-US" sz="1200" dirty="0">
                <a:latin typeface="Century Gothic" panose="020B0502020202020204" pitchFamily="34" charset="0"/>
              </a:rPr>
              <a:t>of digital literacy development model (2010) All rights reserved</a:t>
            </a:r>
          </a:p>
        </p:txBody>
      </p:sp>
    </p:spTree>
    <p:extLst>
      <p:ext uri="{BB962C8B-B14F-4D97-AF65-F5344CB8AC3E}">
        <p14:creationId xmlns:p14="http://schemas.microsoft.com/office/powerpoint/2010/main" val="1256106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E2DE5-440A-3F47-816D-FE407EA66DB6}"/>
              </a:ext>
            </a:extLst>
          </p:cNvPr>
          <p:cNvSpPr>
            <a:spLocks noGrp="1"/>
          </p:cNvSpPr>
          <p:nvPr>
            <p:ph type="title"/>
          </p:nvPr>
        </p:nvSpPr>
        <p:spPr>
          <a:xfrm>
            <a:off x="150813" y="2286000"/>
            <a:ext cx="2819400" cy="1346200"/>
          </a:xfrm>
        </p:spPr>
        <p:txBody>
          <a:bodyPr>
            <a:normAutofit/>
          </a:bodyPr>
          <a:lstStyle/>
          <a:p>
            <a:pPr algn="ctr"/>
            <a:r>
              <a:rPr lang="en-US" dirty="0"/>
              <a:t>Digital </a:t>
            </a:r>
            <a:br>
              <a:rPr lang="en-US" dirty="0"/>
            </a:br>
            <a:r>
              <a:rPr lang="en-US" dirty="0"/>
              <a:t>Literacy</a:t>
            </a:r>
          </a:p>
        </p:txBody>
      </p:sp>
      <p:pic>
        <p:nvPicPr>
          <p:cNvPr id="6" name="Picture 2" descr="Seven element of digital literacies">
            <a:extLst>
              <a:ext uri="{FF2B5EF4-FFF2-40B4-BE49-F238E27FC236}">
                <a16:creationId xmlns:a16="http://schemas.microsoft.com/office/drawing/2014/main" id="{3910EEE4-4617-4248-8B09-83CDCBFAAE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5925" y="457200"/>
            <a:ext cx="9056441" cy="58674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B200212-039C-1C44-AECB-170557C8D286}"/>
              </a:ext>
            </a:extLst>
          </p:cNvPr>
          <p:cNvSpPr/>
          <p:nvPr/>
        </p:nvSpPr>
        <p:spPr>
          <a:xfrm>
            <a:off x="2970212" y="6352401"/>
            <a:ext cx="3886200" cy="276999"/>
          </a:xfrm>
          <a:prstGeom prst="rect">
            <a:avLst/>
          </a:prstGeom>
        </p:spPr>
        <p:txBody>
          <a:bodyPr wrap="square">
            <a:spAutoFit/>
          </a:bodyPr>
          <a:lstStyle/>
          <a:p>
            <a:r>
              <a:rPr lang="en-US" sz="1200" dirty="0">
                <a:latin typeface="Century Gothic" panose="020B0502020202020204" pitchFamily="34" charset="0"/>
              </a:rPr>
              <a:t>JISC. (2018) </a:t>
            </a:r>
            <a:r>
              <a:rPr lang="en-US" sz="1200" b="1" dirty="0">
                <a:solidFill>
                  <a:srgbClr val="0070C0"/>
                </a:solidFill>
                <a:latin typeface="Century Gothic" panose="020B0502020202020204" pitchFamily="34" charset="0"/>
                <a:hlinkClick r:id="rId3">
                  <a:extLst>
                    <a:ext uri="{A12FA001-AC4F-418D-AE19-62706E023703}">
                      <ahyp:hlinkClr xmlns:ahyp="http://schemas.microsoft.com/office/drawing/2018/hyperlinkcolor" val="tx"/>
                    </a:ext>
                  </a:extLst>
                </a:hlinkClick>
              </a:rPr>
              <a:t>”Seven Elements of Digital Literacy”</a:t>
            </a:r>
            <a:endParaRPr lang="en-US" sz="1200" b="1" dirty="0">
              <a:solidFill>
                <a:srgbClr val="0070C0"/>
              </a:solidFill>
              <a:latin typeface="Century Gothic" panose="020B0502020202020204" pitchFamily="34" charset="0"/>
            </a:endParaRPr>
          </a:p>
        </p:txBody>
      </p:sp>
      <p:pic>
        <p:nvPicPr>
          <p:cNvPr id="9" name="Picture 8" descr="Creative Commons BY-NC-ND License">
            <a:hlinkClick r:id="rId4"/>
            <a:extLst>
              <a:ext uri="{FF2B5EF4-FFF2-40B4-BE49-F238E27FC236}">
                <a16:creationId xmlns:a16="http://schemas.microsoft.com/office/drawing/2014/main" id="{6C9EB223-C2BF-8044-8FD9-835B8F0488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7014" y="6400800"/>
            <a:ext cx="838200" cy="288131"/>
          </a:xfrm>
          <a:prstGeom prst="rect">
            <a:avLst/>
          </a:prstGeom>
        </p:spPr>
      </p:pic>
    </p:spTree>
    <p:extLst>
      <p:ext uri="{BB962C8B-B14F-4D97-AF65-F5344CB8AC3E}">
        <p14:creationId xmlns:p14="http://schemas.microsoft.com/office/powerpoint/2010/main" val="399607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E2DE5-440A-3F47-816D-FE407EA66DB6}"/>
              </a:ext>
            </a:extLst>
          </p:cNvPr>
          <p:cNvSpPr>
            <a:spLocks noGrp="1"/>
          </p:cNvSpPr>
          <p:nvPr>
            <p:ph type="title"/>
          </p:nvPr>
        </p:nvSpPr>
        <p:spPr/>
        <p:txBody>
          <a:bodyPr/>
          <a:lstStyle/>
          <a:p>
            <a:pPr algn="ctr"/>
            <a:r>
              <a:rPr lang="en-US" dirty="0"/>
              <a:t>Student and Faculty Advocacy</a:t>
            </a:r>
          </a:p>
        </p:txBody>
      </p:sp>
      <p:sp>
        <p:nvSpPr>
          <p:cNvPr id="3" name="Content Placeholder 2">
            <a:extLst>
              <a:ext uri="{FF2B5EF4-FFF2-40B4-BE49-F238E27FC236}">
                <a16:creationId xmlns:a16="http://schemas.microsoft.com/office/drawing/2014/main" id="{355580EB-3BC5-4748-A98E-F646DECCE560}"/>
              </a:ext>
            </a:extLst>
          </p:cNvPr>
          <p:cNvSpPr>
            <a:spLocks noGrp="1"/>
          </p:cNvSpPr>
          <p:nvPr>
            <p:ph idx="1"/>
          </p:nvPr>
        </p:nvSpPr>
        <p:spPr/>
        <p:txBody>
          <a:bodyPr>
            <a:noAutofit/>
          </a:bodyPr>
          <a:lstStyle/>
          <a:p>
            <a:pPr marL="0" indent="0">
              <a:lnSpc>
                <a:spcPct val="100000"/>
              </a:lnSpc>
              <a:spcBef>
                <a:spcPts val="600"/>
              </a:spcBef>
              <a:buClr>
                <a:srgbClr val="0070C0"/>
              </a:buClr>
              <a:buNone/>
            </a:pPr>
            <a:r>
              <a:rPr lang="en-US" sz="1800" dirty="0">
                <a:latin typeface="Century Gothic" panose="020B0502020202020204" pitchFamily="34" charset="0"/>
              </a:rPr>
              <a:t>Student Advocacy Resources:</a:t>
            </a:r>
          </a:p>
          <a:p>
            <a:pPr>
              <a:lnSpc>
                <a:spcPct val="100000"/>
              </a:lnSpc>
              <a:spcBef>
                <a:spcPts val="600"/>
              </a:spcBef>
              <a:buClr>
                <a:srgbClr val="0070C0"/>
              </a:buClr>
            </a:pPr>
            <a:r>
              <a:rPr lang="en-US" sz="1600" b="1" dirty="0">
                <a:solidFill>
                  <a:srgbClr val="0070C0"/>
                </a:solidFill>
                <a:latin typeface="Century Gothic" panose="020B0502020202020204" pitchFamily="34" charset="0"/>
                <a:hlinkClick r:id="rId2">
                  <a:extLst>
                    <a:ext uri="{A12FA001-AC4F-418D-AE19-62706E023703}">
                      <ahyp:hlinkClr xmlns:ahyp="http://schemas.microsoft.com/office/drawing/2018/hyperlinkcolor" val="tx"/>
                    </a:ext>
                  </a:extLst>
                </a:hlinkClick>
              </a:rPr>
              <a:t>Student PIRGs</a:t>
            </a:r>
            <a:endParaRPr lang="en-US" sz="1600" b="1" dirty="0">
              <a:solidFill>
                <a:srgbClr val="0070C0"/>
              </a:solidFill>
              <a:latin typeface="Century Gothic" panose="020B0502020202020204" pitchFamily="34" charset="0"/>
            </a:endParaRPr>
          </a:p>
          <a:p>
            <a:pPr>
              <a:lnSpc>
                <a:spcPct val="100000"/>
              </a:lnSpc>
              <a:spcBef>
                <a:spcPts val="600"/>
              </a:spcBef>
              <a:buClr>
                <a:srgbClr val="0070C0"/>
              </a:buClr>
            </a:pPr>
            <a:r>
              <a:rPr lang="en-US" sz="1600" b="1" dirty="0">
                <a:solidFill>
                  <a:srgbClr val="0070C0"/>
                </a:solidFill>
                <a:latin typeface="Century Gothic" panose="020B0502020202020204" pitchFamily="34" charset="0"/>
                <a:hlinkClick r:id="rId3">
                  <a:extLst>
                    <a:ext uri="{A12FA001-AC4F-418D-AE19-62706E023703}">
                      <ahyp:hlinkClr xmlns:ahyp="http://schemas.microsoft.com/office/drawing/2018/hyperlinkcolor" val="tx"/>
                    </a:ext>
                  </a:extLst>
                </a:hlinkClick>
              </a:rPr>
              <a:t>Student OER Toolkit</a:t>
            </a:r>
            <a:endParaRPr lang="en-US" sz="1600" b="1" dirty="0">
              <a:solidFill>
                <a:srgbClr val="0070C0"/>
              </a:solidFill>
              <a:latin typeface="Century Gothic" panose="020B0502020202020204" pitchFamily="34" charset="0"/>
            </a:endParaRPr>
          </a:p>
          <a:p>
            <a:pPr marL="0" indent="0">
              <a:lnSpc>
                <a:spcPct val="100000"/>
              </a:lnSpc>
              <a:spcBef>
                <a:spcPts val="600"/>
              </a:spcBef>
              <a:buClr>
                <a:srgbClr val="0070C0"/>
              </a:buClr>
              <a:buNone/>
            </a:pPr>
            <a:r>
              <a:rPr lang="en-US" sz="1800" dirty="0">
                <a:latin typeface="Century Gothic" panose="020B0502020202020204" pitchFamily="34" charset="0"/>
              </a:rPr>
              <a:t>Faculty Advocacy Resources:</a:t>
            </a:r>
          </a:p>
          <a:p>
            <a:pPr marL="285750" indent="-285750">
              <a:lnSpc>
                <a:spcPct val="100000"/>
              </a:lnSpc>
              <a:spcBef>
                <a:spcPts val="600"/>
              </a:spcBef>
              <a:buClr>
                <a:srgbClr val="0070C0"/>
              </a:buClr>
            </a:pPr>
            <a:r>
              <a:rPr lang="en-US" sz="1600" b="1" dirty="0">
                <a:solidFill>
                  <a:srgbClr val="0070C0"/>
                </a:solidFill>
                <a:latin typeface="Century Gothic" panose="020B0502020202020204" pitchFamily="34" charset="0"/>
                <a:hlinkClick r:id="rId4">
                  <a:extLst>
                    <a:ext uri="{A12FA001-AC4F-418D-AE19-62706E023703}">
                      <ahyp:hlinkClr xmlns:ahyp="http://schemas.microsoft.com/office/drawing/2018/hyperlinkcolor" val="tx"/>
                    </a:ext>
                  </a:extLst>
                </a:hlinkClick>
              </a:rPr>
              <a:t>DOERS3</a:t>
            </a:r>
            <a:r>
              <a:rPr lang="en-US" sz="1600" dirty="0">
                <a:latin typeface="Century Gothic" panose="020B0502020202020204" pitchFamily="34" charset="0"/>
              </a:rPr>
              <a:t> </a:t>
            </a:r>
          </a:p>
          <a:p>
            <a:pPr marL="564832" lvl="1" indent="-285750">
              <a:lnSpc>
                <a:spcPct val="100000"/>
              </a:lnSpc>
              <a:buClr>
                <a:srgbClr val="0070C0"/>
              </a:buClr>
            </a:pPr>
            <a:r>
              <a:rPr lang="en-US" sz="1400" dirty="0">
                <a:latin typeface="Century Gothic" panose="020B0502020202020204" pitchFamily="34" charset="0"/>
              </a:rPr>
              <a:t>Admin Information – Research group links</a:t>
            </a:r>
          </a:p>
          <a:p>
            <a:pPr marL="564832" lvl="1" indent="-285750">
              <a:lnSpc>
                <a:spcPct val="100000"/>
              </a:lnSpc>
              <a:buClr>
                <a:srgbClr val="0070C0"/>
              </a:buClr>
            </a:pPr>
            <a:r>
              <a:rPr lang="en-US" sz="1400" dirty="0">
                <a:latin typeface="Century Gothic" panose="020B0502020202020204" pitchFamily="34" charset="0"/>
              </a:rPr>
              <a:t>Capacity Building – Legal/Legislator</a:t>
            </a:r>
          </a:p>
          <a:p>
            <a:pPr marL="285750" indent="-285750">
              <a:lnSpc>
                <a:spcPct val="100000"/>
              </a:lnSpc>
              <a:spcBef>
                <a:spcPts val="600"/>
              </a:spcBef>
              <a:buClr>
                <a:srgbClr val="0070C0"/>
              </a:buClr>
            </a:pPr>
            <a:r>
              <a:rPr lang="en-US" sz="1600" b="1" dirty="0">
                <a:solidFill>
                  <a:srgbClr val="0070C0"/>
                </a:solidFill>
                <a:latin typeface="Century Gothic" panose="020B0502020202020204" pitchFamily="34" charset="0"/>
                <a:hlinkClick r:id="rId5">
                  <a:extLst>
                    <a:ext uri="{A12FA001-AC4F-418D-AE19-62706E023703}">
                      <ahyp:hlinkClr xmlns:ahyp="http://schemas.microsoft.com/office/drawing/2018/hyperlinkcolor" val="tx"/>
                    </a:ext>
                  </a:extLst>
                </a:hlinkClick>
              </a:rPr>
              <a:t>SPARC</a:t>
            </a:r>
            <a:endParaRPr lang="en-US" sz="1800" b="1" dirty="0">
              <a:solidFill>
                <a:srgbClr val="0070C0"/>
              </a:solidFill>
              <a:latin typeface="Century Gothic" panose="020B0502020202020204" pitchFamily="34" charset="0"/>
            </a:endParaRPr>
          </a:p>
          <a:p>
            <a:pPr marL="0" indent="0">
              <a:lnSpc>
                <a:spcPct val="100000"/>
              </a:lnSpc>
              <a:spcBef>
                <a:spcPts val="600"/>
              </a:spcBef>
              <a:buClr>
                <a:srgbClr val="0070C0"/>
              </a:buClr>
              <a:buNone/>
            </a:pPr>
            <a:r>
              <a:rPr lang="en-US" sz="1800" dirty="0">
                <a:latin typeface="Century Gothic" panose="020B0502020202020204" pitchFamily="34" charset="0"/>
              </a:rPr>
              <a:t>Tenure and Promotion:</a:t>
            </a:r>
          </a:p>
          <a:p>
            <a:pPr marL="285750" indent="-285750">
              <a:lnSpc>
                <a:spcPct val="100000"/>
              </a:lnSpc>
              <a:spcBef>
                <a:spcPts val="600"/>
              </a:spcBef>
              <a:buClr>
                <a:srgbClr val="0070C0"/>
              </a:buClr>
            </a:pPr>
            <a:r>
              <a:rPr lang="en-US" sz="1600" dirty="0">
                <a:latin typeface="Century Gothic" panose="020B0502020202020204" pitchFamily="34" charset="0"/>
              </a:rPr>
              <a:t>DOERS3</a:t>
            </a:r>
          </a:p>
          <a:p>
            <a:pPr marL="564832" lvl="1" indent="-285750">
              <a:lnSpc>
                <a:spcPct val="100000"/>
              </a:lnSpc>
              <a:buClr>
                <a:srgbClr val="0070C0"/>
              </a:buClr>
            </a:pPr>
            <a:r>
              <a:rPr lang="en-US" sz="1400" b="1" dirty="0">
                <a:solidFill>
                  <a:srgbClr val="0070C0"/>
                </a:solidFill>
                <a:latin typeface="Century Gothic" panose="020B0502020202020204" pitchFamily="34" charset="0"/>
                <a:hlinkClick r:id="rId6">
                  <a:extLst>
                    <a:ext uri="{A12FA001-AC4F-418D-AE19-62706E023703}">
                      <ahyp:hlinkClr xmlns:ahyp="http://schemas.microsoft.com/office/drawing/2018/hyperlinkcolor" val="tx"/>
                    </a:ext>
                  </a:extLst>
                </a:hlinkClick>
              </a:rPr>
              <a:t>Tenure &amp; Promotion Matrix</a:t>
            </a:r>
            <a:r>
              <a:rPr lang="en-US" sz="1400" b="1" dirty="0">
                <a:solidFill>
                  <a:srgbClr val="0070C0"/>
                </a:solidFill>
                <a:latin typeface="Century Gothic" panose="020B0502020202020204" pitchFamily="34" charset="0"/>
              </a:rPr>
              <a:t> </a:t>
            </a:r>
          </a:p>
          <a:p>
            <a:pPr marL="839152" lvl="2" indent="-285750">
              <a:lnSpc>
                <a:spcPct val="100000"/>
              </a:lnSpc>
              <a:buClr>
                <a:srgbClr val="0070C0"/>
              </a:buClr>
            </a:pPr>
            <a:r>
              <a:rPr lang="en-US" sz="1400" b="1" dirty="0">
                <a:solidFill>
                  <a:srgbClr val="0070C0"/>
                </a:solidFill>
                <a:latin typeface="Century Gothic" panose="020B0502020202020204" pitchFamily="34" charset="0"/>
                <a:hlinkClick r:id="rId7">
                  <a:extLst>
                    <a:ext uri="{A12FA001-AC4F-418D-AE19-62706E023703}">
                      <ahyp:hlinkClr xmlns:ahyp="http://schemas.microsoft.com/office/drawing/2018/hyperlinkcolor" val="tx"/>
                    </a:ext>
                  </a:extLst>
                </a:hlinkClick>
              </a:rPr>
              <a:t>T&amp;P Matrix NEBHE Article</a:t>
            </a:r>
            <a:endParaRPr lang="en-US" sz="1400" b="1" dirty="0">
              <a:solidFill>
                <a:srgbClr val="0070C0"/>
              </a:solidFill>
              <a:latin typeface="Century Gothic" panose="020B0502020202020204" pitchFamily="34" charset="0"/>
            </a:endParaRPr>
          </a:p>
        </p:txBody>
      </p:sp>
    </p:spTree>
    <p:extLst>
      <p:ext uri="{BB962C8B-B14F-4D97-AF65-F5344CB8AC3E}">
        <p14:creationId xmlns:p14="http://schemas.microsoft.com/office/powerpoint/2010/main" val="160639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E2DE5-440A-3F47-816D-FE407EA66DB6}"/>
              </a:ext>
            </a:extLst>
          </p:cNvPr>
          <p:cNvSpPr>
            <a:spLocks noGrp="1"/>
          </p:cNvSpPr>
          <p:nvPr>
            <p:ph type="title"/>
          </p:nvPr>
        </p:nvSpPr>
        <p:spPr>
          <a:xfrm>
            <a:off x="1293813" y="381000"/>
            <a:ext cx="9601200" cy="762000"/>
          </a:xfrm>
        </p:spPr>
        <p:txBody>
          <a:bodyPr/>
          <a:lstStyle/>
          <a:p>
            <a:pPr algn="ctr"/>
            <a:r>
              <a:rPr lang="en-US" dirty="0"/>
              <a:t>Student as Creator/Co-Author</a:t>
            </a:r>
          </a:p>
        </p:txBody>
      </p:sp>
      <p:sp>
        <p:nvSpPr>
          <p:cNvPr id="3" name="Content Placeholder 2">
            <a:extLst>
              <a:ext uri="{FF2B5EF4-FFF2-40B4-BE49-F238E27FC236}">
                <a16:creationId xmlns:a16="http://schemas.microsoft.com/office/drawing/2014/main" id="{355580EB-3BC5-4748-A98E-F646DECCE560}"/>
              </a:ext>
            </a:extLst>
          </p:cNvPr>
          <p:cNvSpPr>
            <a:spLocks noGrp="1"/>
          </p:cNvSpPr>
          <p:nvPr>
            <p:ph idx="1"/>
          </p:nvPr>
        </p:nvSpPr>
        <p:spPr>
          <a:xfrm>
            <a:off x="1293813" y="1219200"/>
            <a:ext cx="9601200" cy="5257800"/>
          </a:xfrm>
        </p:spPr>
        <p:txBody>
          <a:bodyPr anchor="ctr">
            <a:normAutofit/>
          </a:bodyPr>
          <a:lstStyle/>
          <a:p>
            <a:pPr marL="0" indent="0">
              <a:lnSpc>
                <a:spcPct val="100000"/>
              </a:lnSpc>
              <a:buClr>
                <a:srgbClr val="0070C0"/>
              </a:buClr>
              <a:buNone/>
            </a:pPr>
            <a:r>
              <a:rPr lang="en-US" sz="1800" dirty="0">
                <a:latin typeface="Century Gothic" panose="020B0502020202020204" pitchFamily="34" charset="0"/>
              </a:rPr>
              <a:t>As the top tier of the Bloom’s Revised Taxonomy (create) and one of the most sought out skills in the workforce (creativity) shifting toward a student as a creator and not just consumer mentality can open the door to multiple opportunities. </a:t>
            </a:r>
          </a:p>
          <a:p>
            <a:pPr marL="0" indent="0">
              <a:lnSpc>
                <a:spcPct val="100000"/>
              </a:lnSpc>
              <a:buClr>
                <a:srgbClr val="0070C0"/>
              </a:buClr>
              <a:buNone/>
            </a:pPr>
            <a:r>
              <a:rPr lang="en-US" sz="1800" dirty="0">
                <a:latin typeface="Century Gothic" panose="020B0502020202020204" pitchFamily="34" charset="0"/>
              </a:rPr>
              <a:t>Open pedagogy as well as other pedagogies, like </a:t>
            </a:r>
            <a:r>
              <a:rPr lang="en-US" sz="1800" b="1" dirty="0">
                <a:solidFill>
                  <a:srgbClr val="0070C0"/>
                </a:solidFill>
                <a:latin typeface="Century Gothic" panose="020B0502020202020204" pitchFamily="34" charset="0"/>
                <a:hlinkClick r:id="rId2">
                  <a:extLst>
                    <a:ext uri="{A12FA001-AC4F-418D-AE19-62706E023703}">
                      <ahyp:hlinkClr xmlns:ahyp="http://schemas.microsoft.com/office/drawing/2018/hyperlinkcolor" val="tx"/>
                    </a:ext>
                  </a:extLst>
                </a:hlinkClick>
              </a:rPr>
              <a:t>constructivist</a:t>
            </a:r>
            <a:r>
              <a:rPr lang="en-US" sz="1800" dirty="0">
                <a:latin typeface="Century Gothic" panose="020B0502020202020204" pitchFamily="34" charset="0"/>
              </a:rPr>
              <a:t>, shift focus to the student as a creator. This provides opportunities for students to engage with material and concepts differently. The </a:t>
            </a:r>
            <a:r>
              <a:rPr lang="en-US" sz="1800" b="1" dirty="0">
                <a:solidFill>
                  <a:srgbClr val="0070C0"/>
                </a:solidFill>
                <a:latin typeface="Century Gothic" panose="020B0502020202020204" pitchFamily="34" charset="0"/>
                <a:hlinkClick r:id="rId3">
                  <a:extLst>
                    <a:ext uri="{A12FA001-AC4F-418D-AE19-62706E023703}">
                      <ahyp:hlinkClr xmlns:ahyp="http://schemas.microsoft.com/office/drawing/2018/hyperlinkcolor" val="tx"/>
                    </a:ext>
                  </a:extLst>
                </a:hlinkClick>
              </a:rPr>
              <a:t>Open Pedagogy Notebook </a:t>
            </a:r>
            <a:r>
              <a:rPr lang="en-US" sz="1800" dirty="0">
                <a:latin typeface="Century Gothic" panose="020B0502020202020204" pitchFamily="34" charset="0"/>
              </a:rPr>
              <a:t>is a place where you can go to look at examples. </a:t>
            </a:r>
          </a:p>
          <a:p>
            <a:pPr marL="0" indent="0">
              <a:lnSpc>
                <a:spcPct val="100000"/>
              </a:lnSpc>
              <a:buClr>
                <a:srgbClr val="0070C0"/>
              </a:buClr>
              <a:buNone/>
            </a:pPr>
            <a:r>
              <a:rPr lang="en-US" sz="1800" dirty="0">
                <a:latin typeface="Century Gothic" panose="020B0502020202020204" pitchFamily="34" charset="0"/>
              </a:rPr>
              <a:t>Incorporating assignments, activities, or assessments that rotate around creation also allow student to have more choice, makes course work more personal, and students can follow their interests.</a:t>
            </a:r>
          </a:p>
          <a:p>
            <a:pPr marL="0" indent="0">
              <a:lnSpc>
                <a:spcPct val="100000"/>
              </a:lnSpc>
              <a:buClr>
                <a:srgbClr val="0070C0"/>
              </a:buClr>
              <a:buNone/>
            </a:pPr>
            <a:r>
              <a:rPr lang="en-US" sz="1800" dirty="0">
                <a:latin typeface="Century Gothic" panose="020B0502020202020204" pitchFamily="34" charset="0"/>
              </a:rPr>
              <a:t>Note that this also shifts the structure of the class as the instructor is no longer just the giver of information but is also a resource and/or a co-creator. </a:t>
            </a:r>
            <a:r>
              <a:rPr lang="en-US" sz="1800" u="sng" dirty="0">
                <a:latin typeface="Century Gothic" panose="020B0502020202020204" pitchFamily="34" charset="0"/>
              </a:rPr>
              <a:t>Clear rubrics are needed to fulfill the needed outcome/competency but keep student choice open. </a:t>
            </a:r>
          </a:p>
          <a:p>
            <a:pPr>
              <a:lnSpc>
                <a:spcPct val="100000"/>
              </a:lnSpc>
              <a:buClr>
                <a:srgbClr val="0070C0"/>
              </a:buClr>
            </a:pPr>
            <a:r>
              <a:rPr lang="en-US" sz="1600" dirty="0">
                <a:latin typeface="Century Gothic" panose="020B0502020202020204" pitchFamily="34" charset="0"/>
              </a:rPr>
              <a:t>Student agency is also a point here as you can allow them to decide how their projects are licensed and distributed. </a:t>
            </a:r>
          </a:p>
        </p:txBody>
      </p:sp>
    </p:spTree>
    <p:extLst>
      <p:ext uri="{BB962C8B-B14F-4D97-AF65-F5344CB8AC3E}">
        <p14:creationId xmlns:p14="http://schemas.microsoft.com/office/powerpoint/2010/main" val="325067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E2DE5-440A-3F47-816D-FE407EA66DB6}"/>
              </a:ext>
            </a:extLst>
          </p:cNvPr>
          <p:cNvSpPr>
            <a:spLocks noGrp="1"/>
          </p:cNvSpPr>
          <p:nvPr>
            <p:ph type="title"/>
          </p:nvPr>
        </p:nvSpPr>
        <p:spPr/>
        <p:txBody>
          <a:bodyPr>
            <a:normAutofit/>
          </a:bodyPr>
          <a:lstStyle/>
          <a:p>
            <a:r>
              <a:rPr lang="en-US" sz="4400" b="1" dirty="0"/>
              <a:t>Student Outcomes</a:t>
            </a:r>
          </a:p>
        </p:txBody>
      </p:sp>
      <p:sp>
        <p:nvSpPr>
          <p:cNvPr id="3" name="Content Placeholder 2">
            <a:extLst>
              <a:ext uri="{FF2B5EF4-FFF2-40B4-BE49-F238E27FC236}">
                <a16:creationId xmlns:a16="http://schemas.microsoft.com/office/drawing/2014/main" id="{355580EB-3BC5-4748-A98E-F646DECCE560}"/>
              </a:ext>
            </a:extLst>
          </p:cNvPr>
          <p:cNvSpPr>
            <a:spLocks noGrp="1"/>
          </p:cNvSpPr>
          <p:nvPr>
            <p:ph idx="1"/>
          </p:nvPr>
        </p:nvSpPr>
        <p:spPr/>
        <p:txBody>
          <a:bodyPr>
            <a:normAutofit/>
          </a:bodyPr>
          <a:lstStyle/>
          <a:p>
            <a:pPr marL="0" indent="0">
              <a:buClr>
                <a:srgbClr val="0070C0"/>
              </a:buClr>
              <a:buNone/>
            </a:pPr>
            <a:r>
              <a:rPr lang="en-US" sz="2000" b="1" dirty="0">
                <a:latin typeface="Century Gothic" panose="020B0502020202020204" pitchFamily="34" charset="0"/>
              </a:rPr>
              <a:t>Outline:</a:t>
            </a:r>
          </a:p>
          <a:p>
            <a:pPr>
              <a:buClr>
                <a:srgbClr val="0070C0"/>
              </a:buClr>
            </a:pPr>
            <a:r>
              <a:rPr lang="en-US" sz="2000" dirty="0">
                <a:latin typeface="Century Gothic" panose="020B0502020202020204" pitchFamily="34" charset="0"/>
              </a:rPr>
              <a:t>Diversity, Equity, and Inclusion (DEI)</a:t>
            </a:r>
          </a:p>
          <a:p>
            <a:pPr>
              <a:buClr>
                <a:srgbClr val="0070C0"/>
              </a:buClr>
            </a:pPr>
            <a:r>
              <a:rPr lang="en-US" sz="2000" dirty="0">
                <a:latin typeface="Century Gothic" panose="020B0502020202020204" pitchFamily="34" charset="0"/>
              </a:rPr>
              <a:t>Accessibility</a:t>
            </a:r>
          </a:p>
          <a:p>
            <a:pPr>
              <a:buClr>
                <a:srgbClr val="0070C0"/>
              </a:buClr>
            </a:pPr>
            <a:r>
              <a:rPr lang="en-US" sz="2000" dirty="0">
                <a:latin typeface="Century Gothic" panose="020B0502020202020204" pitchFamily="34" charset="0"/>
              </a:rPr>
              <a:t>Authentic Assessment</a:t>
            </a:r>
          </a:p>
          <a:p>
            <a:pPr>
              <a:buClr>
                <a:srgbClr val="0070C0"/>
              </a:buClr>
            </a:pPr>
            <a:r>
              <a:rPr lang="en-US" sz="2000" dirty="0">
                <a:latin typeface="Century Gothic" panose="020B0502020202020204" pitchFamily="34" charset="0"/>
              </a:rPr>
              <a:t>Dealing with Success/Failure</a:t>
            </a:r>
          </a:p>
        </p:txBody>
      </p:sp>
    </p:spTree>
    <p:extLst>
      <p:ext uri="{BB962C8B-B14F-4D97-AF65-F5344CB8AC3E}">
        <p14:creationId xmlns:p14="http://schemas.microsoft.com/office/powerpoint/2010/main" val="385646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3B8A06-7690-BE4E-BE5D-0DE88E50553B}"/>
              </a:ext>
            </a:extLst>
          </p:cNvPr>
          <p:cNvSpPr>
            <a:spLocks noGrp="1"/>
          </p:cNvSpPr>
          <p:nvPr>
            <p:ph type="title"/>
          </p:nvPr>
        </p:nvSpPr>
        <p:spPr>
          <a:xfrm>
            <a:off x="1865311" y="2857500"/>
            <a:ext cx="8458201" cy="1143000"/>
          </a:xfrm>
        </p:spPr>
        <p:txBody>
          <a:bodyPr>
            <a:normAutofit/>
          </a:bodyPr>
          <a:lstStyle/>
          <a:p>
            <a:pPr algn="ctr"/>
            <a:r>
              <a:rPr lang="en-US" sz="7200" b="1" dirty="0"/>
              <a:t>Foundational</a:t>
            </a:r>
          </a:p>
        </p:txBody>
      </p:sp>
    </p:spTree>
    <p:extLst>
      <p:ext uri="{BB962C8B-B14F-4D97-AF65-F5344CB8AC3E}">
        <p14:creationId xmlns:p14="http://schemas.microsoft.com/office/powerpoint/2010/main" val="3833569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E2DE5-440A-3F47-816D-FE407EA66DB6}"/>
              </a:ext>
            </a:extLst>
          </p:cNvPr>
          <p:cNvSpPr>
            <a:spLocks noGrp="1"/>
          </p:cNvSpPr>
          <p:nvPr>
            <p:ph type="title"/>
          </p:nvPr>
        </p:nvSpPr>
        <p:spPr>
          <a:xfrm>
            <a:off x="1293813" y="381000"/>
            <a:ext cx="9601200" cy="685800"/>
          </a:xfrm>
        </p:spPr>
        <p:txBody>
          <a:bodyPr/>
          <a:lstStyle/>
          <a:p>
            <a:pPr algn="ctr"/>
            <a:r>
              <a:rPr lang="en-US" dirty="0"/>
              <a:t>Diversity, Equity, and Inclusion (DEI)</a:t>
            </a:r>
          </a:p>
        </p:txBody>
      </p:sp>
      <p:sp>
        <p:nvSpPr>
          <p:cNvPr id="3" name="Content Placeholder 2">
            <a:extLst>
              <a:ext uri="{FF2B5EF4-FFF2-40B4-BE49-F238E27FC236}">
                <a16:creationId xmlns:a16="http://schemas.microsoft.com/office/drawing/2014/main" id="{355580EB-3BC5-4748-A98E-F646DECCE560}"/>
              </a:ext>
            </a:extLst>
          </p:cNvPr>
          <p:cNvSpPr>
            <a:spLocks noGrp="1"/>
          </p:cNvSpPr>
          <p:nvPr>
            <p:ph idx="1"/>
          </p:nvPr>
        </p:nvSpPr>
        <p:spPr>
          <a:xfrm>
            <a:off x="760412" y="1176555"/>
            <a:ext cx="10668000" cy="5029200"/>
          </a:xfrm>
        </p:spPr>
        <p:txBody>
          <a:bodyPr anchor="ctr">
            <a:normAutofit/>
          </a:bodyPr>
          <a:lstStyle/>
          <a:p>
            <a:pPr marL="0" indent="0">
              <a:lnSpc>
                <a:spcPct val="100000"/>
              </a:lnSpc>
              <a:spcBef>
                <a:spcPts val="1000"/>
              </a:spcBef>
              <a:spcAft>
                <a:spcPts val="1200"/>
              </a:spcAft>
              <a:buClr>
                <a:srgbClr val="0070C0"/>
              </a:buClr>
              <a:buNone/>
            </a:pPr>
            <a:r>
              <a:rPr lang="en-US" sz="1800" dirty="0">
                <a:latin typeface="Century Gothic" panose="020B0502020202020204" pitchFamily="34" charset="0"/>
              </a:rPr>
              <a:t>Discussions around diversity, equity, and inclusion are are happening both in and outside of education. It is specifically a focus for many within the open education community. </a:t>
            </a:r>
          </a:p>
          <a:p>
            <a:pPr marL="0" indent="0">
              <a:lnSpc>
                <a:spcPct val="100000"/>
              </a:lnSpc>
              <a:spcBef>
                <a:spcPts val="1000"/>
              </a:spcBef>
              <a:spcAft>
                <a:spcPts val="1200"/>
              </a:spcAft>
              <a:buClr>
                <a:srgbClr val="0070C0"/>
              </a:buClr>
              <a:buNone/>
            </a:pPr>
            <a:r>
              <a:rPr lang="en-US" sz="1800" dirty="0">
                <a:latin typeface="Century Gothic" panose="020B0502020202020204" pitchFamily="34" charset="0"/>
              </a:rPr>
              <a:t>Sarah Lambert wrote </a:t>
            </a:r>
            <a:r>
              <a:rPr lang="en-US" sz="1800" b="1" dirty="0">
                <a:solidFill>
                  <a:srgbClr val="0070C0"/>
                </a:solidFill>
                <a:latin typeface="Century Gothic" panose="020B0502020202020204" pitchFamily="34" charset="0"/>
                <a:hlinkClick r:id="rId2">
                  <a:extLst>
                    <a:ext uri="{A12FA001-AC4F-418D-AE19-62706E023703}">
                      <ahyp:hlinkClr xmlns:ahyp="http://schemas.microsoft.com/office/drawing/2018/hyperlinkcolor" val="tx"/>
                    </a:ext>
                  </a:extLst>
                </a:hlinkClick>
              </a:rPr>
              <a:t>“Changing our (Dis)Course: A Disruptive Social Justice Aligned Definition of Open Education”</a:t>
            </a:r>
            <a:r>
              <a:rPr lang="en-US" sz="1800" b="1" dirty="0">
                <a:solidFill>
                  <a:srgbClr val="0070C0"/>
                </a:solidFill>
                <a:latin typeface="Century Gothic" panose="020B0502020202020204" pitchFamily="34" charset="0"/>
              </a:rPr>
              <a:t> </a:t>
            </a:r>
            <a:r>
              <a:rPr lang="en-US" sz="1800" dirty="0">
                <a:latin typeface="Century Gothic" panose="020B0502020202020204" pitchFamily="34" charset="0"/>
              </a:rPr>
              <a:t>where she establishes a good working definition of social justice in order to further research: “A process and also a goal to achieve a fairer society which involves actions guided by the principles of </a:t>
            </a:r>
            <a:r>
              <a:rPr lang="en-US" sz="1800" u="sng" dirty="0">
                <a:latin typeface="Century Gothic" panose="020B0502020202020204" pitchFamily="34" charset="0"/>
              </a:rPr>
              <a:t>redistributive</a:t>
            </a:r>
            <a:r>
              <a:rPr lang="en-US" sz="1800" dirty="0">
                <a:latin typeface="Century Gothic" panose="020B0502020202020204" pitchFamily="34" charset="0"/>
              </a:rPr>
              <a:t> justice, </a:t>
            </a:r>
            <a:r>
              <a:rPr lang="en-US" sz="1800" u="sng" dirty="0">
                <a:latin typeface="Century Gothic" panose="020B0502020202020204" pitchFamily="34" charset="0"/>
              </a:rPr>
              <a:t>recognitive</a:t>
            </a:r>
            <a:r>
              <a:rPr lang="en-US" sz="1800" dirty="0">
                <a:latin typeface="Century Gothic" panose="020B0502020202020204" pitchFamily="34" charset="0"/>
              </a:rPr>
              <a:t> justice, or </a:t>
            </a:r>
            <a:r>
              <a:rPr lang="en-US" sz="1800" u="sng" dirty="0">
                <a:latin typeface="Century Gothic" panose="020B0502020202020204" pitchFamily="34" charset="0"/>
              </a:rPr>
              <a:t>representational</a:t>
            </a:r>
            <a:r>
              <a:rPr lang="en-US" sz="1800" dirty="0">
                <a:latin typeface="Century Gothic" panose="020B0502020202020204" pitchFamily="34" charset="0"/>
              </a:rPr>
              <a:t> justice.”</a:t>
            </a:r>
          </a:p>
          <a:p>
            <a:pPr marL="285750" indent="-285750">
              <a:lnSpc>
                <a:spcPct val="100000"/>
              </a:lnSpc>
              <a:spcBef>
                <a:spcPts val="1000"/>
              </a:spcBef>
              <a:spcAft>
                <a:spcPts val="1200"/>
              </a:spcAft>
              <a:buClr>
                <a:srgbClr val="0070C0"/>
              </a:buClr>
            </a:pPr>
            <a:r>
              <a:rPr lang="en-US" sz="1600" dirty="0">
                <a:latin typeface="Century Gothic" panose="020B0502020202020204" pitchFamily="34" charset="0"/>
              </a:rPr>
              <a:t>“</a:t>
            </a:r>
            <a:r>
              <a:rPr lang="en-US" sz="1600" u="sng" dirty="0">
                <a:latin typeface="Century Gothic" panose="020B0502020202020204" pitchFamily="34" charset="0"/>
              </a:rPr>
              <a:t>Redistributive</a:t>
            </a:r>
            <a:r>
              <a:rPr lang="en-US" sz="1600" dirty="0">
                <a:latin typeface="Century Gothic" panose="020B0502020202020204" pitchFamily="34" charset="0"/>
              </a:rPr>
              <a:t> justice is the most long-standing principle of social justice and involves allocation of material or human resources towards those who by circumstance have less.”</a:t>
            </a:r>
          </a:p>
          <a:p>
            <a:pPr marL="0" indent="-285750">
              <a:lnSpc>
                <a:spcPct val="100000"/>
              </a:lnSpc>
              <a:spcBef>
                <a:spcPts val="1000"/>
              </a:spcBef>
              <a:spcAft>
                <a:spcPts val="1200"/>
              </a:spcAft>
              <a:buClr>
                <a:srgbClr val="0070C0"/>
              </a:buClr>
            </a:pPr>
            <a:r>
              <a:rPr lang="en-US" sz="1600" dirty="0">
                <a:latin typeface="Century Gothic" panose="020B0502020202020204" pitchFamily="34" charset="0"/>
              </a:rPr>
              <a:t>“</a:t>
            </a:r>
            <a:r>
              <a:rPr lang="en-US" sz="1600" u="sng" dirty="0">
                <a:latin typeface="Century Gothic" panose="020B0502020202020204" pitchFamily="34" charset="0"/>
              </a:rPr>
              <a:t>Recognitive</a:t>
            </a:r>
            <a:r>
              <a:rPr lang="en-US" sz="1600" dirty="0">
                <a:latin typeface="Century Gothic" panose="020B0502020202020204" pitchFamily="34" charset="0"/>
              </a:rPr>
              <a:t> justice involves recognition and respect for cultural and gender differences[.]”</a:t>
            </a:r>
          </a:p>
          <a:p>
            <a:pPr marL="0" indent="-285750">
              <a:lnSpc>
                <a:spcPct val="100000"/>
              </a:lnSpc>
              <a:spcBef>
                <a:spcPts val="1000"/>
              </a:spcBef>
              <a:spcAft>
                <a:spcPts val="1200"/>
              </a:spcAft>
              <a:buClr>
                <a:srgbClr val="0070C0"/>
              </a:buClr>
            </a:pPr>
            <a:r>
              <a:rPr lang="en-US" sz="1600" dirty="0">
                <a:latin typeface="Century Gothic" panose="020B0502020202020204" pitchFamily="34" charset="0"/>
              </a:rPr>
              <a:t>“</a:t>
            </a:r>
            <a:r>
              <a:rPr lang="en-US" sz="1600" u="sng" dirty="0">
                <a:latin typeface="Century Gothic" panose="020B0502020202020204" pitchFamily="34" charset="0"/>
              </a:rPr>
              <a:t>[R]</a:t>
            </a:r>
            <a:r>
              <a:rPr lang="en-US" sz="1600" u="sng" dirty="0" err="1">
                <a:latin typeface="Century Gothic" panose="020B0502020202020204" pitchFamily="34" charset="0"/>
              </a:rPr>
              <a:t>epresentative</a:t>
            </a:r>
            <a:r>
              <a:rPr lang="en-US" sz="1600" dirty="0">
                <a:latin typeface="Century Gothic" panose="020B0502020202020204" pitchFamily="34" charset="0"/>
              </a:rPr>
              <a:t> justice involves equitable representation and political voice.”</a:t>
            </a:r>
          </a:p>
          <a:p>
            <a:pPr marL="0" indent="0">
              <a:lnSpc>
                <a:spcPct val="100000"/>
              </a:lnSpc>
              <a:spcBef>
                <a:spcPts val="1000"/>
              </a:spcBef>
              <a:spcAft>
                <a:spcPts val="1200"/>
              </a:spcAft>
              <a:buClr>
                <a:srgbClr val="0070C0"/>
              </a:buClr>
              <a:buNone/>
            </a:pPr>
            <a:r>
              <a:rPr lang="en-US" sz="1600" dirty="0">
                <a:latin typeface="Century Gothic" panose="020B0502020202020204" pitchFamily="34" charset="0"/>
              </a:rPr>
              <a:t>Here is another article by Sarah Lambert: </a:t>
            </a:r>
            <a:r>
              <a:rPr lang="en-US" sz="1600" b="1" dirty="0">
                <a:solidFill>
                  <a:srgbClr val="0070C0"/>
                </a:solidFill>
                <a:latin typeface="Century Gothic" panose="020B0502020202020204" pitchFamily="34" charset="0"/>
                <a:hlinkClick r:id="rId3">
                  <a:extLst>
                    <a:ext uri="{A12FA001-AC4F-418D-AE19-62706E023703}">
                      <ahyp:hlinkClr xmlns:ahyp="http://schemas.microsoft.com/office/drawing/2018/hyperlinkcolor" val="tx"/>
                    </a:ext>
                  </a:extLst>
                </a:hlinkClick>
              </a:rPr>
              <a:t>"Approaches to Open Education and Social Justice Research”</a:t>
            </a:r>
            <a:endParaRPr lang="en-US" sz="1600" b="1" dirty="0">
              <a:solidFill>
                <a:srgbClr val="0070C0"/>
              </a:solidFill>
              <a:latin typeface="Century Gothic" panose="020B0502020202020204" pitchFamily="34" charset="0"/>
            </a:endParaRPr>
          </a:p>
        </p:txBody>
      </p:sp>
      <p:sp>
        <p:nvSpPr>
          <p:cNvPr id="4" name="Rectangle 3">
            <a:extLst>
              <a:ext uri="{FF2B5EF4-FFF2-40B4-BE49-F238E27FC236}">
                <a16:creationId xmlns:a16="http://schemas.microsoft.com/office/drawing/2014/main" id="{0F77FFAD-1B88-BE42-9612-BE51A946556C}"/>
              </a:ext>
            </a:extLst>
          </p:cNvPr>
          <p:cNvSpPr/>
          <p:nvPr/>
        </p:nvSpPr>
        <p:spPr>
          <a:xfrm>
            <a:off x="1217612" y="6226470"/>
            <a:ext cx="8757526" cy="461665"/>
          </a:xfrm>
          <a:prstGeom prst="rect">
            <a:avLst/>
          </a:prstGeom>
        </p:spPr>
        <p:txBody>
          <a:bodyPr wrap="none">
            <a:spAutoFit/>
          </a:bodyPr>
          <a:lstStyle/>
          <a:p>
            <a:r>
              <a:rPr lang="en-US" sz="1200" dirty="0">
                <a:latin typeface="Century Gothic" panose="020B0502020202020204" pitchFamily="34" charset="0"/>
              </a:rPr>
              <a:t>Lambert, S. R. (2018). “Changing our (Dis)Course: A Distinctive Social Justice Aligned Definition of Open Education.”</a:t>
            </a:r>
          </a:p>
          <a:p>
            <a:r>
              <a:rPr lang="en-US" sz="1200" dirty="0">
                <a:latin typeface="Century Gothic" panose="020B0502020202020204" pitchFamily="34" charset="0"/>
              </a:rPr>
              <a:t>Journal of Learning for Development, 5(3), 225-244. </a:t>
            </a:r>
            <a:r>
              <a:rPr lang="en-US" sz="1200" b="1" dirty="0">
                <a:solidFill>
                  <a:srgbClr val="0070C0"/>
                </a:solidFill>
                <a:latin typeface="Century Gothic" panose="020B0502020202020204" pitchFamily="34" charset="0"/>
                <a:hlinkClick r:id="rId2">
                  <a:extLst>
                    <a:ext uri="{A12FA001-AC4F-418D-AE19-62706E023703}">
                      <ahyp:hlinkClr xmlns:ahyp="http://schemas.microsoft.com/office/drawing/2018/hyperlinkcolor" val="tx"/>
                    </a:ext>
                  </a:extLst>
                </a:hlinkClick>
              </a:rPr>
              <a:t>https://jl4d.org/index.php/ejl4d/article/view/290/333</a:t>
            </a:r>
            <a:r>
              <a:rPr lang="en-US" sz="1200" b="1" dirty="0">
                <a:solidFill>
                  <a:srgbClr val="0070C0"/>
                </a:solidFill>
                <a:latin typeface="Century Gothic" panose="020B0502020202020204" pitchFamily="34" charset="0"/>
              </a:rPr>
              <a:t> </a:t>
            </a:r>
          </a:p>
        </p:txBody>
      </p:sp>
    </p:spTree>
    <p:extLst>
      <p:ext uri="{BB962C8B-B14F-4D97-AF65-F5344CB8AC3E}">
        <p14:creationId xmlns:p14="http://schemas.microsoft.com/office/powerpoint/2010/main" val="3596336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E2DE5-440A-3F47-816D-FE407EA66DB6}"/>
              </a:ext>
            </a:extLst>
          </p:cNvPr>
          <p:cNvSpPr>
            <a:spLocks noGrp="1"/>
          </p:cNvSpPr>
          <p:nvPr>
            <p:ph type="title"/>
          </p:nvPr>
        </p:nvSpPr>
        <p:spPr>
          <a:xfrm>
            <a:off x="1293813" y="381000"/>
            <a:ext cx="9601200" cy="609600"/>
          </a:xfrm>
        </p:spPr>
        <p:txBody>
          <a:bodyPr/>
          <a:lstStyle/>
          <a:p>
            <a:pPr algn="ctr"/>
            <a:r>
              <a:rPr lang="en-US" dirty="0"/>
              <a:t>Diversity, Equity, and Inclusion (DEI)</a:t>
            </a:r>
          </a:p>
        </p:txBody>
      </p:sp>
      <p:sp>
        <p:nvSpPr>
          <p:cNvPr id="3" name="Content Placeholder 2">
            <a:extLst>
              <a:ext uri="{FF2B5EF4-FFF2-40B4-BE49-F238E27FC236}">
                <a16:creationId xmlns:a16="http://schemas.microsoft.com/office/drawing/2014/main" id="{355580EB-3BC5-4748-A98E-F646DECCE560}"/>
              </a:ext>
            </a:extLst>
          </p:cNvPr>
          <p:cNvSpPr>
            <a:spLocks noGrp="1"/>
          </p:cNvSpPr>
          <p:nvPr>
            <p:ph idx="1"/>
          </p:nvPr>
        </p:nvSpPr>
        <p:spPr>
          <a:xfrm>
            <a:off x="760412" y="1219200"/>
            <a:ext cx="10744200" cy="5257800"/>
          </a:xfrm>
        </p:spPr>
        <p:txBody>
          <a:bodyPr anchor="ctr">
            <a:normAutofit/>
          </a:bodyPr>
          <a:lstStyle/>
          <a:p>
            <a:pPr marL="0" indent="0">
              <a:lnSpc>
                <a:spcPct val="100000"/>
              </a:lnSpc>
              <a:buClr>
                <a:srgbClr val="0070C0"/>
              </a:buClr>
              <a:buNone/>
            </a:pPr>
            <a:r>
              <a:rPr lang="en-US" sz="1800" b="1" dirty="0">
                <a:latin typeface="Century Gothic" panose="020B0502020202020204" pitchFamily="34" charset="0"/>
              </a:rPr>
              <a:t>How can you learn more and incorporate DEI into your class?</a:t>
            </a:r>
          </a:p>
          <a:p>
            <a:pPr>
              <a:lnSpc>
                <a:spcPct val="100000"/>
              </a:lnSpc>
              <a:buClr>
                <a:srgbClr val="0070C0"/>
              </a:buClr>
            </a:pPr>
            <a:r>
              <a:rPr lang="en-US" sz="1600" dirty="0">
                <a:latin typeface="Century Gothic" panose="020B0502020202020204" pitchFamily="34" charset="0"/>
              </a:rPr>
              <a:t>Here are some resources that you can investigate, learn more about DEI issues, and how you can impact change and support students in your classroom? There are a lot of resources offered by colleges and organizations. Here are just few to get started finding what works for you:</a:t>
            </a:r>
          </a:p>
          <a:p>
            <a:pPr lvl="1">
              <a:lnSpc>
                <a:spcPct val="100000"/>
              </a:lnSpc>
              <a:buClr>
                <a:srgbClr val="0070C0"/>
              </a:buClr>
            </a:pPr>
            <a:r>
              <a:rPr lang="en-US" sz="1600" dirty="0">
                <a:latin typeface="Century Gothic" panose="020B0502020202020204" pitchFamily="34" charset="0"/>
              </a:rPr>
              <a:t>University of Nebraska- Lincoln – </a:t>
            </a:r>
            <a:r>
              <a:rPr lang="en-US" sz="1600" b="1" dirty="0">
                <a:solidFill>
                  <a:srgbClr val="0070C0"/>
                </a:solidFill>
                <a:latin typeface="Century Gothic" panose="020B0502020202020204" pitchFamily="34" charset="0"/>
                <a:hlinkClick r:id="rId2">
                  <a:extLst>
                    <a:ext uri="{A12FA001-AC4F-418D-AE19-62706E023703}">
                      <ahyp:hlinkClr xmlns:ahyp="http://schemas.microsoft.com/office/drawing/2018/hyperlinkcolor" val="tx"/>
                    </a:ext>
                  </a:extLst>
                </a:hlinkClick>
              </a:rPr>
              <a:t>Racial Equity Resources</a:t>
            </a:r>
            <a:r>
              <a:rPr lang="en-US" sz="1600" dirty="0">
                <a:latin typeface="Century Gothic" panose="020B0502020202020204" pitchFamily="34" charset="0"/>
              </a:rPr>
              <a:t> – curated list of books, articles, websites, videos, podcasts, etc.</a:t>
            </a:r>
          </a:p>
          <a:p>
            <a:pPr lvl="2">
              <a:lnSpc>
                <a:spcPct val="100000"/>
              </a:lnSpc>
              <a:buClr>
                <a:srgbClr val="0070C0"/>
              </a:buClr>
            </a:pPr>
            <a:r>
              <a:rPr lang="en-US" sz="1400" b="1" dirty="0">
                <a:solidFill>
                  <a:srgbClr val="0070C0"/>
                </a:solidFill>
                <a:latin typeface="Century Gothic" panose="020B0502020202020204" pitchFamily="34" charset="0"/>
                <a:hlinkClick r:id="rId3">
                  <a:extLst>
                    <a:ext uri="{A12FA001-AC4F-418D-AE19-62706E023703}">
                      <ahyp:hlinkClr xmlns:ahyp="http://schemas.microsoft.com/office/drawing/2018/hyperlinkcolor" val="tx"/>
                    </a:ext>
                  </a:extLst>
                </a:hlinkClick>
              </a:rPr>
              <a:t>Antiracism Toolkit for Allies </a:t>
            </a:r>
            <a:endParaRPr lang="en-US" sz="1400" b="1" dirty="0">
              <a:solidFill>
                <a:srgbClr val="0070C0"/>
              </a:solidFill>
              <a:latin typeface="Century Gothic" panose="020B0502020202020204" pitchFamily="34" charset="0"/>
            </a:endParaRPr>
          </a:p>
          <a:p>
            <a:pPr lvl="1">
              <a:lnSpc>
                <a:spcPct val="100000"/>
              </a:lnSpc>
              <a:buClr>
                <a:srgbClr val="0070C0"/>
              </a:buClr>
            </a:pPr>
            <a:r>
              <a:rPr lang="en-US" sz="1600" dirty="0">
                <a:latin typeface="Century Gothic" panose="020B0502020202020204" pitchFamily="34" charset="0"/>
              </a:rPr>
              <a:t>DOERS3 – </a:t>
            </a:r>
            <a:r>
              <a:rPr lang="en-US" sz="1600" b="1" dirty="0">
                <a:solidFill>
                  <a:srgbClr val="0070C0"/>
                </a:solidFill>
                <a:latin typeface="Century Gothic" panose="020B0502020202020204" pitchFamily="34" charset="0"/>
                <a:hlinkClick r:id="rId4">
                  <a:extLst>
                    <a:ext uri="{A12FA001-AC4F-418D-AE19-62706E023703}">
                      <ahyp:hlinkClr xmlns:ahyp="http://schemas.microsoft.com/office/drawing/2018/hyperlinkcolor" val="tx"/>
                    </a:ext>
                  </a:extLst>
                </a:hlinkClick>
              </a:rPr>
              <a:t>Equity Blueprint </a:t>
            </a:r>
            <a:r>
              <a:rPr lang="en-US" sz="1600" dirty="0">
                <a:latin typeface="Century Gothic" panose="020B0502020202020204" pitchFamily="34" charset="0"/>
              </a:rPr>
              <a:t>– coming soon!</a:t>
            </a:r>
          </a:p>
          <a:p>
            <a:pPr lvl="1">
              <a:lnSpc>
                <a:spcPct val="100000"/>
              </a:lnSpc>
              <a:buClr>
                <a:srgbClr val="0070C0"/>
              </a:buClr>
            </a:pPr>
            <a:r>
              <a:rPr lang="en-US" sz="1600" dirty="0">
                <a:latin typeface="Century Gothic" panose="020B0502020202020204" pitchFamily="34" charset="0"/>
              </a:rPr>
              <a:t>Northern Illinois University – </a:t>
            </a:r>
            <a:r>
              <a:rPr lang="en-US" sz="1600" b="1" dirty="0">
                <a:solidFill>
                  <a:srgbClr val="0070C0"/>
                </a:solidFill>
                <a:latin typeface="Century Gothic" panose="020B0502020202020204" pitchFamily="34" charset="0"/>
                <a:hlinkClick r:id="rId5">
                  <a:extLst>
                    <a:ext uri="{A12FA001-AC4F-418D-AE19-62706E023703}">
                      <ahyp:hlinkClr xmlns:ahyp="http://schemas.microsoft.com/office/drawing/2018/hyperlinkcolor" val="tx"/>
                    </a:ext>
                  </a:extLst>
                </a:hlinkClick>
              </a:rPr>
              <a:t>“Diversity, Equity, and Inclusion Educators Toolkit”</a:t>
            </a:r>
            <a:endParaRPr lang="en-US" sz="1600" b="1" dirty="0">
              <a:solidFill>
                <a:srgbClr val="0070C0"/>
              </a:solidFill>
              <a:latin typeface="Century Gothic" panose="020B0502020202020204" pitchFamily="34" charset="0"/>
            </a:endParaRPr>
          </a:p>
          <a:p>
            <a:pPr lvl="1">
              <a:lnSpc>
                <a:spcPct val="100000"/>
              </a:lnSpc>
              <a:buClr>
                <a:srgbClr val="0070C0"/>
              </a:buClr>
            </a:pPr>
            <a:r>
              <a:rPr lang="en-US" sz="1600" dirty="0">
                <a:latin typeface="Century Gothic" panose="020B0502020202020204" pitchFamily="34" charset="0"/>
              </a:rPr>
              <a:t>Association of College and University Educators – </a:t>
            </a:r>
            <a:r>
              <a:rPr lang="en-US" sz="1600" b="1" dirty="0">
                <a:solidFill>
                  <a:srgbClr val="0070C0"/>
                </a:solidFill>
                <a:latin typeface="Century Gothic" panose="020B0502020202020204" pitchFamily="34" charset="0"/>
                <a:hlinkClick r:id="rId6">
                  <a:extLst>
                    <a:ext uri="{A12FA001-AC4F-418D-AE19-62706E023703}">
                      <ahyp:hlinkClr xmlns:ahyp="http://schemas.microsoft.com/office/drawing/2018/hyperlinkcolor" val="tx"/>
                    </a:ext>
                  </a:extLst>
                </a:hlinkClick>
              </a:rPr>
              <a:t>“10 Inclusive Teaching Practices”</a:t>
            </a:r>
            <a:endParaRPr lang="en-US" sz="1600" b="1" dirty="0">
              <a:solidFill>
                <a:srgbClr val="0070C0"/>
              </a:solidFill>
              <a:latin typeface="Century Gothic" panose="020B0502020202020204" pitchFamily="34" charset="0"/>
            </a:endParaRPr>
          </a:p>
          <a:p>
            <a:pPr lvl="1">
              <a:lnSpc>
                <a:spcPct val="100000"/>
              </a:lnSpc>
              <a:buClr>
                <a:srgbClr val="0070C0"/>
              </a:buClr>
            </a:pPr>
            <a:r>
              <a:rPr lang="en-US" sz="1600" dirty="0">
                <a:latin typeface="Century Gothic" panose="020B0502020202020204" pitchFamily="34" charset="0"/>
              </a:rPr>
              <a:t>UCLA – </a:t>
            </a:r>
            <a:r>
              <a:rPr lang="en-US" sz="1600" b="1" dirty="0">
                <a:solidFill>
                  <a:srgbClr val="0070C0"/>
                </a:solidFill>
                <a:latin typeface="Century Gothic" panose="020B0502020202020204" pitchFamily="34" charset="0"/>
                <a:hlinkClick r:id="rId7">
                  <a:extLst>
                    <a:ext uri="{A12FA001-AC4F-418D-AE19-62706E023703}">
                      <ahyp:hlinkClr xmlns:ahyp="http://schemas.microsoft.com/office/drawing/2018/hyperlinkcolor" val="tx"/>
                    </a:ext>
                  </a:extLst>
                </a:hlinkClick>
              </a:rPr>
              <a:t>“Creating a Positive Classroom Climate for Diversity”</a:t>
            </a:r>
            <a:endParaRPr lang="en-US" sz="1600" b="1" dirty="0">
              <a:solidFill>
                <a:srgbClr val="0070C0"/>
              </a:solidFill>
              <a:latin typeface="Century Gothic" panose="020B0502020202020204" pitchFamily="34" charset="0"/>
            </a:endParaRPr>
          </a:p>
          <a:p>
            <a:pPr lvl="1">
              <a:lnSpc>
                <a:spcPct val="100000"/>
              </a:lnSpc>
              <a:buClr>
                <a:srgbClr val="0070C0"/>
              </a:buClr>
            </a:pPr>
            <a:r>
              <a:rPr lang="en-US" sz="1600" dirty="0">
                <a:latin typeface="Century Gothic" panose="020B0502020202020204" pitchFamily="34" charset="0"/>
              </a:rPr>
              <a:t>Harvard University – </a:t>
            </a:r>
            <a:r>
              <a:rPr lang="en-US" sz="1600" b="1" dirty="0">
                <a:solidFill>
                  <a:srgbClr val="0070C0"/>
                </a:solidFill>
                <a:latin typeface="Century Gothic" panose="020B0502020202020204" pitchFamily="34" charset="0"/>
                <a:hlinkClick r:id="rId8">
                  <a:extLst>
                    <a:ext uri="{A12FA001-AC4F-418D-AE19-62706E023703}">
                      <ahyp:hlinkClr xmlns:ahyp="http://schemas.microsoft.com/office/drawing/2018/hyperlinkcolor" val="tx"/>
                    </a:ext>
                  </a:extLst>
                </a:hlinkClick>
              </a:rPr>
              <a:t>“Community Learning: Resources”</a:t>
            </a:r>
            <a:endParaRPr lang="en-US" sz="1600" b="1" dirty="0">
              <a:solidFill>
                <a:srgbClr val="0070C0"/>
              </a:solidFill>
              <a:latin typeface="Century Gothic" panose="020B0502020202020204" pitchFamily="34" charset="0"/>
            </a:endParaRPr>
          </a:p>
          <a:p>
            <a:pPr lvl="1">
              <a:lnSpc>
                <a:spcPct val="100000"/>
              </a:lnSpc>
              <a:buClr>
                <a:srgbClr val="0070C0"/>
              </a:buClr>
            </a:pPr>
            <a:r>
              <a:rPr lang="en-US" sz="1600" dirty="0">
                <a:latin typeface="Century Gothic" panose="020B0502020202020204" pitchFamily="34" charset="0"/>
              </a:rPr>
              <a:t>College Libraries Ontario – </a:t>
            </a:r>
            <a:r>
              <a:rPr lang="en-US" sz="1600" b="1" dirty="0">
                <a:solidFill>
                  <a:srgbClr val="0070C0"/>
                </a:solidFill>
                <a:latin typeface="Century Gothic" panose="020B0502020202020204" pitchFamily="34" charset="0"/>
                <a:hlinkClick r:id="rId9">
                  <a:extLst>
                    <a:ext uri="{A12FA001-AC4F-418D-AE19-62706E023703}">
                      <ahyp:hlinkClr xmlns:ahyp="http://schemas.microsoft.com/office/drawing/2018/hyperlinkcolor" val="tx"/>
                    </a:ext>
                  </a:extLst>
                </a:hlinkClick>
              </a:rPr>
              <a:t>“Protecting Indigenous Knowledge”</a:t>
            </a:r>
            <a:endParaRPr lang="en-US" sz="1600" b="1" dirty="0">
              <a:solidFill>
                <a:srgbClr val="0070C0"/>
              </a:solidFill>
              <a:latin typeface="Century Gothic" panose="020B0502020202020204" pitchFamily="34" charset="0"/>
            </a:endParaRPr>
          </a:p>
          <a:p>
            <a:pPr>
              <a:lnSpc>
                <a:spcPct val="100000"/>
              </a:lnSpc>
              <a:buClr>
                <a:srgbClr val="0070C0"/>
              </a:buClr>
            </a:pPr>
            <a:r>
              <a:rPr lang="en-US" sz="2000" dirty="0">
                <a:latin typeface="Century Gothic" panose="020B0502020202020204" pitchFamily="34" charset="0"/>
              </a:rPr>
              <a:t>Note that there are multiple areas of equity all of which many not be covered here. I encourage you research areas of interest. </a:t>
            </a:r>
          </a:p>
        </p:txBody>
      </p:sp>
      <p:pic>
        <p:nvPicPr>
          <p:cNvPr id="5" name="Picture 4" descr="Creative Commons BY-NC-SA License">
            <a:hlinkClick r:id="rId10"/>
            <a:extLst>
              <a:ext uri="{FF2B5EF4-FFF2-40B4-BE49-F238E27FC236}">
                <a16:creationId xmlns:a16="http://schemas.microsoft.com/office/drawing/2014/main" id="{327B79DC-ECCE-614F-A4E8-F2A7F2B34EC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13212" y="3298031"/>
            <a:ext cx="762000" cy="261938"/>
          </a:xfrm>
          <a:prstGeom prst="rect">
            <a:avLst/>
          </a:prstGeom>
        </p:spPr>
      </p:pic>
    </p:spTree>
    <p:extLst>
      <p:ext uri="{BB962C8B-B14F-4D97-AF65-F5344CB8AC3E}">
        <p14:creationId xmlns:p14="http://schemas.microsoft.com/office/powerpoint/2010/main" val="95878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E2DE5-440A-3F47-816D-FE407EA66DB6}"/>
              </a:ext>
            </a:extLst>
          </p:cNvPr>
          <p:cNvSpPr>
            <a:spLocks noGrp="1"/>
          </p:cNvSpPr>
          <p:nvPr>
            <p:ph type="title"/>
          </p:nvPr>
        </p:nvSpPr>
        <p:spPr>
          <a:xfrm>
            <a:off x="1293813" y="381000"/>
            <a:ext cx="9601200" cy="762000"/>
          </a:xfrm>
        </p:spPr>
        <p:txBody>
          <a:bodyPr/>
          <a:lstStyle/>
          <a:p>
            <a:pPr algn="ctr"/>
            <a:r>
              <a:rPr lang="en-US" dirty="0"/>
              <a:t>Accessibility</a:t>
            </a:r>
          </a:p>
        </p:txBody>
      </p:sp>
      <p:sp>
        <p:nvSpPr>
          <p:cNvPr id="3" name="Content Placeholder 2">
            <a:extLst>
              <a:ext uri="{FF2B5EF4-FFF2-40B4-BE49-F238E27FC236}">
                <a16:creationId xmlns:a16="http://schemas.microsoft.com/office/drawing/2014/main" id="{355580EB-3BC5-4748-A98E-F646DECCE560}"/>
              </a:ext>
            </a:extLst>
          </p:cNvPr>
          <p:cNvSpPr>
            <a:spLocks noGrp="1"/>
          </p:cNvSpPr>
          <p:nvPr>
            <p:ph sz="half" idx="1"/>
          </p:nvPr>
        </p:nvSpPr>
        <p:spPr>
          <a:xfrm>
            <a:off x="684212" y="1143000"/>
            <a:ext cx="5309616" cy="5257799"/>
          </a:xfrm>
        </p:spPr>
        <p:txBody>
          <a:bodyPr anchor="ctr">
            <a:normAutofit fontScale="92500"/>
          </a:bodyPr>
          <a:lstStyle/>
          <a:p>
            <a:pPr marL="0" indent="0">
              <a:lnSpc>
                <a:spcPct val="110000"/>
              </a:lnSpc>
              <a:buClr>
                <a:srgbClr val="0070C0"/>
              </a:buClr>
              <a:buNone/>
            </a:pPr>
            <a:r>
              <a:rPr lang="en-US" sz="1800" dirty="0">
                <a:latin typeface="Century Gothic" panose="020B0502020202020204" pitchFamily="34" charset="0"/>
              </a:rPr>
              <a:t>Accessibility is one of the largest conversations in education and it can shine light on something specific or span several aspects. </a:t>
            </a:r>
          </a:p>
          <a:p>
            <a:pPr marL="0" indent="0">
              <a:lnSpc>
                <a:spcPct val="110000"/>
              </a:lnSpc>
              <a:buClr>
                <a:srgbClr val="0070C0"/>
              </a:buClr>
              <a:buNone/>
            </a:pPr>
            <a:r>
              <a:rPr lang="en-US" sz="1800" dirty="0">
                <a:latin typeface="Century Gothic" panose="020B0502020202020204" pitchFamily="34" charset="0"/>
              </a:rPr>
              <a:t>In Open Education ‘accessibility’ is largely used in the context of access to content, thus making material more open – OER.</a:t>
            </a:r>
          </a:p>
          <a:p>
            <a:pPr marL="0" indent="0">
              <a:lnSpc>
                <a:spcPct val="110000"/>
              </a:lnSpc>
              <a:buClr>
                <a:srgbClr val="0070C0"/>
              </a:buClr>
              <a:buNone/>
            </a:pPr>
            <a:r>
              <a:rPr lang="en-US" sz="1800" dirty="0">
                <a:latin typeface="Century Gothic" panose="020B0502020202020204" pitchFamily="34" charset="0"/>
              </a:rPr>
              <a:t>In the United States Accessibility in the broad sense looks at people’s access to goods and services: wheelchair access, elevators, ramps, brail, etc. One that I will highlight that impacts education is web accessibility. (Ask for accessibility options within your institution if you are in a different country.)</a:t>
            </a:r>
          </a:p>
          <a:p>
            <a:pPr marL="0" indent="0">
              <a:lnSpc>
                <a:spcPct val="110000"/>
              </a:lnSpc>
              <a:buClr>
                <a:srgbClr val="0070C0"/>
              </a:buClr>
              <a:buNone/>
            </a:pPr>
            <a:r>
              <a:rPr lang="en-US" sz="1800" b="1" dirty="0">
                <a:solidFill>
                  <a:srgbClr val="0070C0"/>
                </a:solidFill>
                <a:latin typeface="Century Gothic" panose="020B0502020202020204" pitchFamily="34" charset="0"/>
                <a:hlinkClick r:id="rId2">
                  <a:extLst>
                    <a:ext uri="{A12FA001-AC4F-418D-AE19-62706E023703}">
                      <ahyp:hlinkClr xmlns:ahyp="http://schemas.microsoft.com/office/drawing/2018/hyperlinkcolor" val="tx"/>
                    </a:ext>
                  </a:extLst>
                </a:hlinkClick>
              </a:rPr>
              <a:t>Web Content Accessibility Guidelines (WCAG) </a:t>
            </a:r>
            <a:r>
              <a:rPr lang="en-US" sz="1800" dirty="0">
                <a:latin typeface="Century Gothic" panose="020B0502020202020204" pitchFamily="34" charset="0"/>
              </a:rPr>
              <a:t>– a list of recommendations to make web content more accessible to all users.</a:t>
            </a:r>
          </a:p>
        </p:txBody>
      </p:sp>
      <p:sp>
        <p:nvSpPr>
          <p:cNvPr id="4" name="Content Placeholder 3">
            <a:extLst>
              <a:ext uri="{FF2B5EF4-FFF2-40B4-BE49-F238E27FC236}">
                <a16:creationId xmlns:a16="http://schemas.microsoft.com/office/drawing/2014/main" id="{9EC8E26B-012E-704C-B42C-C58B6E15EF69}"/>
              </a:ext>
            </a:extLst>
          </p:cNvPr>
          <p:cNvSpPr>
            <a:spLocks noGrp="1"/>
          </p:cNvSpPr>
          <p:nvPr>
            <p:ph sz="half" idx="2"/>
          </p:nvPr>
        </p:nvSpPr>
        <p:spPr>
          <a:xfrm>
            <a:off x="6194996" y="1143000"/>
            <a:ext cx="5233415" cy="5257799"/>
          </a:xfrm>
        </p:spPr>
        <p:txBody>
          <a:bodyPr anchor="ctr">
            <a:normAutofit fontScale="92500"/>
          </a:bodyPr>
          <a:lstStyle/>
          <a:p>
            <a:pPr marL="0" indent="0">
              <a:lnSpc>
                <a:spcPct val="110000"/>
              </a:lnSpc>
              <a:buClr>
                <a:srgbClr val="0070C0"/>
              </a:buClr>
              <a:buNone/>
            </a:pPr>
            <a:r>
              <a:rPr lang="en-US" sz="1800" dirty="0">
                <a:latin typeface="Century Gothic" panose="020B0502020202020204" pitchFamily="34" charset="0"/>
              </a:rPr>
              <a:t>Examples include, but not limited to:</a:t>
            </a:r>
          </a:p>
          <a:p>
            <a:pPr>
              <a:lnSpc>
                <a:spcPct val="110000"/>
              </a:lnSpc>
              <a:buClr>
                <a:srgbClr val="0070C0"/>
              </a:buClr>
            </a:pPr>
            <a:r>
              <a:rPr lang="en-US" sz="1600" dirty="0">
                <a:latin typeface="Century Gothic" panose="020B0502020202020204" pitchFamily="34" charset="0"/>
              </a:rPr>
              <a:t>Alt Text for Images</a:t>
            </a:r>
          </a:p>
          <a:p>
            <a:pPr>
              <a:lnSpc>
                <a:spcPct val="110000"/>
              </a:lnSpc>
              <a:buClr>
                <a:srgbClr val="0070C0"/>
              </a:buClr>
            </a:pPr>
            <a:r>
              <a:rPr lang="en-US" sz="1600" dirty="0">
                <a:latin typeface="Century Gothic" panose="020B0502020202020204" pitchFamily="34" charset="0"/>
              </a:rPr>
              <a:t>Color Contrast between text and background</a:t>
            </a:r>
          </a:p>
          <a:p>
            <a:pPr>
              <a:lnSpc>
                <a:spcPct val="110000"/>
              </a:lnSpc>
              <a:buClr>
                <a:srgbClr val="0070C0"/>
              </a:buClr>
            </a:pPr>
            <a:r>
              <a:rPr lang="en-US" sz="1600" dirty="0">
                <a:latin typeface="Century Gothic" panose="020B0502020202020204" pitchFamily="34" charset="0"/>
              </a:rPr>
              <a:t>Text Organization is clear – useable for screen reader</a:t>
            </a:r>
          </a:p>
          <a:p>
            <a:pPr>
              <a:lnSpc>
                <a:spcPct val="110000"/>
              </a:lnSpc>
              <a:buClr>
                <a:srgbClr val="0070C0"/>
              </a:buClr>
            </a:pPr>
            <a:r>
              <a:rPr lang="en-US" sz="1600" dirty="0">
                <a:latin typeface="Century Gothic" panose="020B0502020202020204" pitchFamily="34" charset="0"/>
              </a:rPr>
              <a:t>Avoid using color to emphasize – use another method as well</a:t>
            </a:r>
          </a:p>
          <a:p>
            <a:pPr>
              <a:lnSpc>
                <a:spcPct val="110000"/>
              </a:lnSpc>
              <a:buClr>
                <a:srgbClr val="0070C0"/>
              </a:buClr>
            </a:pPr>
            <a:r>
              <a:rPr lang="en-US" sz="1600" dirty="0">
                <a:latin typeface="Century Gothic" panose="020B0502020202020204" pitchFamily="34" charset="0"/>
              </a:rPr>
              <a:t>Easily readable font</a:t>
            </a:r>
          </a:p>
          <a:p>
            <a:pPr>
              <a:lnSpc>
                <a:spcPct val="110000"/>
              </a:lnSpc>
              <a:buClr>
                <a:srgbClr val="0070C0"/>
              </a:buClr>
            </a:pPr>
            <a:r>
              <a:rPr lang="en-US" sz="1600" dirty="0">
                <a:latin typeface="Century Gothic" panose="020B0502020202020204" pitchFamily="34" charset="0"/>
              </a:rPr>
              <a:t>Avoid animations – especially with text</a:t>
            </a:r>
          </a:p>
          <a:p>
            <a:pPr>
              <a:lnSpc>
                <a:spcPct val="110000"/>
              </a:lnSpc>
              <a:buClr>
                <a:srgbClr val="0070C0"/>
              </a:buClr>
            </a:pPr>
            <a:r>
              <a:rPr lang="en-US" sz="1600" dirty="0">
                <a:latin typeface="Century Gothic" panose="020B0502020202020204" pitchFamily="34" charset="0"/>
              </a:rPr>
              <a:t>Video quality is clear</a:t>
            </a:r>
          </a:p>
          <a:p>
            <a:pPr>
              <a:lnSpc>
                <a:spcPct val="110000"/>
              </a:lnSpc>
              <a:buClr>
                <a:srgbClr val="0070C0"/>
              </a:buClr>
            </a:pPr>
            <a:r>
              <a:rPr lang="en-US" sz="1600" dirty="0">
                <a:latin typeface="Century Gothic" panose="020B0502020202020204" pitchFamily="34" charset="0"/>
              </a:rPr>
              <a:t>Audio is clear and provides closed captioning</a:t>
            </a:r>
          </a:p>
          <a:p>
            <a:pPr marL="0" indent="0">
              <a:lnSpc>
                <a:spcPct val="110000"/>
              </a:lnSpc>
              <a:buClr>
                <a:srgbClr val="0070C0"/>
              </a:buClr>
              <a:buNone/>
            </a:pPr>
            <a:r>
              <a:rPr lang="en-US" sz="1600" b="1" dirty="0">
                <a:solidFill>
                  <a:srgbClr val="0070C0"/>
                </a:solidFill>
                <a:latin typeface="Century Gothic" panose="020B0502020202020204" pitchFamily="34" charset="0"/>
                <a:hlinkClick r:id="rId3">
                  <a:extLst>
                    <a:ext uri="{A12FA001-AC4F-418D-AE19-62706E023703}">
                      <ahyp:hlinkClr xmlns:ahyp="http://schemas.microsoft.com/office/drawing/2018/hyperlinkcolor" val="tx"/>
                    </a:ext>
                  </a:extLst>
                </a:hlinkClick>
              </a:rPr>
              <a:t>BCCampus Open Textbook – Accessibility Toolkit</a:t>
            </a:r>
            <a:endParaRPr lang="en-US" sz="1600" b="1" dirty="0">
              <a:solidFill>
                <a:srgbClr val="0070C0"/>
              </a:solidFill>
              <a:latin typeface="Century Gothic" panose="020B0502020202020204" pitchFamily="34" charset="0"/>
            </a:endParaRPr>
          </a:p>
        </p:txBody>
      </p:sp>
    </p:spTree>
    <p:extLst>
      <p:ext uri="{BB962C8B-B14F-4D97-AF65-F5344CB8AC3E}">
        <p14:creationId xmlns:p14="http://schemas.microsoft.com/office/powerpoint/2010/main" val="233356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E2DE5-440A-3F47-816D-FE407EA66DB6}"/>
              </a:ext>
            </a:extLst>
          </p:cNvPr>
          <p:cNvSpPr>
            <a:spLocks noGrp="1"/>
          </p:cNvSpPr>
          <p:nvPr>
            <p:ph type="title"/>
          </p:nvPr>
        </p:nvSpPr>
        <p:spPr>
          <a:xfrm>
            <a:off x="1293813" y="381000"/>
            <a:ext cx="9601200" cy="609600"/>
          </a:xfrm>
        </p:spPr>
        <p:txBody>
          <a:bodyPr/>
          <a:lstStyle/>
          <a:p>
            <a:pPr algn="ctr"/>
            <a:r>
              <a:rPr lang="en-US" dirty="0"/>
              <a:t>Authentic Assessment</a:t>
            </a:r>
          </a:p>
        </p:txBody>
      </p:sp>
      <p:sp>
        <p:nvSpPr>
          <p:cNvPr id="3" name="Content Placeholder 2">
            <a:extLst>
              <a:ext uri="{FF2B5EF4-FFF2-40B4-BE49-F238E27FC236}">
                <a16:creationId xmlns:a16="http://schemas.microsoft.com/office/drawing/2014/main" id="{355580EB-3BC5-4748-A98E-F646DECCE560}"/>
              </a:ext>
            </a:extLst>
          </p:cNvPr>
          <p:cNvSpPr>
            <a:spLocks noGrp="1"/>
          </p:cNvSpPr>
          <p:nvPr>
            <p:ph idx="1"/>
          </p:nvPr>
        </p:nvSpPr>
        <p:spPr>
          <a:xfrm>
            <a:off x="1293813" y="1066800"/>
            <a:ext cx="9601200" cy="5257800"/>
          </a:xfrm>
        </p:spPr>
        <p:txBody>
          <a:bodyPr>
            <a:normAutofit/>
          </a:bodyPr>
          <a:lstStyle/>
          <a:p>
            <a:pPr marL="0" indent="0">
              <a:lnSpc>
                <a:spcPct val="120000"/>
              </a:lnSpc>
              <a:spcBef>
                <a:spcPts val="600"/>
              </a:spcBef>
              <a:buClr>
                <a:srgbClr val="0070C0"/>
              </a:buClr>
              <a:buNone/>
            </a:pPr>
            <a:r>
              <a:rPr lang="en-US" sz="1800" b="1" dirty="0">
                <a:latin typeface="Century Gothic" panose="020B0502020202020204" pitchFamily="34" charset="0"/>
              </a:rPr>
              <a:t>What is Authentic Assessment?</a:t>
            </a:r>
          </a:p>
          <a:p>
            <a:pPr marL="285750" indent="-285750">
              <a:lnSpc>
                <a:spcPct val="120000"/>
              </a:lnSpc>
              <a:spcBef>
                <a:spcPts val="600"/>
              </a:spcBef>
              <a:buClr>
                <a:srgbClr val="0070C0"/>
              </a:buClr>
            </a:pPr>
            <a:r>
              <a:rPr lang="en-US" sz="1600" dirty="0">
                <a:latin typeface="Century Gothic" panose="020B0502020202020204" pitchFamily="34" charset="0"/>
              </a:rPr>
              <a:t>“A form of assessment in which students are asked to perform real-world tasks that demonstrate meaningful application of essential knowledge and skills.” -- Jon Mueller – </a:t>
            </a:r>
            <a:r>
              <a:rPr lang="en-US" sz="1600" b="1" dirty="0">
                <a:solidFill>
                  <a:srgbClr val="0070C0"/>
                </a:solidFill>
                <a:latin typeface="Century Gothic" panose="020B0502020202020204" pitchFamily="34" charset="0"/>
                <a:hlinkClick r:id="rId2">
                  <a:extLst>
                    <a:ext uri="{A12FA001-AC4F-418D-AE19-62706E023703}">
                      <ahyp:hlinkClr xmlns:ahyp="http://schemas.microsoft.com/office/drawing/2018/hyperlinkcolor" val="tx"/>
                    </a:ext>
                  </a:extLst>
                </a:hlinkClick>
              </a:rPr>
              <a:t>Authentic Assessment Toolbox</a:t>
            </a:r>
            <a:endParaRPr lang="en-US" sz="1600" b="1" dirty="0">
              <a:solidFill>
                <a:srgbClr val="0070C0"/>
              </a:solidFill>
              <a:latin typeface="Century Gothic" panose="020B0502020202020204" pitchFamily="34" charset="0"/>
            </a:endParaRPr>
          </a:p>
          <a:p>
            <a:pPr marL="564832" lvl="1" indent="-285750">
              <a:lnSpc>
                <a:spcPct val="120000"/>
              </a:lnSpc>
              <a:buClr>
                <a:srgbClr val="0070C0"/>
              </a:buClr>
            </a:pPr>
            <a:r>
              <a:rPr lang="en-US" sz="1400" dirty="0">
                <a:latin typeface="Century Gothic" panose="020B0502020202020204" pitchFamily="34" charset="0"/>
              </a:rPr>
              <a:t>In this resource you can find additional examples and alternatives to traditional assessments.</a:t>
            </a:r>
          </a:p>
          <a:p>
            <a:pPr marL="0" indent="0">
              <a:lnSpc>
                <a:spcPct val="120000"/>
              </a:lnSpc>
              <a:spcBef>
                <a:spcPts val="600"/>
              </a:spcBef>
              <a:buClr>
                <a:srgbClr val="0070C0"/>
              </a:buClr>
              <a:buNone/>
            </a:pPr>
            <a:r>
              <a:rPr lang="en-US" sz="1800" dirty="0">
                <a:latin typeface="Century Gothic" panose="020B0502020202020204" pitchFamily="34" charset="0"/>
              </a:rPr>
              <a:t>Mueller notes the following comparison as an easy visual:</a:t>
            </a:r>
          </a:p>
          <a:p>
            <a:pPr marL="0" indent="0">
              <a:lnSpc>
                <a:spcPct val="120000"/>
              </a:lnSpc>
              <a:spcBef>
                <a:spcPts val="600"/>
              </a:spcBef>
              <a:buClr>
                <a:srgbClr val="0070C0"/>
              </a:buClr>
              <a:buNone/>
            </a:pPr>
            <a:r>
              <a:rPr lang="en-US" sz="1800" b="1" dirty="0">
                <a:latin typeface="Century Gothic" panose="020B0502020202020204" pitchFamily="34" charset="0"/>
              </a:rPr>
              <a:t>Traditional</a:t>
            </a:r>
            <a:r>
              <a:rPr lang="en-US" sz="1800" dirty="0">
                <a:latin typeface="Century Gothic" panose="020B0502020202020204" pitchFamily="34" charset="0"/>
              </a:rPr>
              <a:t>				</a:t>
            </a:r>
            <a:r>
              <a:rPr lang="en-US" sz="1800" b="1" dirty="0">
                <a:latin typeface="Century Gothic" panose="020B0502020202020204" pitchFamily="34" charset="0"/>
              </a:rPr>
              <a:t>Authentic</a:t>
            </a:r>
            <a:r>
              <a:rPr lang="en-US" sz="1800" dirty="0">
                <a:latin typeface="Century Gothic" panose="020B0502020202020204" pitchFamily="34" charset="0"/>
              </a:rPr>
              <a:t> </a:t>
            </a:r>
          </a:p>
          <a:p>
            <a:pPr marL="285750" indent="-285750">
              <a:lnSpc>
                <a:spcPct val="120000"/>
              </a:lnSpc>
              <a:spcBef>
                <a:spcPts val="600"/>
              </a:spcBef>
              <a:buClr>
                <a:srgbClr val="0070C0"/>
              </a:buClr>
              <a:buFontTx/>
              <a:buChar char="-"/>
            </a:pPr>
            <a:r>
              <a:rPr lang="en-US" sz="1700" dirty="0">
                <a:latin typeface="Century Gothic" panose="020B0502020202020204" pitchFamily="34" charset="0"/>
              </a:rPr>
              <a:t>Selecting a Response			- Performing a Task</a:t>
            </a:r>
          </a:p>
          <a:p>
            <a:pPr marL="285750" indent="-285750">
              <a:lnSpc>
                <a:spcPct val="120000"/>
              </a:lnSpc>
              <a:spcBef>
                <a:spcPts val="600"/>
              </a:spcBef>
              <a:buClr>
                <a:srgbClr val="0070C0"/>
              </a:buClr>
              <a:buFontTx/>
              <a:buChar char="-"/>
            </a:pPr>
            <a:r>
              <a:rPr lang="en-US" sz="1700" dirty="0">
                <a:latin typeface="Century Gothic" panose="020B0502020202020204" pitchFamily="34" charset="0"/>
              </a:rPr>
              <a:t>Contrived				- Real-life</a:t>
            </a:r>
          </a:p>
          <a:p>
            <a:pPr marL="285750" indent="-285750">
              <a:lnSpc>
                <a:spcPct val="120000"/>
              </a:lnSpc>
              <a:spcBef>
                <a:spcPts val="600"/>
              </a:spcBef>
              <a:buClr>
                <a:srgbClr val="0070C0"/>
              </a:buClr>
              <a:buFontTx/>
              <a:buChar char="-"/>
            </a:pPr>
            <a:r>
              <a:rPr lang="en-US" sz="1700" dirty="0">
                <a:latin typeface="Century Gothic" panose="020B0502020202020204" pitchFamily="34" charset="0"/>
              </a:rPr>
              <a:t>Recall/Recognition			- Construction/Application</a:t>
            </a:r>
          </a:p>
          <a:p>
            <a:pPr marL="285750" indent="-285750">
              <a:lnSpc>
                <a:spcPct val="120000"/>
              </a:lnSpc>
              <a:spcBef>
                <a:spcPts val="600"/>
              </a:spcBef>
              <a:buClr>
                <a:srgbClr val="0070C0"/>
              </a:buClr>
              <a:buFontTx/>
              <a:buChar char="-"/>
            </a:pPr>
            <a:r>
              <a:rPr lang="en-US" sz="1700" dirty="0">
                <a:latin typeface="Century Gothic" panose="020B0502020202020204" pitchFamily="34" charset="0"/>
              </a:rPr>
              <a:t>Teacher-structured			- Student-structured</a:t>
            </a:r>
          </a:p>
          <a:p>
            <a:pPr marL="285750" indent="-285750">
              <a:lnSpc>
                <a:spcPct val="120000"/>
              </a:lnSpc>
              <a:spcBef>
                <a:spcPts val="600"/>
              </a:spcBef>
              <a:buClr>
                <a:srgbClr val="0070C0"/>
              </a:buClr>
              <a:buFontTx/>
              <a:buChar char="-"/>
            </a:pPr>
            <a:r>
              <a:rPr lang="en-US" sz="1700" dirty="0">
                <a:latin typeface="Century Gothic" panose="020B0502020202020204" pitchFamily="34" charset="0"/>
              </a:rPr>
              <a:t>Indirect Evidence</a:t>
            </a:r>
            <a:r>
              <a:rPr lang="en-US" sz="1900" dirty="0">
                <a:latin typeface="Century Gothic" panose="020B0502020202020204" pitchFamily="34" charset="0"/>
              </a:rPr>
              <a:t>			</a:t>
            </a:r>
            <a:r>
              <a:rPr lang="en-US" sz="1800" dirty="0">
                <a:latin typeface="Century Gothic" panose="020B0502020202020204" pitchFamily="34" charset="0"/>
              </a:rPr>
              <a:t>- Direct Evidence</a:t>
            </a:r>
          </a:p>
          <a:p>
            <a:pPr marL="0" indent="0">
              <a:lnSpc>
                <a:spcPct val="120000"/>
              </a:lnSpc>
              <a:spcBef>
                <a:spcPts val="600"/>
              </a:spcBef>
              <a:buClr>
                <a:srgbClr val="0070C0"/>
              </a:buClr>
              <a:buNone/>
            </a:pPr>
            <a:r>
              <a:rPr lang="en-US" sz="1800" dirty="0">
                <a:latin typeface="Century Gothic" panose="020B0502020202020204" pitchFamily="34" charset="0"/>
              </a:rPr>
              <a:t>Note that when these are compared with open pedagogy as well as Bloom’s we can identify opportunities for integrating strategies.</a:t>
            </a:r>
          </a:p>
        </p:txBody>
      </p:sp>
      <p:sp>
        <p:nvSpPr>
          <p:cNvPr id="4" name="TextBox 3">
            <a:extLst>
              <a:ext uri="{FF2B5EF4-FFF2-40B4-BE49-F238E27FC236}">
                <a16:creationId xmlns:a16="http://schemas.microsoft.com/office/drawing/2014/main" id="{0371B544-CA55-7D41-99C9-24D63E15EFE0}"/>
              </a:ext>
            </a:extLst>
          </p:cNvPr>
          <p:cNvSpPr txBox="1"/>
          <p:nvPr/>
        </p:nvSpPr>
        <p:spPr>
          <a:xfrm>
            <a:off x="1293813" y="6360467"/>
            <a:ext cx="7162799" cy="461665"/>
          </a:xfrm>
          <a:prstGeom prst="rect">
            <a:avLst/>
          </a:prstGeom>
          <a:noFill/>
          <a:ln>
            <a:noFill/>
          </a:ln>
        </p:spPr>
        <p:txBody>
          <a:bodyPr wrap="square" rtlCol="0" anchor="ctr" anchorCtr="1">
            <a:spAutoFit/>
          </a:bodyPr>
          <a:lstStyle/>
          <a:p>
            <a:r>
              <a:rPr lang="en-US" sz="1200" dirty="0">
                <a:latin typeface="Century Gothic" panose="020B0502020202020204" pitchFamily="34" charset="0"/>
              </a:rPr>
              <a:t>Mueller, J. (2018) “Authentic Assessment Toolkit” North Central College. Retrieved 8 May 2021. </a:t>
            </a:r>
            <a:r>
              <a:rPr lang="en-US" sz="1200" b="1" dirty="0">
                <a:solidFill>
                  <a:srgbClr val="0070C0"/>
                </a:solidFill>
                <a:latin typeface="Century Gothic" panose="020B0502020202020204" pitchFamily="34" charset="0"/>
                <a:hlinkClick r:id="rId2">
                  <a:extLst>
                    <a:ext uri="{A12FA001-AC4F-418D-AE19-62706E023703}">
                      <ahyp:hlinkClr xmlns:ahyp="http://schemas.microsoft.com/office/drawing/2018/hyperlinkcolor" val="tx"/>
                    </a:ext>
                  </a:extLst>
                </a:hlinkClick>
              </a:rPr>
              <a:t>http://jfmueller.faculty.noctrl.edu/toolbox/whatisit.htm</a:t>
            </a:r>
            <a:r>
              <a:rPr lang="en-US" sz="1200" b="1" dirty="0">
                <a:solidFill>
                  <a:srgbClr val="0070C0"/>
                </a:solidFill>
                <a:latin typeface="Century Gothic" panose="020B0502020202020204" pitchFamily="34" charset="0"/>
              </a:rPr>
              <a:t> </a:t>
            </a:r>
          </a:p>
        </p:txBody>
      </p:sp>
    </p:spTree>
    <p:extLst>
      <p:ext uri="{BB962C8B-B14F-4D97-AF65-F5344CB8AC3E}">
        <p14:creationId xmlns:p14="http://schemas.microsoft.com/office/powerpoint/2010/main" val="116686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E2DE5-440A-3F47-816D-FE407EA66DB6}"/>
              </a:ext>
            </a:extLst>
          </p:cNvPr>
          <p:cNvSpPr>
            <a:spLocks noGrp="1"/>
          </p:cNvSpPr>
          <p:nvPr>
            <p:ph type="title"/>
          </p:nvPr>
        </p:nvSpPr>
        <p:spPr>
          <a:xfrm>
            <a:off x="1293813" y="228600"/>
            <a:ext cx="9601200" cy="762000"/>
          </a:xfrm>
        </p:spPr>
        <p:txBody>
          <a:bodyPr/>
          <a:lstStyle/>
          <a:p>
            <a:pPr algn="ctr"/>
            <a:r>
              <a:rPr lang="en-US" dirty="0"/>
              <a:t>Dealing with Success/Failure</a:t>
            </a:r>
          </a:p>
        </p:txBody>
      </p:sp>
      <p:sp>
        <p:nvSpPr>
          <p:cNvPr id="3" name="Content Placeholder 2">
            <a:extLst>
              <a:ext uri="{FF2B5EF4-FFF2-40B4-BE49-F238E27FC236}">
                <a16:creationId xmlns:a16="http://schemas.microsoft.com/office/drawing/2014/main" id="{355580EB-3BC5-4748-A98E-F646DECCE560}"/>
              </a:ext>
            </a:extLst>
          </p:cNvPr>
          <p:cNvSpPr>
            <a:spLocks noGrp="1"/>
          </p:cNvSpPr>
          <p:nvPr>
            <p:ph idx="1"/>
          </p:nvPr>
        </p:nvSpPr>
        <p:spPr>
          <a:xfrm>
            <a:off x="1293813" y="1143000"/>
            <a:ext cx="9601200" cy="5257800"/>
          </a:xfrm>
        </p:spPr>
        <p:txBody>
          <a:bodyPr anchor="ctr">
            <a:noAutofit/>
          </a:bodyPr>
          <a:lstStyle/>
          <a:p>
            <a:pPr marL="0" indent="0">
              <a:lnSpc>
                <a:spcPct val="100000"/>
              </a:lnSpc>
              <a:spcBef>
                <a:spcPts val="1000"/>
              </a:spcBef>
              <a:buNone/>
            </a:pPr>
            <a:r>
              <a:rPr lang="en-US" sz="1800" dirty="0">
                <a:latin typeface="Century Gothic" panose="020B0502020202020204" pitchFamily="34" charset="0"/>
              </a:rPr>
              <a:t>There are a ton of quotes relating to success and failure:</a:t>
            </a:r>
          </a:p>
          <a:p>
            <a:pPr marL="285750" indent="-285750">
              <a:lnSpc>
                <a:spcPct val="100000"/>
              </a:lnSpc>
              <a:spcBef>
                <a:spcPts val="1000"/>
              </a:spcBef>
              <a:buClr>
                <a:srgbClr val="0070C0"/>
              </a:buClr>
            </a:pPr>
            <a:r>
              <a:rPr lang="en-US" sz="1600" b="1" dirty="0">
                <a:latin typeface="Century Gothic" panose="020B0502020202020204" pitchFamily="34" charset="0"/>
              </a:rPr>
              <a:t>“Failure is not the opposite of success; it’s a part of success.” </a:t>
            </a:r>
            <a:r>
              <a:rPr lang="en-US" sz="1600" dirty="0">
                <a:latin typeface="Century Gothic" panose="020B0502020202020204" pitchFamily="34" charset="0"/>
              </a:rPr>
              <a:t>– Arianna Huffington</a:t>
            </a:r>
          </a:p>
          <a:p>
            <a:pPr marL="285750" indent="-285750">
              <a:lnSpc>
                <a:spcPct val="100000"/>
              </a:lnSpc>
              <a:spcBef>
                <a:spcPts val="1000"/>
              </a:spcBef>
              <a:buClr>
                <a:srgbClr val="0070C0"/>
              </a:buClr>
            </a:pPr>
            <a:r>
              <a:rPr lang="en-US" sz="1600" b="1" dirty="0">
                <a:latin typeface="Century Gothic" panose="020B0502020202020204" pitchFamily="34" charset="0"/>
              </a:rPr>
              <a:t>“Success is not the absence of failure; it’s the persistence through failure.” </a:t>
            </a:r>
            <a:r>
              <a:rPr lang="en-US" sz="1600" dirty="0">
                <a:latin typeface="Century Gothic" panose="020B0502020202020204" pitchFamily="34" charset="0"/>
              </a:rPr>
              <a:t>– Aisha Tyler</a:t>
            </a:r>
          </a:p>
          <a:p>
            <a:pPr marL="285750" indent="-285750">
              <a:lnSpc>
                <a:spcPct val="100000"/>
              </a:lnSpc>
              <a:spcBef>
                <a:spcPts val="1000"/>
              </a:spcBef>
              <a:buClr>
                <a:srgbClr val="0070C0"/>
              </a:buClr>
            </a:pPr>
            <a:r>
              <a:rPr lang="en-US" sz="1600" b="1" dirty="0">
                <a:latin typeface="Century Gothic" panose="020B0502020202020204" pitchFamily="34" charset="0"/>
              </a:rPr>
              <a:t>“Failure is success in progress.” </a:t>
            </a:r>
            <a:r>
              <a:rPr lang="en-US" sz="1600" dirty="0">
                <a:latin typeface="Century Gothic" panose="020B0502020202020204" pitchFamily="34" charset="0"/>
              </a:rPr>
              <a:t>– Albert Einstein</a:t>
            </a:r>
            <a:endParaRPr lang="en-US" sz="1800" dirty="0">
              <a:latin typeface="Century Gothic" panose="020B0502020202020204" pitchFamily="34" charset="0"/>
            </a:endParaRPr>
          </a:p>
          <a:p>
            <a:pPr marL="0" indent="0">
              <a:lnSpc>
                <a:spcPct val="100000"/>
              </a:lnSpc>
              <a:spcBef>
                <a:spcPts val="1000"/>
              </a:spcBef>
              <a:buNone/>
            </a:pPr>
            <a:r>
              <a:rPr lang="en-US" sz="1800" dirty="0">
                <a:latin typeface="Century Gothic" panose="020B0502020202020204" pitchFamily="34" charset="0"/>
              </a:rPr>
              <a:t>Success has more to do with trying and putting in the effort. Knowing that what you are doing is valuable and pushing through the challenges and discomfort.</a:t>
            </a:r>
          </a:p>
          <a:p>
            <a:pPr marL="0" indent="0">
              <a:lnSpc>
                <a:spcPct val="100000"/>
              </a:lnSpc>
              <a:spcBef>
                <a:spcPts val="1000"/>
              </a:spcBef>
              <a:buNone/>
            </a:pPr>
            <a:r>
              <a:rPr lang="en-US" sz="1800" dirty="0">
                <a:latin typeface="Century Gothic" panose="020B0502020202020204" pitchFamily="34" charset="0"/>
              </a:rPr>
              <a:t>However, what happens after success? Celebration? Close the deal? Start the project? When failure happens there is a process of review and analysis.</a:t>
            </a:r>
          </a:p>
          <a:p>
            <a:pPr marL="285750" indent="-285750">
              <a:lnSpc>
                <a:spcPct val="100000"/>
              </a:lnSpc>
              <a:spcBef>
                <a:spcPts val="1000"/>
              </a:spcBef>
              <a:buClr>
                <a:srgbClr val="0070C0"/>
              </a:buClr>
            </a:pPr>
            <a:r>
              <a:rPr lang="en-US" sz="1600" dirty="0">
                <a:latin typeface="Century Gothic" panose="020B0502020202020204" pitchFamily="34" charset="0"/>
              </a:rPr>
              <a:t>What went wrong? What/where could we improve? How can we look at things differently? Etc.</a:t>
            </a:r>
          </a:p>
          <a:p>
            <a:pPr marL="0" indent="0">
              <a:lnSpc>
                <a:spcPct val="100000"/>
              </a:lnSpc>
              <a:spcBef>
                <a:spcPts val="1000"/>
              </a:spcBef>
              <a:buNone/>
            </a:pPr>
            <a:r>
              <a:rPr lang="en-US" sz="1800" dirty="0">
                <a:latin typeface="Century Gothic" panose="020B0502020202020204" pitchFamily="34" charset="0"/>
              </a:rPr>
              <a:t>The same thing needs to happen after success.</a:t>
            </a:r>
          </a:p>
          <a:p>
            <a:pPr marL="285750" indent="-285750">
              <a:lnSpc>
                <a:spcPct val="100000"/>
              </a:lnSpc>
              <a:spcBef>
                <a:spcPts val="1000"/>
              </a:spcBef>
              <a:buClr>
                <a:srgbClr val="0070C0"/>
              </a:buClr>
            </a:pPr>
            <a:r>
              <a:rPr lang="en-US" sz="1600" dirty="0">
                <a:latin typeface="Century Gothic" panose="020B0502020202020204" pitchFamily="34" charset="0"/>
              </a:rPr>
              <a:t>What went right? Is what we did/created repeatable? What/where can we improve? Etc.</a:t>
            </a:r>
          </a:p>
          <a:p>
            <a:pPr marL="0" indent="0">
              <a:lnSpc>
                <a:spcPct val="100000"/>
              </a:lnSpc>
              <a:spcBef>
                <a:spcPts val="1000"/>
              </a:spcBef>
              <a:buNone/>
            </a:pPr>
            <a:r>
              <a:rPr lang="en-US" sz="1800" dirty="0">
                <a:latin typeface="Century Gothic" panose="020B0502020202020204" pitchFamily="34" charset="0"/>
              </a:rPr>
              <a:t>When we (and students) can change our mindset around success and failure we no longer take it personally – it is simply a part of the journey to reach our goal.</a:t>
            </a:r>
          </a:p>
        </p:txBody>
      </p:sp>
    </p:spTree>
    <p:extLst>
      <p:ext uri="{BB962C8B-B14F-4D97-AF65-F5344CB8AC3E}">
        <p14:creationId xmlns:p14="http://schemas.microsoft.com/office/powerpoint/2010/main" val="3627440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E2DE5-440A-3F47-816D-FE407EA66DB6}"/>
              </a:ext>
            </a:extLst>
          </p:cNvPr>
          <p:cNvSpPr>
            <a:spLocks noGrp="1"/>
          </p:cNvSpPr>
          <p:nvPr>
            <p:ph type="title"/>
          </p:nvPr>
        </p:nvSpPr>
        <p:spPr/>
        <p:txBody>
          <a:bodyPr>
            <a:normAutofit/>
          </a:bodyPr>
          <a:lstStyle/>
          <a:p>
            <a:r>
              <a:rPr lang="en-US" sz="4400" b="1" dirty="0"/>
              <a:t>Value Added</a:t>
            </a:r>
          </a:p>
        </p:txBody>
      </p:sp>
      <p:sp>
        <p:nvSpPr>
          <p:cNvPr id="3" name="Content Placeholder 2">
            <a:extLst>
              <a:ext uri="{FF2B5EF4-FFF2-40B4-BE49-F238E27FC236}">
                <a16:creationId xmlns:a16="http://schemas.microsoft.com/office/drawing/2014/main" id="{355580EB-3BC5-4748-A98E-F646DECCE560}"/>
              </a:ext>
            </a:extLst>
          </p:cNvPr>
          <p:cNvSpPr>
            <a:spLocks noGrp="1"/>
          </p:cNvSpPr>
          <p:nvPr>
            <p:ph idx="1"/>
          </p:nvPr>
        </p:nvSpPr>
        <p:spPr/>
        <p:txBody>
          <a:bodyPr>
            <a:normAutofit/>
          </a:bodyPr>
          <a:lstStyle/>
          <a:p>
            <a:pPr marL="0" indent="0">
              <a:buClr>
                <a:srgbClr val="0070C0"/>
              </a:buClr>
              <a:buNone/>
            </a:pPr>
            <a:r>
              <a:rPr lang="en-US" sz="2000" b="1" dirty="0">
                <a:latin typeface="Century Gothic" panose="020B0502020202020204" pitchFamily="34" charset="0"/>
              </a:rPr>
              <a:t>Outline:</a:t>
            </a:r>
          </a:p>
          <a:p>
            <a:pPr>
              <a:buClr>
                <a:srgbClr val="0070C0"/>
              </a:buClr>
            </a:pPr>
            <a:r>
              <a:rPr lang="en-US" sz="2000" dirty="0">
                <a:latin typeface="Century Gothic" panose="020B0502020202020204" pitchFamily="34" charset="0"/>
              </a:rPr>
              <a:t>Open Pedagogy and Academic Integrity</a:t>
            </a:r>
          </a:p>
          <a:p>
            <a:pPr>
              <a:buClr>
                <a:srgbClr val="0070C0"/>
              </a:buClr>
            </a:pPr>
            <a:r>
              <a:rPr lang="en-US" sz="2000" dirty="0">
                <a:latin typeface="Century Gothic" panose="020B0502020202020204" pitchFamily="34" charset="0"/>
              </a:rPr>
              <a:t>Proctoring</a:t>
            </a:r>
          </a:p>
          <a:p>
            <a:pPr>
              <a:buClr>
                <a:srgbClr val="0070C0"/>
              </a:buClr>
            </a:pPr>
            <a:r>
              <a:rPr lang="en-US" sz="2000" dirty="0">
                <a:latin typeface="Century Gothic" panose="020B0502020202020204" pitchFamily="34" charset="0"/>
              </a:rPr>
              <a:t>Reminders: - Empathy, Kindness, and Compassion</a:t>
            </a:r>
          </a:p>
        </p:txBody>
      </p:sp>
    </p:spTree>
    <p:extLst>
      <p:ext uri="{BB962C8B-B14F-4D97-AF65-F5344CB8AC3E}">
        <p14:creationId xmlns:p14="http://schemas.microsoft.com/office/powerpoint/2010/main" val="409894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E2DE5-440A-3F47-816D-FE407EA66DB6}"/>
              </a:ext>
            </a:extLst>
          </p:cNvPr>
          <p:cNvSpPr>
            <a:spLocks noGrp="1"/>
          </p:cNvSpPr>
          <p:nvPr>
            <p:ph type="title"/>
          </p:nvPr>
        </p:nvSpPr>
        <p:spPr>
          <a:xfrm>
            <a:off x="1293813" y="381000"/>
            <a:ext cx="9601200" cy="685800"/>
          </a:xfrm>
        </p:spPr>
        <p:txBody>
          <a:bodyPr/>
          <a:lstStyle/>
          <a:p>
            <a:pPr algn="ctr"/>
            <a:r>
              <a:rPr lang="en-US" dirty="0"/>
              <a:t>Open Pedagogy and Academic Integrity</a:t>
            </a:r>
          </a:p>
        </p:txBody>
      </p:sp>
      <p:sp>
        <p:nvSpPr>
          <p:cNvPr id="3" name="Content Placeholder 2">
            <a:extLst>
              <a:ext uri="{FF2B5EF4-FFF2-40B4-BE49-F238E27FC236}">
                <a16:creationId xmlns:a16="http://schemas.microsoft.com/office/drawing/2014/main" id="{355580EB-3BC5-4748-A98E-F646DECCE560}"/>
              </a:ext>
            </a:extLst>
          </p:cNvPr>
          <p:cNvSpPr>
            <a:spLocks noGrp="1"/>
          </p:cNvSpPr>
          <p:nvPr>
            <p:ph idx="1"/>
          </p:nvPr>
        </p:nvSpPr>
        <p:spPr>
          <a:xfrm>
            <a:off x="1293813" y="1219200"/>
            <a:ext cx="9601200" cy="5105400"/>
          </a:xfrm>
        </p:spPr>
        <p:txBody>
          <a:bodyPr>
            <a:normAutofit/>
          </a:bodyPr>
          <a:lstStyle/>
          <a:p>
            <a:pPr marL="0" indent="0">
              <a:lnSpc>
                <a:spcPct val="100000"/>
              </a:lnSpc>
              <a:buClr>
                <a:srgbClr val="0070C0"/>
              </a:buClr>
              <a:buNone/>
            </a:pPr>
            <a:r>
              <a:rPr lang="en-US" sz="1800" dirty="0">
                <a:latin typeface="Century Gothic" panose="020B0502020202020204" pitchFamily="34" charset="0"/>
              </a:rPr>
              <a:t>There have been more and more conversations around academic integrity and how pedagogy can assist in the efforts to inform students about integrity values and policies as well as reduce the option of cheating or having someone else do a student’s work.</a:t>
            </a:r>
          </a:p>
          <a:p>
            <a:pPr marL="0" indent="0">
              <a:lnSpc>
                <a:spcPct val="100000"/>
              </a:lnSpc>
              <a:buClr>
                <a:srgbClr val="0070C0"/>
              </a:buClr>
              <a:buNone/>
            </a:pPr>
            <a:r>
              <a:rPr lang="en-US" sz="1800" b="1" dirty="0">
                <a:solidFill>
                  <a:srgbClr val="0070C0"/>
                </a:solidFill>
                <a:latin typeface="Century Gothic" panose="020B0502020202020204" pitchFamily="34" charset="0"/>
                <a:hlinkClick r:id="rId2">
                  <a:extLst>
                    <a:ext uri="{A12FA001-AC4F-418D-AE19-62706E023703}">
                      <ahyp:hlinkClr xmlns:ahyp="http://schemas.microsoft.com/office/drawing/2018/hyperlinkcolor" val="tx"/>
                    </a:ext>
                  </a:extLst>
                </a:hlinkClick>
              </a:rPr>
              <a:t>International Center for Academic Integrity </a:t>
            </a:r>
            <a:r>
              <a:rPr lang="en-US" sz="1800" dirty="0">
                <a:latin typeface="Century Gothic" panose="020B0502020202020204" pitchFamily="34" charset="0"/>
              </a:rPr>
              <a:t>– This is a great place to start and learn more about the issues around academic integrity and how you can help students in your classes make good choices.</a:t>
            </a:r>
          </a:p>
          <a:p>
            <a:pPr marL="0" indent="0">
              <a:lnSpc>
                <a:spcPct val="100000"/>
              </a:lnSpc>
              <a:buClr>
                <a:srgbClr val="0070C0"/>
              </a:buClr>
              <a:buNone/>
            </a:pPr>
            <a:r>
              <a:rPr lang="en-US" sz="1800" dirty="0">
                <a:latin typeface="Century Gothic" panose="020B0502020202020204" pitchFamily="34" charset="0"/>
              </a:rPr>
              <a:t>Maureen O’Brien – Vice President of Evaluation Operations at Western Governors University presented at the 2021 ICAI Mid-Atlantic Conference and discussed at academic integrity will look like in the future. She focused on three different areas:</a:t>
            </a:r>
          </a:p>
          <a:p>
            <a:pPr marL="285750" indent="-285750">
              <a:lnSpc>
                <a:spcPct val="100000"/>
              </a:lnSpc>
              <a:buClr>
                <a:srgbClr val="0070C0"/>
              </a:buClr>
            </a:pPr>
            <a:r>
              <a:rPr lang="en-US" sz="1800" dirty="0">
                <a:latin typeface="Century Gothic" panose="020B0502020202020204" pitchFamily="34" charset="0"/>
              </a:rPr>
              <a:t>Verification</a:t>
            </a:r>
          </a:p>
          <a:p>
            <a:pPr marL="285750" indent="-285750">
              <a:lnSpc>
                <a:spcPct val="100000"/>
              </a:lnSpc>
              <a:buClr>
                <a:srgbClr val="0070C0"/>
              </a:buClr>
            </a:pPr>
            <a:r>
              <a:rPr lang="en-US" sz="1800" dirty="0">
                <a:latin typeface="Century Gothic" panose="020B0502020202020204" pitchFamily="34" charset="0"/>
              </a:rPr>
              <a:t>Personalization</a:t>
            </a:r>
          </a:p>
          <a:p>
            <a:pPr marL="285750" indent="-285750">
              <a:lnSpc>
                <a:spcPct val="100000"/>
              </a:lnSpc>
              <a:buClr>
                <a:srgbClr val="0070C0"/>
              </a:buClr>
            </a:pPr>
            <a:r>
              <a:rPr lang="en-US" sz="1800" dirty="0">
                <a:latin typeface="Century Gothic" panose="020B0502020202020204" pitchFamily="34" charset="0"/>
              </a:rPr>
              <a:t>Protection</a:t>
            </a:r>
          </a:p>
        </p:txBody>
      </p:sp>
      <p:sp>
        <p:nvSpPr>
          <p:cNvPr id="4" name="TextBox 3">
            <a:extLst>
              <a:ext uri="{FF2B5EF4-FFF2-40B4-BE49-F238E27FC236}">
                <a16:creationId xmlns:a16="http://schemas.microsoft.com/office/drawing/2014/main" id="{DC199C7E-7CA1-9542-B954-6D20F096261F}"/>
              </a:ext>
            </a:extLst>
          </p:cNvPr>
          <p:cNvSpPr txBox="1"/>
          <p:nvPr/>
        </p:nvSpPr>
        <p:spPr>
          <a:xfrm>
            <a:off x="4189412" y="4724400"/>
            <a:ext cx="6324600" cy="1169551"/>
          </a:xfrm>
          <a:prstGeom prst="rect">
            <a:avLst/>
          </a:prstGeom>
          <a:solidFill>
            <a:srgbClr val="FFE0A5"/>
          </a:solidFill>
          <a:ln>
            <a:noFill/>
          </a:ln>
        </p:spPr>
        <p:txBody>
          <a:bodyPr wrap="square" rtlCol="0" anchor="t" anchorCtr="1">
            <a:spAutoFit/>
          </a:bodyPr>
          <a:lstStyle/>
          <a:p>
            <a:r>
              <a:rPr lang="en-US" sz="1400" dirty="0">
                <a:latin typeface="Century Gothic" panose="020B0502020202020204" pitchFamily="34" charset="0"/>
              </a:rPr>
              <a:t>Personalization is where pedagogy can have an impact on academic integrity. With options like authentic assessment and other open pedagogy methods as well as opening communication around academic integrity topics faculty can have a lasting impact on students’ academic careers as well as their future in the workforce.</a:t>
            </a:r>
          </a:p>
        </p:txBody>
      </p:sp>
    </p:spTree>
    <p:extLst>
      <p:ext uri="{BB962C8B-B14F-4D97-AF65-F5344CB8AC3E}">
        <p14:creationId xmlns:p14="http://schemas.microsoft.com/office/powerpoint/2010/main" val="144770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53B87-8D48-F343-9871-C7AD4F227EE6}"/>
              </a:ext>
            </a:extLst>
          </p:cNvPr>
          <p:cNvSpPr>
            <a:spLocks noGrp="1"/>
          </p:cNvSpPr>
          <p:nvPr>
            <p:ph type="title"/>
          </p:nvPr>
        </p:nvSpPr>
        <p:spPr>
          <a:xfrm>
            <a:off x="1293813" y="381000"/>
            <a:ext cx="9601200" cy="762000"/>
          </a:xfrm>
        </p:spPr>
        <p:txBody>
          <a:bodyPr/>
          <a:lstStyle/>
          <a:p>
            <a:pPr algn="ctr"/>
            <a:r>
              <a:rPr lang="en-US" dirty="0"/>
              <a:t>Proctoring</a:t>
            </a:r>
          </a:p>
        </p:txBody>
      </p:sp>
      <p:sp>
        <p:nvSpPr>
          <p:cNvPr id="3" name="Content Placeholder 2">
            <a:extLst>
              <a:ext uri="{FF2B5EF4-FFF2-40B4-BE49-F238E27FC236}">
                <a16:creationId xmlns:a16="http://schemas.microsoft.com/office/drawing/2014/main" id="{67964DEE-C93D-DD4C-A836-9F38F34CC7A5}"/>
              </a:ext>
            </a:extLst>
          </p:cNvPr>
          <p:cNvSpPr>
            <a:spLocks noGrp="1"/>
          </p:cNvSpPr>
          <p:nvPr>
            <p:ph idx="1"/>
          </p:nvPr>
        </p:nvSpPr>
        <p:spPr>
          <a:xfrm>
            <a:off x="608012" y="1295400"/>
            <a:ext cx="10972799" cy="5181600"/>
          </a:xfrm>
        </p:spPr>
        <p:txBody>
          <a:bodyPr>
            <a:normAutofit/>
          </a:bodyPr>
          <a:lstStyle/>
          <a:p>
            <a:pPr marL="0" indent="0">
              <a:lnSpc>
                <a:spcPct val="110000"/>
              </a:lnSpc>
              <a:buClr>
                <a:srgbClr val="0070C0"/>
              </a:buClr>
              <a:buNone/>
            </a:pPr>
            <a:r>
              <a:rPr lang="en-US" sz="1800" dirty="0">
                <a:latin typeface="Century Gothic" panose="020B0502020202020204" pitchFamily="34" charset="0"/>
              </a:rPr>
              <a:t>Sarah Elaine Eaton and </a:t>
            </a:r>
            <a:r>
              <a:rPr lang="en-US" sz="1800" dirty="0" err="1">
                <a:latin typeface="Century Gothic" panose="020B0502020202020204" pitchFamily="34" charset="0"/>
              </a:rPr>
              <a:t>Ceceilia</a:t>
            </a:r>
            <a:r>
              <a:rPr lang="en-US" sz="1800" dirty="0">
                <a:latin typeface="Century Gothic" panose="020B0502020202020204" pitchFamily="34" charset="0"/>
              </a:rPr>
              <a:t> </a:t>
            </a:r>
            <a:r>
              <a:rPr lang="en-US" sz="1800" dirty="0" err="1">
                <a:latin typeface="Century Gothic" panose="020B0502020202020204" pitchFamily="34" charset="0"/>
              </a:rPr>
              <a:t>Parnther</a:t>
            </a:r>
            <a:r>
              <a:rPr lang="en-US" sz="1800" dirty="0">
                <a:latin typeface="Century Gothic" panose="020B0502020202020204" pitchFamily="34" charset="0"/>
              </a:rPr>
              <a:t> presented at the 2021 ICAI Conference discussing </a:t>
            </a:r>
            <a:r>
              <a:rPr lang="en-US" sz="1800" b="1" dirty="0">
                <a:solidFill>
                  <a:srgbClr val="0070C0"/>
                </a:solidFill>
                <a:latin typeface="Century Gothic" panose="020B0502020202020204" pitchFamily="34" charset="0"/>
                <a:hlinkClick r:id="rId2">
                  <a:extLst>
                    <a:ext uri="{A12FA001-AC4F-418D-AE19-62706E023703}">
                      <ahyp:hlinkClr xmlns:ahyp="http://schemas.microsoft.com/office/drawing/2018/hyperlinkcolor" val="tx"/>
                    </a:ext>
                  </a:extLst>
                </a:hlinkClick>
              </a:rPr>
              <a:t>“Student Perspectives on the Impact of Race in Educational Surveillance and Proctoring Technologies International Center of Academic Integrity (ICAI) Conference.”</a:t>
            </a:r>
            <a:endParaRPr lang="en-US" sz="1800" b="1" dirty="0">
              <a:solidFill>
                <a:srgbClr val="0070C0"/>
              </a:solidFill>
              <a:latin typeface="Century Gothic" panose="020B0502020202020204" pitchFamily="34" charset="0"/>
            </a:endParaRPr>
          </a:p>
          <a:p>
            <a:pPr>
              <a:lnSpc>
                <a:spcPct val="110000"/>
              </a:lnSpc>
              <a:buClr>
                <a:srgbClr val="0070C0"/>
              </a:buClr>
            </a:pPr>
            <a:r>
              <a:rPr lang="en-US" sz="1600" dirty="0">
                <a:latin typeface="Century Gothic" panose="020B0502020202020204" pitchFamily="34" charset="0"/>
              </a:rPr>
              <a:t>Here I reference the other two areas in the previous slide (verification and protection). Eaton and </a:t>
            </a:r>
            <a:r>
              <a:rPr lang="en-US" sz="1600" dirty="0" err="1">
                <a:latin typeface="Century Gothic" panose="020B0502020202020204" pitchFamily="34" charset="0"/>
              </a:rPr>
              <a:t>Parnther</a:t>
            </a:r>
            <a:r>
              <a:rPr lang="en-US" sz="1600" dirty="0">
                <a:latin typeface="Century Gothic" panose="020B0502020202020204" pitchFamily="34" charset="0"/>
              </a:rPr>
              <a:t> bring up issues that exacerbate already existing problems:</a:t>
            </a:r>
          </a:p>
          <a:p>
            <a:pPr lvl="1">
              <a:lnSpc>
                <a:spcPct val="110000"/>
              </a:lnSpc>
              <a:buClr>
                <a:srgbClr val="0070C0"/>
              </a:buClr>
            </a:pPr>
            <a:r>
              <a:rPr lang="en-US" sz="1400" dirty="0">
                <a:latin typeface="Century Gothic" panose="020B0502020202020204" pitchFamily="34" charset="0"/>
              </a:rPr>
              <a:t>Verification:</a:t>
            </a:r>
          </a:p>
          <a:p>
            <a:pPr lvl="2">
              <a:lnSpc>
                <a:spcPct val="110000"/>
              </a:lnSpc>
              <a:buClr>
                <a:srgbClr val="0070C0"/>
              </a:buClr>
            </a:pPr>
            <a:r>
              <a:rPr lang="en-US" sz="1200" dirty="0">
                <a:latin typeface="Century Gothic" panose="020B0502020202020204" pitchFamily="34" charset="0"/>
              </a:rPr>
              <a:t>Increased anxiety – especially test anxiety</a:t>
            </a:r>
          </a:p>
          <a:p>
            <a:pPr lvl="2">
              <a:lnSpc>
                <a:spcPct val="110000"/>
              </a:lnSpc>
              <a:buClr>
                <a:srgbClr val="0070C0"/>
              </a:buClr>
            </a:pPr>
            <a:r>
              <a:rPr lang="en-US" sz="1200" dirty="0">
                <a:latin typeface="Century Gothic" panose="020B0502020202020204" pitchFamily="34" charset="0"/>
              </a:rPr>
              <a:t>Surveillance pedagogy – reflection on social control</a:t>
            </a:r>
          </a:p>
          <a:p>
            <a:pPr lvl="2">
              <a:lnSpc>
                <a:spcPct val="110000"/>
              </a:lnSpc>
              <a:buClr>
                <a:srgbClr val="0070C0"/>
              </a:buClr>
            </a:pPr>
            <a:r>
              <a:rPr lang="en-US" sz="1200" dirty="0">
                <a:latin typeface="Century Gothic" panose="020B0502020202020204" pitchFamily="34" charset="0"/>
              </a:rPr>
              <a:t>Ability/Inability to be seen </a:t>
            </a:r>
          </a:p>
          <a:p>
            <a:pPr lvl="3">
              <a:lnSpc>
                <a:spcPct val="110000"/>
              </a:lnSpc>
              <a:buClr>
                <a:srgbClr val="0070C0"/>
              </a:buClr>
            </a:pPr>
            <a:r>
              <a:rPr lang="en-US" sz="1000" dirty="0">
                <a:latin typeface="Century Gothic" panose="020B0502020202020204" pitchFamily="34" charset="0"/>
              </a:rPr>
              <a:t>Reference made to “</a:t>
            </a:r>
            <a:r>
              <a:rPr lang="en-US" sz="1000" b="1" dirty="0">
                <a:solidFill>
                  <a:srgbClr val="0070C0"/>
                </a:solidFill>
                <a:latin typeface="Century Gothic" panose="020B0502020202020204" pitchFamily="34" charset="0"/>
                <a:hlinkClick r:id="rId3">
                  <a:extLst>
                    <a:ext uri="{A12FA001-AC4F-418D-AE19-62706E023703}">
                      <ahyp:hlinkClr xmlns:ahyp="http://schemas.microsoft.com/office/drawing/2018/hyperlinkcolor" val="tx"/>
                    </a:ext>
                  </a:extLst>
                </a:hlinkClick>
              </a:rPr>
              <a:t>Lantern Law</a:t>
            </a:r>
            <a:r>
              <a:rPr lang="en-US" sz="1000" dirty="0">
                <a:latin typeface="Century Gothic" panose="020B0502020202020204" pitchFamily="34" charset="0"/>
              </a:rPr>
              <a:t>”</a:t>
            </a:r>
          </a:p>
          <a:p>
            <a:pPr lvl="1">
              <a:lnSpc>
                <a:spcPct val="110000"/>
              </a:lnSpc>
              <a:buClr>
                <a:srgbClr val="0070C0"/>
              </a:buClr>
            </a:pPr>
            <a:r>
              <a:rPr lang="en-US" sz="1400" dirty="0">
                <a:latin typeface="Century Gothic" panose="020B0502020202020204" pitchFamily="34" charset="0"/>
              </a:rPr>
              <a:t>Protection:</a:t>
            </a:r>
          </a:p>
          <a:p>
            <a:pPr lvl="2">
              <a:lnSpc>
                <a:spcPct val="110000"/>
              </a:lnSpc>
              <a:buClr>
                <a:srgbClr val="0070C0"/>
              </a:buClr>
            </a:pPr>
            <a:r>
              <a:rPr lang="en-US" sz="1200" dirty="0">
                <a:latin typeface="Century Gothic" panose="020B0502020202020204" pitchFamily="34" charset="0"/>
              </a:rPr>
              <a:t>Security concerns and data usage</a:t>
            </a:r>
          </a:p>
          <a:p>
            <a:pPr lvl="2">
              <a:lnSpc>
                <a:spcPct val="110000"/>
              </a:lnSpc>
              <a:buClr>
                <a:srgbClr val="0070C0"/>
              </a:buClr>
            </a:pPr>
            <a:r>
              <a:rPr lang="en-US" sz="1200" dirty="0">
                <a:latin typeface="Century Gothic" panose="020B0502020202020204" pitchFamily="34" charset="0"/>
              </a:rPr>
              <a:t>Equity </a:t>
            </a:r>
          </a:p>
          <a:p>
            <a:pPr>
              <a:lnSpc>
                <a:spcPct val="110000"/>
              </a:lnSpc>
              <a:buClr>
                <a:srgbClr val="0070C0"/>
              </a:buClr>
            </a:pPr>
            <a:r>
              <a:rPr lang="en-US" sz="1800" dirty="0">
                <a:latin typeface="Century Gothic" panose="020B0502020202020204" pitchFamily="34" charset="0"/>
              </a:rPr>
              <a:t>This is where student engagement through pedagogical practices could help remove some of the needs around proctoring and provide more authentic ways of assessing student learning.</a:t>
            </a:r>
          </a:p>
        </p:txBody>
      </p:sp>
      <p:sp>
        <p:nvSpPr>
          <p:cNvPr id="4" name="TextBox 3">
            <a:extLst>
              <a:ext uri="{FF2B5EF4-FFF2-40B4-BE49-F238E27FC236}">
                <a16:creationId xmlns:a16="http://schemas.microsoft.com/office/drawing/2014/main" id="{CBFE5FBF-2F61-214C-BFF2-77D0C7D7CC90}"/>
              </a:ext>
            </a:extLst>
          </p:cNvPr>
          <p:cNvSpPr txBox="1"/>
          <p:nvPr/>
        </p:nvSpPr>
        <p:spPr>
          <a:xfrm>
            <a:off x="5862166" y="3031123"/>
            <a:ext cx="5029200" cy="1169551"/>
          </a:xfrm>
          <a:prstGeom prst="rect">
            <a:avLst/>
          </a:prstGeom>
          <a:solidFill>
            <a:srgbClr val="FFE0A5"/>
          </a:solidFill>
          <a:ln>
            <a:noFill/>
          </a:ln>
        </p:spPr>
        <p:txBody>
          <a:bodyPr wrap="square" rtlCol="0" anchor="ctr" anchorCtr="1">
            <a:spAutoFit/>
          </a:bodyPr>
          <a:lstStyle/>
          <a:p>
            <a:r>
              <a:rPr lang="en-US" sz="1400" dirty="0">
                <a:latin typeface="Century Gothic" panose="020B0502020202020204" pitchFamily="34" charset="0"/>
              </a:rPr>
              <a:t>“E-proctoring will not be going away but we need to demand from the companies that provide these services to address these concerns and we need to demonstrate this through our wallets and in legislation.” – </a:t>
            </a:r>
            <a:r>
              <a:rPr lang="en-US" sz="1400" dirty="0" err="1">
                <a:latin typeface="Century Gothic" panose="020B0502020202020204" pitchFamily="34" charset="0"/>
              </a:rPr>
              <a:t>Ceceilia</a:t>
            </a:r>
            <a:r>
              <a:rPr lang="en-US" sz="1400" dirty="0">
                <a:latin typeface="Century Gothic" panose="020B0502020202020204" pitchFamily="34" charset="0"/>
              </a:rPr>
              <a:t> </a:t>
            </a:r>
            <a:r>
              <a:rPr lang="en-US" sz="1400" dirty="0" err="1">
                <a:latin typeface="Century Gothic" panose="020B0502020202020204" pitchFamily="34" charset="0"/>
              </a:rPr>
              <a:t>Parnther</a:t>
            </a:r>
            <a:endParaRPr lang="en-US" sz="1400" dirty="0">
              <a:latin typeface="Century Gothic" panose="020B0502020202020204" pitchFamily="34" charset="0"/>
            </a:endParaRPr>
          </a:p>
        </p:txBody>
      </p:sp>
      <p:sp>
        <p:nvSpPr>
          <p:cNvPr id="5" name="TextBox 4">
            <a:extLst>
              <a:ext uri="{FF2B5EF4-FFF2-40B4-BE49-F238E27FC236}">
                <a16:creationId xmlns:a16="http://schemas.microsoft.com/office/drawing/2014/main" id="{54542368-92FB-214B-BA2A-5F042CCA89BD}"/>
              </a:ext>
            </a:extLst>
          </p:cNvPr>
          <p:cNvSpPr txBox="1"/>
          <p:nvPr/>
        </p:nvSpPr>
        <p:spPr>
          <a:xfrm>
            <a:off x="5862166" y="4442936"/>
            <a:ext cx="5029200" cy="738664"/>
          </a:xfrm>
          <a:prstGeom prst="rect">
            <a:avLst/>
          </a:prstGeom>
          <a:solidFill>
            <a:srgbClr val="FFE0A5"/>
          </a:solidFill>
          <a:ln>
            <a:noFill/>
          </a:ln>
        </p:spPr>
        <p:txBody>
          <a:bodyPr wrap="square" rtlCol="0" anchor="ctr" anchorCtr="1">
            <a:spAutoFit/>
          </a:bodyPr>
          <a:lstStyle/>
          <a:p>
            <a:r>
              <a:rPr lang="en-US" sz="1400" dirty="0">
                <a:latin typeface="Century Gothic" panose="020B0502020202020204" pitchFamily="34" charset="0"/>
              </a:rPr>
              <a:t>“If the system is invisible for you, it is because it was made for you. If the system affects you than the system was not designed for you.” – </a:t>
            </a:r>
            <a:r>
              <a:rPr lang="en-US" sz="1400" dirty="0" err="1">
                <a:latin typeface="Century Gothic" panose="020B0502020202020204" pitchFamily="34" charset="0"/>
              </a:rPr>
              <a:t>Keeta</a:t>
            </a:r>
            <a:r>
              <a:rPr lang="en-US" sz="1400" dirty="0">
                <a:latin typeface="Century Gothic" panose="020B0502020202020204" pitchFamily="34" charset="0"/>
              </a:rPr>
              <a:t> </a:t>
            </a:r>
            <a:r>
              <a:rPr lang="en-US" sz="1400" dirty="0" err="1">
                <a:latin typeface="Century Gothic" panose="020B0502020202020204" pitchFamily="34" charset="0"/>
              </a:rPr>
              <a:t>Gladue</a:t>
            </a:r>
            <a:r>
              <a:rPr lang="en-US" sz="1400" dirty="0">
                <a:latin typeface="Century Gothic" panose="020B0502020202020204" pitchFamily="34" charset="0"/>
              </a:rPr>
              <a:t> (Student)</a:t>
            </a:r>
          </a:p>
        </p:txBody>
      </p:sp>
    </p:spTree>
    <p:extLst>
      <p:ext uri="{BB962C8B-B14F-4D97-AF65-F5344CB8AC3E}">
        <p14:creationId xmlns:p14="http://schemas.microsoft.com/office/powerpoint/2010/main" val="366328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53B87-8D48-F343-9871-C7AD4F227EE6}"/>
              </a:ext>
            </a:extLst>
          </p:cNvPr>
          <p:cNvSpPr>
            <a:spLocks noGrp="1"/>
          </p:cNvSpPr>
          <p:nvPr>
            <p:ph type="title"/>
          </p:nvPr>
        </p:nvSpPr>
        <p:spPr/>
        <p:txBody>
          <a:bodyPr/>
          <a:lstStyle/>
          <a:p>
            <a:pPr algn="ctr"/>
            <a:r>
              <a:rPr lang="en-US" dirty="0"/>
              <a:t>Reminder:</a:t>
            </a:r>
          </a:p>
        </p:txBody>
      </p:sp>
      <p:sp>
        <p:nvSpPr>
          <p:cNvPr id="3" name="Content Placeholder 2">
            <a:extLst>
              <a:ext uri="{FF2B5EF4-FFF2-40B4-BE49-F238E27FC236}">
                <a16:creationId xmlns:a16="http://schemas.microsoft.com/office/drawing/2014/main" id="{67964DEE-C93D-DD4C-A836-9F38F34CC7A5}"/>
              </a:ext>
            </a:extLst>
          </p:cNvPr>
          <p:cNvSpPr>
            <a:spLocks noGrp="1"/>
          </p:cNvSpPr>
          <p:nvPr>
            <p:ph sz="half" idx="1"/>
          </p:nvPr>
        </p:nvSpPr>
        <p:spPr>
          <a:xfrm>
            <a:off x="1141412" y="1676400"/>
            <a:ext cx="4852416" cy="4495800"/>
          </a:xfrm>
        </p:spPr>
        <p:txBody>
          <a:bodyPr>
            <a:normAutofit/>
          </a:bodyPr>
          <a:lstStyle/>
          <a:p>
            <a:pPr marL="0" indent="0">
              <a:lnSpc>
                <a:spcPct val="100000"/>
              </a:lnSpc>
              <a:buClr>
                <a:srgbClr val="0070C0"/>
              </a:buClr>
              <a:buNone/>
            </a:pPr>
            <a:r>
              <a:rPr lang="en-US" sz="1800" dirty="0">
                <a:latin typeface="Century Gothic" panose="020B0502020202020204" pitchFamily="34" charset="0"/>
              </a:rPr>
              <a:t>Student have ever growing responsibilities and the student body in classroom seats, whether online or inside the class, are becoming more and more diverse with different needs.</a:t>
            </a:r>
          </a:p>
          <a:p>
            <a:pPr marL="0" indent="0">
              <a:lnSpc>
                <a:spcPct val="100000"/>
              </a:lnSpc>
              <a:buClr>
                <a:srgbClr val="0070C0"/>
              </a:buClr>
              <a:buNone/>
            </a:pPr>
            <a:r>
              <a:rPr lang="en-US" sz="1800" dirty="0">
                <a:latin typeface="Century Gothic" panose="020B0502020202020204" pitchFamily="34" charset="0"/>
              </a:rPr>
              <a:t>Remember your students are also people:</a:t>
            </a:r>
          </a:p>
          <a:p>
            <a:pPr marL="285750" indent="-285750">
              <a:lnSpc>
                <a:spcPct val="100000"/>
              </a:lnSpc>
              <a:buClr>
                <a:srgbClr val="0070C0"/>
              </a:buClr>
            </a:pPr>
            <a:r>
              <a:rPr lang="en-US" sz="1600" b="1" dirty="0">
                <a:latin typeface="Century Gothic" panose="020B0502020202020204" pitchFamily="34" charset="0"/>
              </a:rPr>
              <a:t>Show Empathy</a:t>
            </a:r>
            <a:endParaRPr lang="en-US" sz="1200" b="1" dirty="0">
              <a:latin typeface="Century Gothic" panose="020B0502020202020204" pitchFamily="34" charset="0"/>
            </a:endParaRPr>
          </a:p>
          <a:p>
            <a:pPr marL="285750" indent="-285750">
              <a:lnSpc>
                <a:spcPct val="100000"/>
              </a:lnSpc>
              <a:buClr>
                <a:srgbClr val="0070C0"/>
              </a:buClr>
            </a:pPr>
            <a:r>
              <a:rPr lang="en-US" sz="1600" b="1" dirty="0">
                <a:latin typeface="Century Gothic" panose="020B0502020202020204" pitchFamily="34" charset="0"/>
              </a:rPr>
              <a:t>Be Kind</a:t>
            </a:r>
            <a:endParaRPr lang="en-US" sz="1200" b="1" dirty="0">
              <a:latin typeface="Century Gothic" panose="020B0502020202020204" pitchFamily="34" charset="0"/>
            </a:endParaRPr>
          </a:p>
          <a:p>
            <a:pPr marL="285750" indent="-285750">
              <a:lnSpc>
                <a:spcPct val="100000"/>
              </a:lnSpc>
              <a:buClr>
                <a:srgbClr val="0070C0"/>
              </a:buClr>
            </a:pPr>
            <a:r>
              <a:rPr lang="en-US" sz="1600" b="1" dirty="0">
                <a:latin typeface="Century Gothic" panose="020B0502020202020204" pitchFamily="34" charset="0"/>
              </a:rPr>
              <a:t>Have Compassion</a:t>
            </a:r>
          </a:p>
        </p:txBody>
      </p:sp>
      <p:sp>
        <p:nvSpPr>
          <p:cNvPr id="4" name="Content Placeholder 3">
            <a:extLst>
              <a:ext uri="{FF2B5EF4-FFF2-40B4-BE49-F238E27FC236}">
                <a16:creationId xmlns:a16="http://schemas.microsoft.com/office/drawing/2014/main" id="{0696CA88-9D8A-D544-9997-29E98B9E7D9A}"/>
              </a:ext>
            </a:extLst>
          </p:cNvPr>
          <p:cNvSpPr>
            <a:spLocks noGrp="1"/>
          </p:cNvSpPr>
          <p:nvPr>
            <p:ph sz="half" idx="2"/>
          </p:nvPr>
        </p:nvSpPr>
        <p:spPr>
          <a:xfrm>
            <a:off x="6224302" y="2628900"/>
            <a:ext cx="4700016" cy="2590799"/>
          </a:xfrm>
        </p:spPr>
        <p:txBody>
          <a:bodyPr>
            <a:normAutofit/>
          </a:bodyPr>
          <a:lstStyle/>
          <a:p>
            <a:pPr marL="0" indent="0" algn="ctr">
              <a:buNone/>
            </a:pPr>
            <a:r>
              <a:rPr lang="en-US" dirty="0">
                <a:latin typeface="Century Gothic" panose="020B0502020202020204" pitchFamily="34" charset="0"/>
              </a:rPr>
              <a:t>“Students must </a:t>
            </a:r>
          </a:p>
          <a:p>
            <a:pPr marL="0" indent="0" algn="ctr">
              <a:buNone/>
            </a:pPr>
            <a:r>
              <a:rPr lang="en-US" sz="4400" b="1" dirty="0">
                <a:solidFill>
                  <a:srgbClr val="0070C0"/>
                </a:solidFill>
                <a:latin typeface="Century Gothic" panose="020B0502020202020204" pitchFamily="34" charset="0"/>
                <a:hlinkClick r:id="rId2">
                  <a:extLst>
                    <a:ext uri="{A12FA001-AC4F-418D-AE19-62706E023703}">
                      <ahyp:hlinkClr xmlns:ahyp="http://schemas.microsoft.com/office/drawing/2018/hyperlinkcolor" val="tx"/>
                    </a:ext>
                  </a:extLst>
                </a:hlinkClick>
              </a:rPr>
              <a:t>Maslow</a:t>
            </a:r>
            <a:endParaRPr lang="en-US" sz="4400" b="1" dirty="0">
              <a:solidFill>
                <a:srgbClr val="0070C0"/>
              </a:solidFill>
              <a:latin typeface="Century Gothic" panose="020B0502020202020204" pitchFamily="34" charset="0"/>
            </a:endParaRPr>
          </a:p>
          <a:p>
            <a:pPr marL="0" indent="0" algn="ctr">
              <a:buNone/>
            </a:pPr>
            <a:r>
              <a:rPr lang="en-US" dirty="0">
                <a:latin typeface="Century Gothic" panose="020B0502020202020204" pitchFamily="34" charset="0"/>
              </a:rPr>
              <a:t>before they can</a:t>
            </a:r>
          </a:p>
          <a:p>
            <a:pPr marL="0" indent="0" algn="ctr">
              <a:buNone/>
            </a:pPr>
            <a:r>
              <a:rPr lang="en-US" sz="4400" b="1" dirty="0">
                <a:solidFill>
                  <a:srgbClr val="0070C0"/>
                </a:solidFill>
                <a:latin typeface="Century Gothic" panose="020B0502020202020204" pitchFamily="34" charset="0"/>
                <a:hlinkClick r:id="rId3">
                  <a:extLst>
                    <a:ext uri="{A12FA001-AC4F-418D-AE19-62706E023703}">
                      <ahyp:hlinkClr xmlns:ahyp="http://schemas.microsoft.com/office/drawing/2018/hyperlinkcolor" val="tx"/>
                    </a:ext>
                  </a:extLst>
                </a:hlinkClick>
              </a:rPr>
              <a:t>Bloom</a:t>
            </a:r>
            <a:r>
              <a:rPr lang="en-US" sz="4400" b="1" dirty="0">
                <a:latin typeface="Century Gothic" panose="020B0502020202020204" pitchFamily="34" charset="0"/>
              </a:rPr>
              <a:t>.</a:t>
            </a:r>
            <a:r>
              <a:rPr lang="en-US" dirty="0">
                <a:latin typeface="Century Gothic" panose="020B0502020202020204" pitchFamily="34" charset="0"/>
              </a:rPr>
              <a:t>”</a:t>
            </a:r>
            <a:endParaRPr lang="en-US" sz="4400" dirty="0">
              <a:latin typeface="Century Gothic" panose="020B0502020202020204" pitchFamily="34" charset="0"/>
            </a:endParaRPr>
          </a:p>
        </p:txBody>
      </p:sp>
    </p:spTree>
    <p:extLst>
      <p:ext uri="{BB962C8B-B14F-4D97-AF65-F5344CB8AC3E}">
        <p14:creationId xmlns:p14="http://schemas.microsoft.com/office/powerpoint/2010/main" val="266249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762000"/>
          </a:xfrm>
        </p:spPr>
        <p:txBody>
          <a:bodyPr>
            <a:normAutofit/>
          </a:bodyPr>
          <a:lstStyle/>
          <a:p>
            <a:r>
              <a:rPr lang="en-US" sz="4400" b="1" dirty="0"/>
              <a:t>Additional Resources</a:t>
            </a:r>
          </a:p>
        </p:txBody>
      </p:sp>
      <p:sp>
        <p:nvSpPr>
          <p:cNvPr id="5" name="Content Placeholder 4">
            <a:extLst>
              <a:ext uri="{FF2B5EF4-FFF2-40B4-BE49-F238E27FC236}">
                <a16:creationId xmlns:a16="http://schemas.microsoft.com/office/drawing/2014/main" id="{F277A39D-FFB8-5049-B5FF-7CF6E9A39890}"/>
              </a:ext>
            </a:extLst>
          </p:cNvPr>
          <p:cNvSpPr>
            <a:spLocks noGrp="1"/>
          </p:cNvSpPr>
          <p:nvPr>
            <p:ph idx="1"/>
          </p:nvPr>
        </p:nvSpPr>
        <p:spPr>
          <a:xfrm>
            <a:off x="1293813" y="1295400"/>
            <a:ext cx="9601200" cy="5029200"/>
          </a:xfrm>
        </p:spPr>
        <p:txBody>
          <a:bodyPr>
            <a:normAutofit fontScale="92500" lnSpcReduction="20000"/>
          </a:bodyPr>
          <a:lstStyle/>
          <a:p>
            <a:pPr marL="0" indent="0">
              <a:lnSpc>
                <a:spcPct val="110000"/>
              </a:lnSpc>
              <a:buClr>
                <a:srgbClr val="0070C0"/>
              </a:buClr>
              <a:buNone/>
            </a:pPr>
            <a:r>
              <a:rPr lang="en-US" sz="1600" b="1" dirty="0">
                <a:latin typeface="Century Gothic" panose="020B0502020202020204" pitchFamily="34" charset="0"/>
              </a:rPr>
              <a:t>Accessibility:</a:t>
            </a:r>
          </a:p>
          <a:p>
            <a:pPr marL="285750" indent="-285750">
              <a:lnSpc>
                <a:spcPct val="110000"/>
              </a:lnSpc>
              <a:buClr>
                <a:srgbClr val="0070C0"/>
              </a:buClr>
            </a:pPr>
            <a:r>
              <a:rPr lang="en-US" sz="1600" b="1" dirty="0">
                <a:solidFill>
                  <a:srgbClr val="0070C0"/>
                </a:solidFill>
                <a:latin typeface="Century Gothic" panose="020B0502020202020204" pitchFamily="34" charset="0"/>
                <a:hlinkClick r:id="rId2">
                  <a:extLst>
                    <a:ext uri="{A12FA001-AC4F-418D-AE19-62706E023703}">
                      <ahyp:hlinkClr xmlns:ahyp="http://schemas.microsoft.com/office/drawing/2018/hyperlinkcolor" val="tx"/>
                    </a:ext>
                  </a:extLst>
                </a:hlinkClick>
              </a:rPr>
              <a:t>WAVE Web Accessibility Evaluation Tool</a:t>
            </a:r>
            <a:r>
              <a:rPr lang="en-US" sz="1600" b="1" dirty="0">
                <a:solidFill>
                  <a:srgbClr val="0070C0"/>
                </a:solidFill>
                <a:latin typeface="Century Gothic" panose="020B0502020202020204" pitchFamily="34" charset="0"/>
              </a:rPr>
              <a:t> </a:t>
            </a:r>
            <a:r>
              <a:rPr lang="en-US" sz="1600" dirty="0">
                <a:latin typeface="Century Gothic" panose="020B0502020202020204" pitchFamily="34" charset="0"/>
              </a:rPr>
              <a:t>- https://wave.webaim.org/ </a:t>
            </a:r>
          </a:p>
          <a:p>
            <a:pPr marL="285750" indent="-285750">
              <a:lnSpc>
                <a:spcPct val="110000"/>
              </a:lnSpc>
              <a:buClr>
                <a:srgbClr val="0070C0"/>
              </a:buClr>
            </a:pPr>
            <a:r>
              <a:rPr lang="en-US" sz="1600" b="1" dirty="0">
                <a:solidFill>
                  <a:srgbClr val="0070C0"/>
                </a:solidFill>
                <a:latin typeface="Century Gothic" panose="020B0502020202020204" pitchFamily="34" charset="0"/>
                <a:hlinkClick r:id="rId3">
                  <a:extLst>
                    <a:ext uri="{A12FA001-AC4F-418D-AE19-62706E023703}">
                      <ahyp:hlinkClr xmlns:ahyp="http://schemas.microsoft.com/office/drawing/2018/hyperlinkcolor" val="tx"/>
                    </a:ext>
                  </a:extLst>
                </a:hlinkClick>
              </a:rPr>
              <a:t>The National Center on Disability and Access to Education</a:t>
            </a:r>
            <a:r>
              <a:rPr lang="en-US" sz="1600" b="1" dirty="0">
                <a:solidFill>
                  <a:srgbClr val="0070C0"/>
                </a:solidFill>
                <a:latin typeface="Century Gothic" panose="020B0502020202020204" pitchFamily="34" charset="0"/>
              </a:rPr>
              <a:t> - </a:t>
            </a:r>
            <a:r>
              <a:rPr lang="en-US" sz="1600" dirty="0">
                <a:latin typeface="Century Gothic" panose="020B0502020202020204" pitchFamily="34" charset="0"/>
              </a:rPr>
              <a:t>https://</a:t>
            </a:r>
            <a:r>
              <a:rPr lang="en-US" sz="1600" dirty="0" err="1">
                <a:latin typeface="Century Gothic" panose="020B0502020202020204" pitchFamily="34" charset="0"/>
              </a:rPr>
              <a:t>ncdae.org</a:t>
            </a:r>
            <a:r>
              <a:rPr lang="en-US" sz="1600" dirty="0">
                <a:latin typeface="Century Gothic" panose="020B0502020202020204" pitchFamily="34" charset="0"/>
              </a:rPr>
              <a:t>/resources/</a:t>
            </a:r>
            <a:r>
              <a:rPr lang="en-US" sz="1600" dirty="0" err="1">
                <a:latin typeface="Century Gothic" panose="020B0502020202020204" pitchFamily="34" charset="0"/>
              </a:rPr>
              <a:t>cheatsheets</a:t>
            </a:r>
            <a:r>
              <a:rPr lang="en-US" sz="1600" dirty="0">
                <a:latin typeface="Century Gothic" panose="020B0502020202020204" pitchFamily="34" charset="0"/>
              </a:rPr>
              <a:t>/ </a:t>
            </a:r>
          </a:p>
          <a:p>
            <a:pPr marL="0" indent="0">
              <a:lnSpc>
                <a:spcPct val="110000"/>
              </a:lnSpc>
              <a:buClr>
                <a:srgbClr val="0070C0"/>
              </a:buClr>
              <a:buNone/>
            </a:pPr>
            <a:r>
              <a:rPr lang="en-US" sz="1600" b="1" dirty="0">
                <a:latin typeface="Century Gothic" panose="020B0502020202020204" pitchFamily="34" charset="0"/>
              </a:rPr>
              <a:t>Authentic Assessment:</a:t>
            </a:r>
          </a:p>
          <a:p>
            <a:pPr marL="285750" indent="-285750">
              <a:lnSpc>
                <a:spcPct val="110000"/>
              </a:lnSpc>
              <a:buClr>
                <a:srgbClr val="0070C0"/>
              </a:buClr>
            </a:pPr>
            <a:r>
              <a:rPr lang="en-US" sz="1600" b="1" dirty="0">
                <a:solidFill>
                  <a:srgbClr val="0070C0"/>
                </a:solidFill>
                <a:latin typeface="Century Gothic" panose="020B0502020202020204" pitchFamily="34" charset="0"/>
                <a:hlinkClick r:id="rId4">
                  <a:extLst>
                    <a:ext uri="{A12FA001-AC4F-418D-AE19-62706E023703}">
                      <ahyp:hlinkClr xmlns:ahyp="http://schemas.microsoft.com/office/drawing/2018/hyperlinkcolor" val="tx"/>
                    </a:ext>
                  </a:extLst>
                </a:hlinkClick>
              </a:rPr>
              <a:t>"Alternative Assessment Guide for Hybrid/Online Teaching”</a:t>
            </a:r>
            <a:r>
              <a:rPr lang="en-US" sz="1600" b="1" dirty="0">
                <a:solidFill>
                  <a:srgbClr val="0070C0"/>
                </a:solidFill>
                <a:latin typeface="Century Gothic" panose="020B0502020202020204" pitchFamily="34" charset="0"/>
              </a:rPr>
              <a:t> - </a:t>
            </a:r>
            <a:r>
              <a:rPr lang="en-US" sz="1600" dirty="0">
                <a:latin typeface="Century Gothic" panose="020B0502020202020204" pitchFamily="34" charset="0"/>
              </a:rPr>
              <a:t>https://</a:t>
            </a:r>
            <a:r>
              <a:rPr lang="en-US" sz="1600" dirty="0" err="1">
                <a:latin typeface="Century Gothic" panose="020B0502020202020204" pitchFamily="34" charset="0"/>
              </a:rPr>
              <a:t>cte.tamu.edu</a:t>
            </a:r>
            <a:r>
              <a:rPr lang="en-US" sz="1600" dirty="0">
                <a:latin typeface="Century Gothic" panose="020B0502020202020204" pitchFamily="34" charset="0"/>
              </a:rPr>
              <a:t>/</a:t>
            </a:r>
            <a:r>
              <a:rPr lang="en-US" sz="1600" dirty="0" err="1">
                <a:latin typeface="Century Gothic" panose="020B0502020202020204" pitchFamily="34" charset="0"/>
              </a:rPr>
              <a:t>getattachment</a:t>
            </a:r>
            <a:r>
              <a:rPr lang="en-US" sz="1600" dirty="0">
                <a:latin typeface="Century Gothic" panose="020B0502020202020204" pitchFamily="34" charset="0"/>
              </a:rPr>
              <a:t>/Instructional-Resources/Teaching/updated-version-2020-09-10-Alternative-Assessments-(1).</a:t>
            </a:r>
            <a:r>
              <a:rPr lang="en-US" sz="1600" dirty="0" err="1">
                <a:latin typeface="Century Gothic" panose="020B0502020202020204" pitchFamily="34" charset="0"/>
              </a:rPr>
              <a:t>pdf.aspx?lang</a:t>
            </a:r>
            <a:r>
              <a:rPr lang="en-US" sz="1600" dirty="0">
                <a:latin typeface="Century Gothic" panose="020B0502020202020204" pitchFamily="34" charset="0"/>
              </a:rPr>
              <a:t>=</a:t>
            </a:r>
            <a:r>
              <a:rPr lang="en-US" sz="1600" dirty="0" err="1">
                <a:latin typeface="Century Gothic" panose="020B0502020202020204" pitchFamily="34" charset="0"/>
              </a:rPr>
              <a:t>en</a:t>
            </a:r>
            <a:r>
              <a:rPr lang="en-US" sz="1600" dirty="0">
                <a:latin typeface="Century Gothic" panose="020B0502020202020204" pitchFamily="34" charset="0"/>
              </a:rPr>
              <a:t>-US </a:t>
            </a:r>
          </a:p>
          <a:p>
            <a:pPr marL="0" indent="0">
              <a:lnSpc>
                <a:spcPct val="110000"/>
              </a:lnSpc>
              <a:buClr>
                <a:srgbClr val="0070C0"/>
              </a:buClr>
              <a:buNone/>
            </a:pPr>
            <a:r>
              <a:rPr lang="en-US" sz="1600" b="1" dirty="0">
                <a:latin typeface="Century Gothic" panose="020B0502020202020204" pitchFamily="34" charset="0"/>
              </a:rPr>
              <a:t>Bloom’s Revised Taxonomy:</a:t>
            </a:r>
          </a:p>
          <a:p>
            <a:pPr marL="285750" indent="-285750">
              <a:lnSpc>
                <a:spcPct val="110000"/>
              </a:lnSpc>
              <a:buClr>
                <a:srgbClr val="0070C0"/>
              </a:buClr>
            </a:pPr>
            <a:r>
              <a:rPr lang="en-US" sz="1600" b="1" dirty="0">
                <a:solidFill>
                  <a:srgbClr val="0070C0"/>
                </a:solidFill>
                <a:latin typeface="Century Gothic" panose="020B0502020202020204" pitchFamily="34" charset="0"/>
                <a:hlinkClick r:id="rId5">
                  <a:extLst>
                    <a:ext uri="{A12FA001-AC4F-418D-AE19-62706E023703}">
                      <ahyp:hlinkClr xmlns:ahyp="http://schemas.microsoft.com/office/drawing/2018/hyperlinkcolor" val="tx"/>
                    </a:ext>
                  </a:extLst>
                </a:hlinkClick>
              </a:rPr>
              <a:t>Revised Bloom's Handout</a:t>
            </a:r>
            <a:r>
              <a:rPr lang="en-US" sz="1600" b="1" dirty="0">
                <a:solidFill>
                  <a:srgbClr val="0070C0"/>
                </a:solidFill>
                <a:latin typeface="Century Gothic" panose="020B0502020202020204" pitchFamily="34" charset="0"/>
              </a:rPr>
              <a:t> - </a:t>
            </a:r>
            <a:r>
              <a:rPr lang="en-US" sz="1600" dirty="0">
                <a:latin typeface="Century Gothic" panose="020B0502020202020204" pitchFamily="34" charset="0"/>
              </a:rPr>
              <a:t>https://</a:t>
            </a:r>
            <a:r>
              <a:rPr lang="en-US" sz="1600" dirty="0" err="1">
                <a:latin typeface="Century Gothic" panose="020B0502020202020204" pitchFamily="34" charset="0"/>
              </a:rPr>
              <a:t>www.celt.iastate.edu</a:t>
            </a:r>
            <a:r>
              <a:rPr lang="en-US" sz="1600" dirty="0">
                <a:latin typeface="Century Gothic" panose="020B0502020202020204" pitchFamily="34" charset="0"/>
              </a:rPr>
              <a:t>/wp-content/uploads/2015/09/RevisedBloomsHandout-1.pdf </a:t>
            </a:r>
          </a:p>
          <a:p>
            <a:pPr marL="0" indent="0">
              <a:lnSpc>
                <a:spcPct val="110000"/>
              </a:lnSpc>
              <a:buClr>
                <a:srgbClr val="0070C0"/>
              </a:buClr>
              <a:buNone/>
            </a:pPr>
            <a:r>
              <a:rPr lang="en-US" sz="1600" b="1" dirty="0">
                <a:latin typeface="Century Gothic" panose="020B0502020202020204" pitchFamily="34" charset="0"/>
              </a:rPr>
              <a:t>DEI:</a:t>
            </a:r>
          </a:p>
          <a:p>
            <a:pPr marL="285750" indent="-285750">
              <a:lnSpc>
                <a:spcPct val="110000"/>
              </a:lnSpc>
              <a:buClr>
                <a:srgbClr val="0070C0"/>
              </a:buClr>
            </a:pPr>
            <a:r>
              <a:rPr lang="en-US" sz="1600" b="1" dirty="0">
                <a:solidFill>
                  <a:srgbClr val="0070C0"/>
                </a:solidFill>
                <a:latin typeface="Century Gothic" panose="020B0502020202020204" pitchFamily="34" charset="0"/>
                <a:hlinkClick r:id="rId6">
                  <a:extLst>
                    <a:ext uri="{A12FA001-AC4F-418D-AE19-62706E023703}">
                      <ahyp:hlinkClr xmlns:ahyp="http://schemas.microsoft.com/office/drawing/2018/hyperlinkcolor" val="tx"/>
                    </a:ext>
                  </a:extLst>
                </a:hlinkClick>
              </a:rPr>
              <a:t>Growth and Justice Equity Blueprint</a:t>
            </a:r>
            <a:r>
              <a:rPr lang="en-US" sz="1600" b="1" dirty="0">
                <a:solidFill>
                  <a:srgbClr val="0070C0"/>
                </a:solidFill>
                <a:latin typeface="Century Gothic" panose="020B0502020202020204" pitchFamily="34" charset="0"/>
              </a:rPr>
              <a:t> - </a:t>
            </a:r>
            <a:r>
              <a:rPr lang="en-US" sz="1600" dirty="0">
                <a:latin typeface="Century Gothic" panose="020B0502020202020204" pitchFamily="34" charset="0"/>
              </a:rPr>
              <a:t>https://</a:t>
            </a:r>
            <a:r>
              <a:rPr lang="en-US" sz="1600" dirty="0" err="1">
                <a:latin typeface="Century Gothic" panose="020B0502020202020204" pitchFamily="34" charset="0"/>
              </a:rPr>
              <a:t>growthandjustice.org</a:t>
            </a:r>
            <a:r>
              <a:rPr lang="en-US" sz="1600" dirty="0">
                <a:latin typeface="Century Gothic" panose="020B0502020202020204" pitchFamily="34" charset="0"/>
              </a:rPr>
              <a:t>/publication/Blueprint-online-</a:t>
            </a:r>
            <a:r>
              <a:rPr lang="en-US" sz="1600" dirty="0" err="1">
                <a:latin typeface="Century Gothic" panose="020B0502020202020204" pitchFamily="34" charset="0"/>
              </a:rPr>
              <a:t>Fh.pdf</a:t>
            </a:r>
            <a:endParaRPr lang="en-US" sz="1600" dirty="0">
              <a:latin typeface="Century Gothic" panose="020B0502020202020204" pitchFamily="34" charset="0"/>
            </a:endParaRPr>
          </a:p>
          <a:p>
            <a:pPr marL="285750" indent="-285750">
              <a:lnSpc>
                <a:spcPct val="110000"/>
              </a:lnSpc>
              <a:buClr>
                <a:srgbClr val="0070C0"/>
              </a:buClr>
            </a:pPr>
            <a:r>
              <a:rPr lang="en-US" sz="1600" b="1" dirty="0">
                <a:solidFill>
                  <a:srgbClr val="0070C0"/>
                </a:solidFill>
                <a:latin typeface="Century Gothic" panose="020B0502020202020204" pitchFamily="34" charset="0"/>
                <a:hlinkClick r:id="rId7">
                  <a:extLst>
                    <a:ext uri="{A12FA001-AC4F-418D-AE19-62706E023703}">
                      <ahyp:hlinkClr xmlns:ahyp="http://schemas.microsoft.com/office/drawing/2018/hyperlinkcolor" val="tx"/>
                    </a:ext>
                  </a:extLst>
                </a:hlinkClick>
              </a:rPr>
              <a:t>Learning for Justice</a:t>
            </a:r>
            <a:r>
              <a:rPr lang="en-US" sz="1600" b="1" dirty="0">
                <a:solidFill>
                  <a:srgbClr val="0070C0"/>
                </a:solidFill>
                <a:latin typeface="Century Gothic" panose="020B0502020202020204" pitchFamily="34" charset="0"/>
              </a:rPr>
              <a:t> - </a:t>
            </a:r>
            <a:r>
              <a:rPr lang="en-US" sz="1600" dirty="0">
                <a:latin typeface="Century Gothic" panose="020B0502020202020204" pitchFamily="34" charset="0"/>
              </a:rPr>
              <a:t>https://</a:t>
            </a:r>
            <a:r>
              <a:rPr lang="en-US" sz="1600" dirty="0" err="1">
                <a:latin typeface="Century Gothic" panose="020B0502020202020204" pitchFamily="34" charset="0"/>
              </a:rPr>
              <a:t>www.learningforjustice.org</a:t>
            </a:r>
            <a:r>
              <a:rPr lang="en-US" sz="1600" dirty="0">
                <a:latin typeface="Century Gothic" panose="020B0502020202020204" pitchFamily="34" charset="0"/>
              </a:rPr>
              <a:t>/</a:t>
            </a:r>
            <a:r>
              <a:rPr lang="en-US" sz="1600" b="1" dirty="0">
                <a:solidFill>
                  <a:srgbClr val="0070C0"/>
                </a:solidFill>
                <a:latin typeface="Century Gothic" panose="020B0502020202020204" pitchFamily="34" charset="0"/>
              </a:rPr>
              <a:t> </a:t>
            </a:r>
          </a:p>
        </p:txBody>
      </p:sp>
    </p:spTree>
    <p:extLst>
      <p:ext uri="{BB962C8B-B14F-4D97-AF65-F5344CB8AC3E}">
        <p14:creationId xmlns:p14="http://schemas.microsoft.com/office/powerpoint/2010/main" val="4031760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exagonal design templat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defPPr>
      </a:lstStyle>
      <a:style>
        <a:lnRef idx="1">
          <a:schemeClr val="accent4"/>
        </a:lnRef>
        <a:fillRef idx="3">
          <a:schemeClr val="accent4"/>
        </a:fillRef>
        <a:effectRef idx="2">
          <a:schemeClr val="accent4"/>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accent4"/>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Hexagonal design slides.potx" id="{12658BD0-7259-4A0F-91D4-55B50BBE9BFD}" vid="{57622FE6-AF39-47E3-8976-1D25291C345B}"/>
    </a:ext>
  </a:extLst>
</a:theme>
</file>

<file path=ppt/theme/theme2.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E5ED73A5-C2D2-4D49-BB89-167E8E32C9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1D6E40-F509-498A-BF02-00C895783B4A}">
  <ds:schemaRefs>
    <ds:schemaRef ds:uri="http://schemas.microsoft.com/sharepoint/v3/contenttype/forms"/>
  </ds:schemaRefs>
</ds:datastoreItem>
</file>

<file path=customXml/itemProps3.xml><?xml version="1.0" encoding="utf-8"?>
<ds:datastoreItem xmlns:ds="http://schemas.openxmlformats.org/officeDocument/2006/customXml" ds:itemID="{02427FAC-CD3A-494C-985C-09E26C5EA507}">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40262f94-9f35-4ac3-9a90-690165a166b7"/>
    <ds:schemaRef ds:uri="a4f35948-e619-41b3-aa29-22878b09cfd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Hexagonal design template</Template>
  <TotalTime>72111</TotalTime>
  <Words>11957</Words>
  <Application>Microsoft Macintosh PowerPoint</Application>
  <PresentationFormat>Custom</PresentationFormat>
  <Paragraphs>828</Paragraphs>
  <Slides>103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103</vt:i4>
      </vt:variant>
    </vt:vector>
  </HeadingPairs>
  <TitlesOfParts>
    <vt:vector size="109" baseType="lpstr">
      <vt:lpstr>American Typewriter</vt:lpstr>
      <vt:lpstr>Arial</vt:lpstr>
      <vt:lpstr>Century Gothic</vt:lpstr>
      <vt:lpstr>Euphemia</vt:lpstr>
      <vt:lpstr>Palatino Linotype</vt:lpstr>
      <vt:lpstr>Hexagonal design template</vt:lpstr>
      <vt:lpstr>Open Education Instructional Journal</vt:lpstr>
      <vt:lpstr>Table of Contents 1of 4</vt:lpstr>
      <vt:lpstr>Table of Contents 2 of 4</vt:lpstr>
      <vt:lpstr>Table of Contents 3 of 4</vt:lpstr>
      <vt:lpstr>Table of Contents 4 of 4</vt:lpstr>
      <vt:lpstr>Purpose Statement</vt:lpstr>
      <vt:lpstr>Introduction</vt:lpstr>
      <vt:lpstr>Hello Instructor,</vt:lpstr>
      <vt:lpstr>Foundational</vt:lpstr>
      <vt:lpstr>Instructional Goals</vt:lpstr>
      <vt:lpstr>Instructional Goals</vt:lpstr>
      <vt:lpstr>Instructional Reflections</vt:lpstr>
      <vt:lpstr>Instructional Course Goals</vt:lpstr>
      <vt:lpstr>Instructional Course Goals</vt:lpstr>
      <vt:lpstr>Course Design</vt:lpstr>
      <vt:lpstr>Course Design: An Introduction</vt:lpstr>
      <vt:lpstr>Bloom’s Revised Taxonomy</vt:lpstr>
      <vt:lpstr>Bloom’s Revised Taxonomy Chart</vt:lpstr>
      <vt:lpstr>Bloom’s Revised  Taxonomy Matrix</vt:lpstr>
      <vt:lpstr>Why Use Bloom’s?</vt:lpstr>
      <vt:lpstr>First – A Story</vt:lpstr>
      <vt:lpstr>Understanding by Design</vt:lpstr>
      <vt:lpstr>Backward Design</vt:lpstr>
      <vt:lpstr>Backward Design</vt:lpstr>
      <vt:lpstr>Differentiated Instruction</vt:lpstr>
      <vt:lpstr>Differentiated Instruction</vt:lpstr>
      <vt:lpstr>Mind Mapping</vt:lpstr>
      <vt:lpstr>Outcomes and Competencies </vt:lpstr>
      <vt:lpstr>Outcomes and Competencies: Key Distinctions </vt:lpstr>
      <vt:lpstr>Instructional Support</vt:lpstr>
      <vt:lpstr>Open Education</vt:lpstr>
      <vt:lpstr>Why OER?</vt:lpstr>
      <vt:lpstr>Definition and 5Rs</vt:lpstr>
      <vt:lpstr>Introduction to Creative Commons</vt:lpstr>
      <vt:lpstr>Creative Commons</vt:lpstr>
      <vt:lpstr>Basic Open Education Terminology</vt:lpstr>
      <vt:lpstr>‘OER First’ Approach</vt:lpstr>
      <vt:lpstr>Learn More About OER - Resources</vt:lpstr>
      <vt:lpstr>Student Outcomes</vt:lpstr>
      <vt:lpstr>Student Experience</vt:lpstr>
      <vt:lpstr>Reflection</vt:lpstr>
      <vt:lpstr>Value Added</vt:lpstr>
      <vt:lpstr>Understanding &amp; Applying</vt:lpstr>
      <vt:lpstr>Instructional Goals</vt:lpstr>
      <vt:lpstr>Multiple Submission Options</vt:lpstr>
      <vt:lpstr>Feedback</vt:lpstr>
      <vt:lpstr>Feedback</vt:lpstr>
      <vt:lpstr>Course Design</vt:lpstr>
      <vt:lpstr>Pedagogy/Andragogy/Heutagogy</vt:lpstr>
      <vt:lpstr>Pedagogy and Teaching Methods</vt:lpstr>
      <vt:lpstr>Universal Design for Learning (UDL)</vt:lpstr>
      <vt:lpstr>Universal Design for Learning (UDL)</vt:lpstr>
      <vt:lpstr>Rubrics</vt:lpstr>
      <vt:lpstr>Scaffolding</vt:lpstr>
      <vt:lpstr>Scaffolding</vt:lpstr>
      <vt:lpstr>Scaffolding</vt:lpstr>
      <vt:lpstr>Open Education</vt:lpstr>
      <vt:lpstr>Student Outcomes</vt:lpstr>
      <vt:lpstr>Student Self-Assessment</vt:lpstr>
      <vt:lpstr>Student Self-Assessment</vt:lpstr>
      <vt:lpstr>Student Peer Review</vt:lpstr>
      <vt:lpstr>Student Peer Review</vt:lpstr>
      <vt:lpstr>Reflecting on Student Feedback</vt:lpstr>
      <vt:lpstr>Value Added</vt:lpstr>
      <vt:lpstr>Essential Skills</vt:lpstr>
      <vt:lpstr>Innovation &amp; Connections</vt:lpstr>
      <vt:lpstr>Instructional Goals </vt:lpstr>
      <vt:lpstr>Review Philosophy/Teaching Goals</vt:lpstr>
      <vt:lpstr>Evaluate Course Goals</vt:lpstr>
      <vt:lpstr>Assessment &amp; Redesign</vt:lpstr>
      <vt:lpstr>Assessment &amp; Redesign</vt:lpstr>
      <vt:lpstr>Open To New Ideas – Stay Curious</vt:lpstr>
      <vt:lpstr>Innovation</vt:lpstr>
      <vt:lpstr>Course Design</vt:lpstr>
      <vt:lpstr>Making Connection</vt:lpstr>
      <vt:lpstr>UDL and Open Pedagogy</vt:lpstr>
      <vt:lpstr>UDL, Open Pedagogy, Essential Skills,  and the Workforce</vt:lpstr>
      <vt:lpstr>UDL, Open Pedagogy, Essential Skills,  and the Workforce</vt:lpstr>
      <vt:lpstr>UDL and Differentiated Instruction</vt:lpstr>
      <vt:lpstr>Differentiated Instruction and Scaffolding</vt:lpstr>
      <vt:lpstr>Interdisciplinary Collaboration</vt:lpstr>
      <vt:lpstr>Open Education</vt:lpstr>
      <vt:lpstr>Student Agency</vt:lpstr>
      <vt:lpstr>Student Agency with Open Education</vt:lpstr>
      <vt:lpstr>Digital and Information Literacy</vt:lpstr>
      <vt:lpstr>Digital  Literacy</vt:lpstr>
      <vt:lpstr>Student and Faculty Advocacy</vt:lpstr>
      <vt:lpstr>Student as Creator/Co-Author</vt:lpstr>
      <vt:lpstr>Student Outcomes</vt:lpstr>
      <vt:lpstr>Diversity, Equity, and Inclusion (DEI)</vt:lpstr>
      <vt:lpstr>Diversity, Equity, and Inclusion (DEI)</vt:lpstr>
      <vt:lpstr>Accessibility</vt:lpstr>
      <vt:lpstr>Authentic Assessment</vt:lpstr>
      <vt:lpstr>Dealing with Success/Failure</vt:lpstr>
      <vt:lpstr>Value Added</vt:lpstr>
      <vt:lpstr>Open Pedagogy and Academic Integrity</vt:lpstr>
      <vt:lpstr>Proctoring</vt:lpstr>
      <vt:lpstr>Reminder:</vt:lpstr>
      <vt:lpstr>Additional Resources</vt:lpstr>
      <vt:lpstr>Additional Resources</vt:lpstr>
      <vt:lpstr>Acknowledgments</vt:lpstr>
      <vt:lpstr>To All Adopters &amp; Adapters:</vt:lpstr>
      <vt:lpstr>Lee Miller Director of Innovation and Compliance  Center of Innovation and Excellence Barton Community College millerle@bartonccc.edu @Connect2Innovat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Leanne Miller</dc:creator>
  <cp:lastModifiedBy>Miller, Leanne</cp:lastModifiedBy>
  <cp:revision>459</cp:revision>
  <cp:lastPrinted>2021-05-09T22:20:38Z</cp:lastPrinted>
  <dcterms:created xsi:type="dcterms:W3CDTF">2021-02-17T01:13:48Z</dcterms:created>
  <dcterms:modified xsi:type="dcterms:W3CDTF">2021-05-17T13:09:36Z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74063900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