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5"/>
  </p:notesMasterIdLst>
  <p:sldIdLst>
    <p:sldId id="256" r:id="rId2"/>
    <p:sldId id="257" r:id="rId3"/>
    <p:sldId id="315" r:id="rId4"/>
    <p:sldId id="258" r:id="rId5"/>
    <p:sldId id="259" r:id="rId6"/>
    <p:sldId id="260" r:id="rId7"/>
    <p:sldId id="261" r:id="rId8"/>
    <p:sldId id="262" r:id="rId9"/>
    <p:sldId id="263" r:id="rId10"/>
    <p:sldId id="309" r:id="rId11"/>
    <p:sldId id="266" r:id="rId12"/>
    <p:sldId id="267" r:id="rId13"/>
    <p:sldId id="268" r:id="rId14"/>
    <p:sldId id="269" r:id="rId15"/>
    <p:sldId id="270" r:id="rId16"/>
    <p:sldId id="271" r:id="rId17"/>
    <p:sldId id="272" r:id="rId18"/>
    <p:sldId id="273" r:id="rId19"/>
    <p:sldId id="274" r:id="rId20"/>
    <p:sldId id="275" r:id="rId21"/>
    <p:sldId id="276" r:id="rId22"/>
    <p:sldId id="311" r:id="rId23"/>
    <p:sldId id="279" r:id="rId24"/>
    <p:sldId id="280" r:id="rId25"/>
    <p:sldId id="281" r:id="rId26"/>
    <p:sldId id="282" r:id="rId27"/>
    <p:sldId id="283" r:id="rId28"/>
    <p:sldId id="310" r:id="rId29"/>
    <p:sldId id="285" r:id="rId30"/>
    <p:sldId id="286" r:id="rId31"/>
    <p:sldId id="287" r:id="rId32"/>
    <p:sldId id="288" r:id="rId33"/>
    <p:sldId id="312" r:id="rId34"/>
    <p:sldId id="290" r:id="rId35"/>
    <p:sldId id="291" r:id="rId36"/>
    <p:sldId id="292" r:id="rId37"/>
    <p:sldId id="294" r:id="rId38"/>
    <p:sldId id="295" r:id="rId39"/>
    <p:sldId id="313" r:id="rId40"/>
    <p:sldId id="297" r:id="rId41"/>
    <p:sldId id="299" r:id="rId42"/>
    <p:sldId id="314" r:id="rId43"/>
    <p:sldId id="301" r:id="rId44"/>
    <p:sldId id="302" r:id="rId45"/>
    <p:sldId id="303" r:id="rId46"/>
    <p:sldId id="316" r:id="rId47"/>
    <p:sldId id="308" r:id="rId48"/>
    <p:sldId id="319" r:id="rId49"/>
    <p:sldId id="300" r:id="rId50"/>
    <p:sldId id="320" r:id="rId51"/>
    <p:sldId id="321" r:id="rId52"/>
    <p:sldId id="322" r:id="rId53"/>
    <p:sldId id="307" r:id="rId54"/>
    <p:sldId id="323" r:id="rId55"/>
    <p:sldId id="324" r:id="rId56"/>
    <p:sldId id="325" r:id="rId57"/>
    <p:sldId id="326" r:id="rId58"/>
    <p:sldId id="328" r:id="rId59"/>
    <p:sldId id="327" r:id="rId60"/>
    <p:sldId id="329" r:id="rId61"/>
    <p:sldId id="330" r:id="rId62"/>
    <p:sldId id="331" r:id="rId63"/>
    <p:sldId id="298" r:id="rId6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6985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5" d="100"/>
          <a:sy n="115" d="100"/>
        </p:scale>
        <p:origin x="372"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418003-B07B-4F41-AEE0-EFB31C58DAE4}" type="datetimeFigureOut">
              <a:rPr lang="en-US" smtClean="0"/>
              <a:t>7/29/2021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E7DB22-7DD4-4CA2-80C8-63A58A12FE96}" type="slidenum">
              <a:rPr lang="en-US" smtClean="0"/>
              <a:t>‹#›</a:t>
            </a:fld>
            <a:endParaRPr lang="en-US"/>
          </a:p>
        </p:txBody>
      </p:sp>
    </p:spTree>
    <p:extLst>
      <p:ext uri="{BB962C8B-B14F-4D97-AF65-F5344CB8AC3E}">
        <p14:creationId xmlns:p14="http://schemas.microsoft.com/office/powerpoint/2010/main" val="27610977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5BD0F3F-28AB-4F27-B537-5813E2DEDD16}" type="datetime1">
              <a:rPr lang="en-US" smtClean="0"/>
              <a:t>7/29/2021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16EF20-CD85-44E5-BF33-BBD30D43D12F}" type="slidenum">
              <a:rPr lang="en-US" smtClean="0"/>
              <a:t>‹#›</a:t>
            </a:fld>
            <a:endParaRPr lang="en-US"/>
          </a:p>
        </p:txBody>
      </p:sp>
    </p:spTree>
    <p:extLst>
      <p:ext uri="{BB962C8B-B14F-4D97-AF65-F5344CB8AC3E}">
        <p14:creationId xmlns:p14="http://schemas.microsoft.com/office/powerpoint/2010/main" val="33809446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BA4B79F-CC69-47EA-A949-3B6BAFFEE7C4}" type="datetime1">
              <a:rPr lang="en-US" smtClean="0"/>
              <a:t>7/29/2021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16EF20-CD85-44E5-BF33-BBD30D43D12F}" type="slidenum">
              <a:rPr lang="en-US" smtClean="0"/>
              <a:t>‹#›</a:t>
            </a:fld>
            <a:endParaRPr lang="en-US"/>
          </a:p>
        </p:txBody>
      </p:sp>
    </p:spTree>
    <p:extLst>
      <p:ext uri="{BB962C8B-B14F-4D97-AF65-F5344CB8AC3E}">
        <p14:creationId xmlns:p14="http://schemas.microsoft.com/office/powerpoint/2010/main" val="10255934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396A030-614B-4635-8C77-6E21FEAB2D28}" type="datetime1">
              <a:rPr lang="en-US" smtClean="0"/>
              <a:t>7/29/2021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16EF20-CD85-44E5-BF33-BBD30D43D12F}" type="slidenum">
              <a:rPr lang="en-US" smtClean="0"/>
              <a:t>‹#›</a:t>
            </a:fld>
            <a:endParaRPr lang="en-US"/>
          </a:p>
        </p:txBody>
      </p:sp>
    </p:spTree>
    <p:extLst>
      <p:ext uri="{BB962C8B-B14F-4D97-AF65-F5344CB8AC3E}">
        <p14:creationId xmlns:p14="http://schemas.microsoft.com/office/powerpoint/2010/main" val="29698984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B19A24B-4F77-4293-A682-90F395E1E2D7}" type="datetime1">
              <a:rPr lang="en-US" smtClean="0"/>
              <a:t>7/29/2021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16EF20-CD85-44E5-BF33-BBD30D43D12F}" type="slidenum">
              <a:rPr lang="en-US" smtClean="0"/>
              <a:t>‹#›</a:t>
            </a:fld>
            <a:endParaRPr lang="en-US"/>
          </a:p>
        </p:txBody>
      </p:sp>
    </p:spTree>
    <p:extLst>
      <p:ext uri="{BB962C8B-B14F-4D97-AF65-F5344CB8AC3E}">
        <p14:creationId xmlns:p14="http://schemas.microsoft.com/office/powerpoint/2010/main" val="31524391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062FFD7-A55C-480A-9330-7479B6695426}" type="datetime1">
              <a:rPr lang="en-US" smtClean="0"/>
              <a:t>7/29/2021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16EF20-CD85-44E5-BF33-BBD30D43D12F}" type="slidenum">
              <a:rPr lang="en-US" smtClean="0"/>
              <a:t>‹#›</a:t>
            </a:fld>
            <a:endParaRPr lang="en-US"/>
          </a:p>
        </p:txBody>
      </p:sp>
    </p:spTree>
    <p:extLst>
      <p:ext uri="{BB962C8B-B14F-4D97-AF65-F5344CB8AC3E}">
        <p14:creationId xmlns:p14="http://schemas.microsoft.com/office/powerpoint/2010/main" val="28331271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C0E899B-E016-494C-8A95-64E873ECE8C2}" type="datetime1">
              <a:rPr lang="en-US" smtClean="0"/>
              <a:t>7/29/2021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16EF20-CD85-44E5-BF33-BBD30D43D12F}" type="slidenum">
              <a:rPr lang="en-US" smtClean="0"/>
              <a:t>‹#›</a:t>
            </a:fld>
            <a:endParaRPr lang="en-US"/>
          </a:p>
        </p:txBody>
      </p:sp>
    </p:spTree>
    <p:extLst>
      <p:ext uri="{BB962C8B-B14F-4D97-AF65-F5344CB8AC3E}">
        <p14:creationId xmlns:p14="http://schemas.microsoft.com/office/powerpoint/2010/main" val="7040974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DFB37CF-B193-4F84-8A3C-0E2B60F694E2}" type="datetime1">
              <a:rPr lang="en-US" smtClean="0"/>
              <a:t>7/29/2021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716EF20-CD85-44E5-BF33-BBD30D43D12F}" type="slidenum">
              <a:rPr lang="en-US" smtClean="0"/>
              <a:t>‹#›</a:t>
            </a:fld>
            <a:endParaRPr lang="en-US"/>
          </a:p>
        </p:txBody>
      </p:sp>
    </p:spTree>
    <p:extLst>
      <p:ext uri="{BB962C8B-B14F-4D97-AF65-F5344CB8AC3E}">
        <p14:creationId xmlns:p14="http://schemas.microsoft.com/office/powerpoint/2010/main" val="23774093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E5A5E7B-EC0B-4652-BA5A-9539E5CA0B31}" type="datetime1">
              <a:rPr lang="en-US" smtClean="0"/>
              <a:t>7/29/2021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716EF20-CD85-44E5-BF33-BBD30D43D12F}" type="slidenum">
              <a:rPr lang="en-US" smtClean="0"/>
              <a:t>‹#›</a:t>
            </a:fld>
            <a:endParaRPr lang="en-US"/>
          </a:p>
        </p:txBody>
      </p:sp>
    </p:spTree>
    <p:extLst>
      <p:ext uri="{BB962C8B-B14F-4D97-AF65-F5344CB8AC3E}">
        <p14:creationId xmlns:p14="http://schemas.microsoft.com/office/powerpoint/2010/main" val="12574586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5255A3-A8BD-4CC5-B0BA-B7AF45A6B773}" type="datetime1">
              <a:rPr lang="en-US" smtClean="0"/>
              <a:t>7/29/2021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716EF20-CD85-44E5-BF33-BBD30D43D12F}" type="slidenum">
              <a:rPr lang="en-US" smtClean="0"/>
              <a:t>‹#›</a:t>
            </a:fld>
            <a:endParaRPr lang="en-US"/>
          </a:p>
        </p:txBody>
      </p:sp>
    </p:spTree>
    <p:extLst>
      <p:ext uri="{BB962C8B-B14F-4D97-AF65-F5344CB8AC3E}">
        <p14:creationId xmlns:p14="http://schemas.microsoft.com/office/powerpoint/2010/main" val="8238042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6359BDE-938C-438D-B83E-E6284B806565}" type="datetime1">
              <a:rPr lang="en-US" smtClean="0"/>
              <a:t>7/29/2021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16EF20-CD85-44E5-BF33-BBD30D43D12F}" type="slidenum">
              <a:rPr lang="en-US" smtClean="0"/>
              <a:t>‹#›</a:t>
            </a:fld>
            <a:endParaRPr lang="en-US"/>
          </a:p>
        </p:txBody>
      </p:sp>
    </p:spTree>
    <p:extLst>
      <p:ext uri="{BB962C8B-B14F-4D97-AF65-F5344CB8AC3E}">
        <p14:creationId xmlns:p14="http://schemas.microsoft.com/office/powerpoint/2010/main" val="5340552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1656B3C-00AD-4F17-93A2-6EA1BDB52BFE}" type="datetime1">
              <a:rPr lang="en-US" smtClean="0"/>
              <a:t>7/29/2021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16EF20-CD85-44E5-BF33-BBD30D43D12F}" type="slidenum">
              <a:rPr lang="en-US" smtClean="0"/>
              <a:t>‹#›</a:t>
            </a:fld>
            <a:endParaRPr lang="en-US"/>
          </a:p>
        </p:txBody>
      </p:sp>
    </p:spTree>
    <p:extLst>
      <p:ext uri="{BB962C8B-B14F-4D97-AF65-F5344CB8AC3E}">
        <p14:creationId xmlns:p14="http://schemas.microsoft.com/office/powerpoint/2010/main" val="29268652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F7B007-4E98-42DC-A718-309E7B957978}" type="datetime1">
              <a:rPr lang="en-US" smtClean="0"/>
              <a:t>7/29/2021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600" b="1">
                <a:ln w="3175">
                  <a:solidFill>
                    <a:srgbClr val="B6985A"/>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1pPr>
          </a:lstStyle>
          <a:p>
            <a:fld id="{D716EF20-CD85-44E5-BF33-BBD30D43D12F}" type="slidenum">
              <a:rPr lang="en-US" smtClean="0"/>
              <a:pPr/>
              <a:t>‹#›</a:t>
            </a:fld>
            <a:endParaRPr lang="en-US" dirty="0"/>
          </a:p>
        </p:txBody>
      </p:sp>
    </p:spTree>
    <p:extLst>
      <p:ext uri="{BB962C8B-B14F-4D97-AF65-F5344CB8AC3E}">
        <p14:creationId xmlns:p14="http://schemas.microsoft.com/office/powerpoint/2010/main" val="38917890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slide" Target="slide38.xml"/><Relationship Id="rId3" Type="http://schemas.openxmlformats.org/officeDocument/2006/relationships/slide" Target="slide5.xml"/><Relationship Id="rId7" Type="http://schemas.openxmlformats.org/officeDocument/2006/relationships/slide" Target="slide32.xml"/><Relationship Id="rId2" Type="http://schemas.openxmlformats.org/officeDocument/2006/relationships/slide" Target="slide55.xml"/><Relationship Id="rId1" Type="http://schemas.openxmlformats.org/officeDocument/2006/relationships/slideLayout" Target="../slideLayouts/slideLayout1.xml"/><Relationship Id="rId6" Type="http://schemas.openxmlformats.org/officeDocument/2006/relationships/slide" Target="slide27.xml"/><Relationship Id="rId5" Type="http://schemas.openxmlformats.org/officeDocument/2006/relationships/slide" Target="slide21.xml"/><Relationship Id="rId10" Type="http://schemas.openxmlformats.org/officeDocument/2006/relationships/slide" Target="slide45.xml"/><Relationship Id="rId4" Type="http://schemas.openxmlformats.org/officeDocument/2006/relationships/slide" Target="slide16.xml"/><Relationship Id="rId9" Type="http://schemas.openxmlformats.org/officeDocument/2006/relationships/slide" Target="slide41.xml"/></Relationships>
</file>

<file path=ppt/slides/_rels/slide4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0950" y="1490022"/>
            <a:ext cx="10670360" cy="2342145"/>
          </a:xfrm>
          <a:prstGeom prst="rect">
            <a:avLst/>
          </a:prstGeom>
          <a:noFill/>
          <a:ln cmpd="sng">
            <a:noFill/>
          </a:ln>
        </p:spPr>
      </p:pic>
      <p:sp>
        <p:nvSpPr>
          <p:cNvPr id="7" name="TextBox 6"/>
          <p:cNvSpPr txBox="1"/>
          <p:nvPr/>
        </p:nvSpPr>
        <p:spPr>
          <a:xfrm>
            <a:off x="942392" y="4917232"/>
            <a:ext cx="10702212" cy="861774"/>
          </a:xfrm>
          <a:prstGeom prst="rect">
            <a:avLst/>
          </a:prstGeom>
          <a:noFill/>
          <a:ln cmpd="sng">
            <a:noFill/>
          </a:ln>
        </p:spPr>
        <p:txBody>
          <a:bodyPr wrap="square" rtlCol="0">
            <a:spAutoFit/>
          </a:bodyPr>
          <a:lstStyle/>
          <a:p>
            <a:pPr algn="ctr"/>
            <a:r>
              <a:rPr lang="en-US" sz="5000" b="1" dirty="0">
                <a:ln w="12700">
                  <a:solidFill>
                    <a:srgbClr val="B6985A"/>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SALARIED LEAVE REPORT GUIDE</a:t>
            </a:r>
          </a:p>
        </p:txBody>
      </p:sp>
      <p:sp>
        <p:nvSpPr>
          <p:cNvPr id="14" name="Slide Number Placeholder 13"/>
          <p:cNvSpPr>
            <a:spLocks noGrp="1"/>
          </p:cNvSpPr>
          <p:nvPr>
            <p:ph type="sldNum" sz="quarter" idx="12"/>
          </p:nvPr>
        </p:nvSpPr>
        <p:spPr>
          <a:xfrm>
            <a:off x="9334500" y="6384925"/>
            <a:ext cx="2743200" cy="365125"/>
          </a:xfrm>
        </p:spPr>
        <p:txBody>
          <a:bodyPr/>
          <a:lstStyle/>
          <a:p>
            <a:fld id="{D716EF20-CD85-44E5-BF33-BBD30D43D12F}" type="slidenum">
              <a:rPr lang="en-US" smtClean="0"/>
              <a:t>1</a:t>
            </a:fld>
            <a:endParaRPr lang="en-US" dirty="0"/>
          </a:p>
        </p:txBody>
      </p:sp>
    </p:spTree>
    <p:extLst>
      <p:ext uri="{BB962C8B-B14F-4D97-AF65-F5344CB8AC3E}">
        <p14:creationId xmlns:p14="http://schemas.microsoft.com/office/powerpoint/2010/main" val="23504372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9448800" y="6492875"/>
            <a:ext cx="2743200" cy="365125"/>
          </a:xfrm>
        </p:spPr>
        <p:txBody>
          <a:bodyPr/>
          <a:lstStyle/>
          <a:p>
            <a:fld id="{D716EF20-CD85-44E5-BF33-BBD30D43D12F}" type="slidenum">
              <a:rPr lang="en-US" smtClean="0"/>
              <a:t>10</a:t>
            </a:fld>
            <a:endParaRPr lang="en-US" dirty="0"/>
          </a:p>
        </p:txBody>
      </p:sp>
      <p:pic>
        <p:nvPicPr>
          <p:cNvPr id="9" name="Picture 8"/>
          <p:cNvPicPr/>
          <p:nvPr/>
        </p:nvPicPr>
        <p:blipFill>
          <a:blip r:embed="rId2"/>
          <a:stretch>
            <a:fillRect/>
          </a:stretch>
        </p:blipFill>
        <p:spPr>
          <a:xfrm>
            <a:off x="329726" y="1316052"/>
            <a:ext cx="11574566" cy="5281301"/>
          </a:xfrm>
          <a:prstGeom prst="rect">
            <a:avLst/>
          </a:prstGeom>
        </p:spPr>
      </p:pic>
      <p:cxnSp>
        <p:nvCxnSpPr>
          <p:cNvPr id="10" name="Straight Arrow Connector 9"/>
          <p:cNvCxnSpPr/>
          <p:nvPr/>
        </p:nvCxnSpPr>
        <p:spPr>
          <a:xfrm flipH="1">
            <a:off x="3760310" y="3691784"/>
            <a:ext cx="478404" cy="341221"/>
          </a:xfrm>
          <a:prstGeom prst="straightConnector1">
            <a:avLst/>
          </a:prstGeom>
          <a:ln w="381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10820400" y="5997723"/>
            <a:ext cx="478404" cy="341221"/>
          </a:xfrm>
          <a:prstGeom prst="straightConnector1">
            <a:avLst/>
          </a:prstGeom>
          <a:ln w="381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220825" y="139960"/>
            <a:ext cx="11971175" cy="861774"/>
          </a:xfrm>
          <a:prstGeom prst="rect">
            <a:avLst/>
          </a:prstGeom>
          <a:noFill/>
        </p:spPr>
        <p:txBody>
          <a:bodyPr wrap="square" rtlCol="0">
            <a:spAutoFit/>
          </a:bodyPr>
          <a:lstStyle/>
          <a:p>
            <a:r>
              <a:rPr lang="en-US" sz="2500" b="1" dirty="0">
                <a:ln w="9525">
                  <a:solidFill>
                    <a:srgbClr val="B6985A"/>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Type in the hours you need to report and click Save located in the bottom right-hand corner.</a:t>
            </a:r>
          </a:p>
        </p:txBody>
      </p:sp>
    </p:spTree>
    <p:extLst>
      <p:ext uri="{BB962C8B-B14F-4D97-AF65-F5344CB8AC3E}">
        <p14:creationId xmlns:p14="http://schemas.microsoft.com/office/powerpoint/2010/main" val="33764908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220825" y="139960"/>
            <a:ext cx="11799725" cy="477054"/>
          </a:xfrm>
          <a:prstGeom prst="rect">
            <a:avLst/>
          </a:prstGeom>
          <a:noFill/>
        </p:spPr>
        <p:txBody>
          <a:bodyPr wrap="square" rtlCol="0">
            <a:spAutoFit/>
          </a:bodyPr>
          <a:lstStyle/>
          <a:p>
            <a:r>
              <a:rPr lang="en-US" sz="2500" b="1" dirty="0">
                <a:ln w="9525">
                  <a:solidFill>
                    <a:srgbClr val="B6985A"/>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Tip – You must save after each entry otherwise you will lose your changes.</a:t>
            </a:r>
          </a:p>
        </p:txBody>
      </p:sp>
      <p:sp>
        <p:nvSpPr>
          <p:cNvPr id="3" name="Slide Number Placeholder 2"/>
          <p:cNvSpPr>
            <a:spLocks noGrp="1"/>
          </p:cNvSpPr>
          <p:nvPr>
            <p:ph type="sldNum" sz="quarter" idx="12"/>
          </p:nvPr>
        </p:nvSpPr>
        <p:spPr>
          <a:xfrm>
            <a:off x="9448800" y="6484937"/>
            <a:ext cx="2743200" cy="365125"/>
          </a:xfrm>
        </p:spPr>
        <p:txBody>
          <a:bodyPr/>
          <a:lstStyle/>
          <a:p>
            <a:fld id="{D716EF20-CD85-44E5-BF33-BBD30D43D12F}" type="slidenum">
              <a:rPr lang="en-US" smtClean="0"/>
              <a:t>11</a:t>
            </a:fld>
            <a:endParaRPr lang="en-US" dirty="0"/>
          </a:p>
        </p:txBody>
      </p:sp>
      <p:pic>
        <p:nvPicPr>
          <p:cNvPr id="12" name="Picture 11"/>
          <p:cNvPicPr/>
          <p:nvPr/>
        </p:nvPicPr>
        <p:blipFill>
          <a:blip r:embed="rId2"/>
          <a:stretch>
            <a:fillRect/>
          </a:stretch>
        </p:blipFill>
        <p:spPr>
          <a:xfrm>
            <a:off x="220824" y="757610"/>
            <a:ext cx="11495459" cy="5814106"/>
          </a:xfrm>
          <a:prstGeom prst="rect">
            <a:avLst/>
          </a:prstGeom>
        </p:spPr>
      </p:pic>
      <p:cxnSp>
        <p:nvCxnSpPr>
          <p:cNvPr id="13" name="Straight Arrow Connector 12"/>
          <p:cNvCxnSpPr/>
          <p:nvPr/>
        </p:nvCxnSpPr>
        <p:spPr>
          <a:xfrm flipH="1">
            <a:off x="7254798" y="2315910"/>
            <a:ext cx="1446245" cy="970383"/>
          </a:xfrm>
          <a:prstGeom prst="straightConnector1">
            <a:avLst/>
          </a:prstGeom>
          <a:ln w="381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0669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20826" y="139960"/>
            <a:ext cx="11714000" cy="861774"/>
          </a:xfrm>
          <a:prstGeom prst="rect">
            <a:avLst/>
          </a:prstGeom>
          <a:noFill/>
        </p:spPr>
        <p:txBody>
          <a:bodyPr wrap="square" rtlCol="0">
            <a:spAutoFit/>
          </a:bodyPr>
          <a:lstStyle/>
          <a:p>
            <a:r>
              <a:rPr lang="en-US" sz="2500" b="1" dirty="0">
                <a:ln w="9525">
                  <a:solidFill>
                    <a:srgbClr val="B6985A"/>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You can select multiple Earn Codes for the same day by clicking on Add Earn Code.  Once you have selected all Earn Codes and times, click Save.</a:t>
            </a:r>
          </a:p>
        </p:txBody>
      </p:sp>
      <p:sp>
        <p:nvSpPr>
          <p:cNvPr id="3" name="Slide Number Placeholder 2"/>
          <p:cNvSpPr>
            <a:spLocks noGrp="1"/>
          </p:cNvSpPr>
          <p:nvPr>
            <p:ph type="sldNum" sz="quarter" idx="12"/>
          </p:nvPr>
        </p:nvSpPr>
        <p:spPr>
          <a:xfrm>
            <a:off x="9448800" y="6492875"/>
            <a:ext cx="2743200" cy="365125"/>
          </a:xfrm>
        </p:spPr>
        <p:txBody>
          <a:bodyPr/>
          <a:lstStyle/>
          <a:p>
            <a:fld id="{D716EF20-CD85-44E5-BF33-BBD30D43D12F}" type="slidenum">
              <a:rPr lang="en-US" smtClean="0"/>
              <a:t>12</a:t>
            </a:fld>
            <a:endParaRPr lang="en-US" dirty="0"/>
          </a:p>
        </p:txBody>
      </p:sp>
      <p:pic>
        <p:nvPicPr>
          <p:cNvPr id="8" name="Picture 7"/>
          <p:cNvPicPr/>
          <p:nvPr/>
        </p:nvPicPr>
        <p:blipFill>
          <a:blip r:embed="rId2"/>
          <a:stretch>
            <a:fillRect/>
          </a:stretch>
        </p:blipFill>
        <p:spPr>
          <a:xfrm>
            <a:off x="312632" y="1314153"/>
            <a:ext cx="11557475" cy="5178721"/>
          </a:xfrm>
          <a:prstGeom prst="rect">
            <a:avLst/>
          </a:prstGeom>
        </p:spPr>
      </p:pic>
      <p:cxnSp>
        <p:nvCxnSpPr>
          <p:cNvPr id="11" name="Straight Arrow Connector 10"/>
          <p:cNvCxnSpPr/>
          <p:nvPr/>
        </p:nvCxnSpPr>
        <p:spPr>
          <a:xfrm flipH="1">
            <a:off x="5905845" y="2871387"/>
            <a:ext cx="1446245" cy="970383"/>
          </a:xfrm>
          <a:prstGeom prst="straightConnector1">
            <a:avLst/>
          </a:prstGeom>
          <a:ln w="381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4798885" y="4318458"/>
            <a:ext cx="1446245" cy="970383"/>
          </a:xfrm>
          <a:prstGeom prst="straightConnector1">
            <a:avLst/>
          </a:prstGeom>
          <a:ln w="381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361476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20825" y="139960"/>
            <a:ext cx="11971175" cy="1246495"/>
          </a:xfrm>
          <a:prstGeom prst="rect">
            <a:avLst/>
          </a:prstGeom>
          <a:noFill/>
        </p:spPr>
        <p:txBody>
          <a:bodyPr wrap="square" rtlCol="0">
            <a:spAutoFit/>
          </a:bodyPr>
          <a:lstStyle/>
          <a:p>
            <a:r>
              <a:rPr lang="en-US" sz="2500" b="1" dirty="0">
                <a:ln w="9525">
                  <a:solidFill>
                    <a:srgbClr val="B6985A"/>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If you get an insufficient leave warning, for example Vacation Leave has been exhausted, click on Leave Balances in the upper right-hand corner to determine if other appropriate leave is available. </a:t>
            </a:r>
          </a:p>
        </p:txBody>
      </p:sp>
      <p:sp>
        <p:nvSpPr>
          <p:cNvPr id="4" name="Slide Number Placeholder 3"/>
          <p:cNvSpPr>
            <a:spLocks noGrp="1"/>
          </p:cNvSpPr>
          <p:nvPr>
            <p:ph type="sldNum" sz="quarter" idx="12"/>
          </p:nvPr>
        </p:nvSpPr>
        <p:spPr>
          <a:xfrm>
            <a:off x="9420225" y="6492875"/>
            <a:ext cx="2743200" cy="365125"/>
          </a:xfrm>
        </p:spPr>
        <p:txBody>
          <a:bodyPr/>
          <a:lstStyle/>
          <a:p>
            <a:fld id="{D716EF20-CD85-44E5-BF33-BBD30D43D12F}" type="slidenum">
              <a:rPr lang="en-US" smtClean="0"/>
              <a:t>13</a:t>
            </a:fld>
            <a:endParaRPr lang="en-US" dirty="0"/>
          </a:p>
        </p:txBody>
      </p:sp>
      <p:pic>
        <p:nvPicPr>
          <p:cNvPr id="8" name="Picture 7"/>
          <p:cNvPicPr/>
          <p:nvPr/>
        </p:nvPicPr>
        <p:blipFill>
          <a:blip r:embed="rId2"/>
          <a:stretch>
            <a:fillRect/>
          </a:stretch>
        </p:blipFill>
        <p:spPr>
          <a:xfrm>
            <a:off x="346817" y="1486879"/>
            <a:ext cx="11506200" cy="5110474"/>
          </a:xfrm>
          <a:prstGeom prst="rect">
            <a:avLst/>
          </a:prstGeom>
        </p:spPr>
      </p:pic>
      <p:cxnSp>
        <p:nvCxnSpPr>
          <p:cNvPr id="9" name="Straight Arrow Connector 8"/>
          <p:cNvCxnSpPr/>
          <p:nvPr/>
        </p:nvCxnSpPr>
        <p:spPr>
          <a:xfrm flipV="1">
            <a:off x="9420225" y="2294822"/>
            <a:ext cx="1762125" cy="120886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3295844" y="1928870"/>
            <a:ext cx="1446245" cy="970383"/>
          </a:xfrm>
          <a:prstGeom prst="straightConnector1">
            <a:avLst/>
          </a:prstGeom>
          <a:ln w="381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11470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20825" y="139960"/>
            <a:ext cx="11704475" cy="861774"/>
          </a:xfrm>
          <a:prstGeom prst="rect">
            <a:avLst/>
          </a:prstGeom>
          <a:noFill/>
        </p:spPr>
        <p:txBody>
          <a:bodyPr wrap="square" rtlCol="0">
            <a:spAutoFit/>
          </a:bodyPr>
          <a:lstStyle/>
          <a:p>
            <a:r>
              <a:rPr lang="en-US" sz="2500" b="1" dirty="0">
                <a:ln w="9525">
                  <a:solidFill>
                    <a:srgbClr val="B6985A"/>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 box will appear with your available Leave Balances.  To close the box, click the “X” located in the upper right-hand corner of the box.</a:t>
            </a:r>
          </a:p>
        </p:txBody>
      </p:sp>
      <p:sp>
        <p:nvSpPr>
          <p:cNvPr id="3" name="Slide Number Placeholder 2"/>
          <p:cNvSpPr>
            <a:spLocks noGrp="1"/>
          </p:cNvSpPr>
          <p:nvPr>
            <p:ph type="sldNum" sz="quarter" idx="12"/>
          </p:nvPr>
        </p:nvSpPr>
        <p:spPr>
          <a:xfrm>
            <a:off x="9382125" y="6481741"/>
            <a:ext cx="2743200" cy="365125"/>
          </a:xfrm>
        </p:spPr>
        <p:txBody>
          <a:bodyPr/>
          <a:lstStyle/>
          <a:p>
            <a:fld id="{D716EF20-CD85-44E5-BF33-BBD30D43D12F}" type="slidenum">
              <a:rPr lang="en-US" smtClean="0"/>
              <a:t>14</a:t>
            </a:fld>
            <a:endParaRPr lang="en-US"/>
          </a:p>
        </p:txBody>
      </p:sp>
      <p:pic>
        <p:nvPicPr>
          <p:cNvPr id="5" name="Picture 4"/>
          <p:cNvPicPr/>
          <p:nvPr/>
        </p:nvPicPr>
        <p:blipFill>
          <a:blip r:embed="rId2"/>
          <a:stretch>
            <a:fillRect/>
          </a:stretch>
        </p:blipFill>
        <p:spPr>
          <a:xfrm>
            <a:off x="286996" y="1298965"/>
            <a:ext cx="11497654" cy="5289841"/>
          </a:xfrm>
          <a:prstGeom prst="rect">
            <a:avLst/>
          </a:prstGeom>
        </p:spPr>
      </p:pic>
    </p:spTree>
    <p:extLst>
      <p:ext uri="{BB962C8B-B14F-4D97-AF65-F5344CB8AC3E}">
        <p14:creationId xmlns:p14="http://schemas.microsoft.com/office/powerpoint/2010/main" val="19098314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0825" y="139960"/>
            <a:ext cx="11971175" cy="1631216"/>
          </a:xfrm>
          <a:prstGeom prst="rect">
            <a:avLst/>
          </a:prstGeom>
          <a:noFill/>
        </p:spPr>
        <p:txBody>
          <a:bodyPr wrap="square" rtlCol="0">
            <a:spAutoFit/>
          </a:bodyPr>
          <a:lstStyle/>
          <a:p>
            <a:r>
              <a:rPr lang="en-US" sz="2500" b="1" dirty="0">
                <a:ln w="9525">
                  <a:solidFill>
                    <a:srgbClr val="B6985A"/>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If you want to edit or delete time on a specific day, click on the Pencil/Delete button located on the far right, make your edit/delete, and then click Save (The Delete Button is the – button ).  If you delete an entry, a warning message will appear.  Click Yes and then click Save.</a:t>
            </a:r>
          </a:p>
        </p:txBody>
      </p:sp>
      <p:sp>
        <p:nvSpPr>
          <p:cNvPr id="13" name="Slide Number Placeholder 12"/>
          <p:cNvSpPr>
            <a:spLocks noGrp="1"/>
          </p:cNvSpPr>
          <p:nvPr>
            <p:ph type="sldNum" sz="quarter" idx="12"/>
          </p:nvPr>
        </p:nvSpPr>
        <p:spPr>
          <a:xfrm>
            <a:off x="9443387" y="6427788"/>
            <a:ext cx="2743200" cy="365125"/>
          </a:xfrm>
        </p:spPr>
        <p:txBody>
          <a:bodyPr/>
          <a:lstStyle/>
          <a:p>
            <a:fld id="{D716EF20-CD85-44E5-BF33-BBD30D43D12F}" type="slidenum">
              <a:rPr lang="en-US" smtClean="0"/>
              <a:t>15</a:t>
            </a:fld>
            <a:endParaRPr lang="en-US" dirty="0"/>
          </a:p>
        </p:txBody>
      </p:sp>
      <p:pic>
        <p:nvPicPr>
          <p:cNvPr id="10" name="Picture 9"/>
          <p:cNvPicPr/>
          <p:nvPr/>
        </p:nvPicPr>
        <p:blipFill>
          <a:blip r:embed="rId2"/>
          <a:stretch>
            <a:fillRect/>
          </a:stretch>
        </p:blipFill>
        <p:spPr>
          <a:xfrm>
            <a:off x="355363" y="1955404"/>
            <a:ext cx="11480562" cy="4667587"/>
          </a:xfrm>
          <a:prstGeom prst="rect">
            <a:avLst/>
          </a:prstGeom>
        </p:spPr>
      </p:pic>
      <p:cxnSp>
        <p:nvCxnSpPr>
          <p:cNvPr id="11" name="Straight Arrow Connector 10"/>
          <p:cNvCxnSpPr/>
          <p:nvPr/>
        </p:nvCxnSpPr>
        <p:spPr>
          <a:xfrm>
            <a:off x="9865194" y="5428913"/>
            <a:ext cx="670861" cy="906761"/>
          </a:xfrm>
          <a:prstGeom prst="straightConnector1">
            <a:avLst/>
          </a:prstGeom>
          <a:ln w="381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10823816" y="3805672"/>
            <a:ext cx="575450" cy="967049"/>
          </a:xfrm>
          <a:prstGeom prst="straightConnector1">
            <a:avLst/>
          </a:prstGeom>
          <a:ln w="381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7391828" y="3204673"/>
            <a:ext cx="3431988" cy="1650513"/>
          </a:xfrm>
          <a:prstGeom prst="straightConnector1">
            <a:avLst/>
          </a:prstGeom>
          <a:ln w="381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300844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963094"/>
            <a:ext cx="11971175" cy="4247317"/>
          </a:xfrm>
          <a:prstGeom prst="rect">
            <a:avLst/>
          </a:prstGeom>
          <a:noFill/>
        </p:spPr>
        <p:txBody>
          <a:bodyPr wrap="square" rtlCol="0">
            <a:spAutoFit/>
          </a:bodyPr>
          <a:lstStyle/>
          <a:p>
            <a:pPr algn="ctr"/>
            <a:r>
              <a:rPr lang="en-US" sz="9000" b="1" dirty="0">
                <a:ln w="15875">
                  <a:solidFill>
                    <a:srgbClr val="B6985A"/>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HOW TO </a:t>
            </a:r>
          </a:p>
          <a:p>
            <a:pPr algn="ctr"/>
            <a:r>
              <a:rPr lang="en-US" sz="9000" b="1" dirty="0">
                <a:ln w="15875">
                  <a:solidFill>
                    <a:srgbClr val="B6985A"/>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RESTART YOUR LEAVE REPORT</a:t>
            </a:r>
          </a:p>
        </p:txBody>
      </p:sp>
      <p:sp>
        <p:nvSpPr>
          <p:cNvPr id="3" name="Slide Number Placeholder 2"/>
          <p:cNvSpPr>
            <a:spLocks noGrp="1"/>
          </p:cNvSpPr>
          <p:nvPr>
            <p:ph type="sldNum" sz="quarter" idx="12"/>
          </p:nvPr>
        </p:nvSpPr>
        <p:spPr>
          <a:xfrm>
            <a:off x="9448800" y="6492875"/>
            <a:ext cx="2743200" cy="365125"/>
          </a:xfrm>
        </p:spPr>
        <p:txBody>
          <a:bodyPr/>
          <a:lstStyle/>
          <a:p>
            <a:fld id="{D716EF20-CD85-44E5-BF33-BBD30D43D12F}" type="slidenum">
              <a:rPr lang="en-US" smtClean="0"/>
              <a:t>16</a:t>
            </a:fld>
            <a:endParaRPr lang="en-US"/>
          </a:p>
        </p:txBody>
      </p:sp>
      <p:sp>
        <p:nvSpPr>
          <p:cNvPr id="2" name="Action Button: Home 1">
            <a:hlinkClick r:id="rId2" action="ppaction://hlinksldjump" highlightClick="1"/>
          </p:cNvPr>
          <p:cNvSpPr/>
          <p:nvPr/>
        </p:nvSpPr>
        <p:spPr>
          <a:xfrm>
            <a:off x="11280448" y="6417892"/>
            <a:ext cx="444382" cy="367469"/>
          </a:xfrm>
          <a:prstGeom prst="actionButtonHome">
            <a:avLst/>
          </a:prstGeom>
          <a:ln>
            <a:solidFill>
              <a:srgbClr val="B6985A"/>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6260278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20825" y="139960"/>
            <a:ext cx="11971175" cy="477054"/>
          </a:xfrm>
          <a:prstGeom prst="rect">
            <a:avLst/>
          </a:prstGeom>
          <a:noFill/>
        </p:spPr>
        <p:txBody>
          <a:bodyPr wrap="square" rtlCol="0">
            <a:spAutoFit/>
          </a:bodyPr>
          <a:lstStyle/>
          <a:p>
            <a:r>
              <a:rPr lang="en-US" sz="2500" b="1" dirty="0">
                <a:ln w="9525">
                  <a:solidFill>
                    <a:srgbClr val="B6985A"/>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Click on Enter Leave Report on the Employee Dashboard. </a:t>
            </a:r>
          </a:p>
        </p:txBody>
      </p:sp>
      <p:sp>
        <p:nvSpPr>
          <p:cNvPr id="9" name="Slide Number Placeholder 8"/>
          <p:cNvSpPr>
            <a:spLocks noGrp="1"/>
          </p:cNvSpPr>
          <p:nvPr>
            <p:ph type="sldNum" sz="quarter" idx="12"/>
          </p:nvPr>
        </p:nvSpPr>
        <p:spPr>
          <a:xfrm>
            <a:off x="9363075" y="6492875"/>
            <a:ext cx="2743200" cy="365125"/>
          </a:xfrm>
        </p:spPr>
        <p:txBody>
          <a:bodyPr/>
          <a:lstStyle/>
          <a:p>
            <a:fld id="{D716EF20-CD85-44E5-BF33-BBD30D43D12F}" type="slidenum">
              <a:rPr lang="en-US" smtClean="0"/>
              <a:t>17</a:t>
            </a:fld>
            <a:endParaRPr lang="en-US" dirty="0"/>
          </a:p>
        </p:txBody>
      </p:sp>
      <p:pic>
        <p:nvPicPr>
          <p:cNvPr id="7" name="Picture 6"/>
          <p:cNvPicPr/>
          <p:nvPr/>
        </p:nvPicPr>
        <p:blipFill>
          <a:blip r:embed="rId2"/>
          <a:stretch>
            <a:fillRect/>
          </a:stretch>
        </p:blipFill>
        <p:spPr>
          <a:xfrm>
            <a:off x="262812" y="857760"/>
            <a:ext cx="11692754" cy="5635115"/>
          </a:xfrm>
          <a:prstGeom prst="rect">
            <a:avLst/>
          </a:prstGeom>
        </p:spPr>
      </p:pic>
      <p:cxnSp>
        <p:nvCxnSpPr>
          <p:cNvPr id="8" name="Straight Arrow Connector 7"/>
          <p:cNvCxnSpPr/>
          <p:nvPr/>
        </p:nvCxnSpPr>
        <p:spPr>
          <a:xfrm>
            <a:off x="8010437" y="2410910"/>
            <a:ext cx="1126298" cy="1645256"/>
          </a:xfrm>
          <a:prstGeom prst="straightConnector1">
            <a:avLst/>
          </a:prstGeom>
          <a:ln w="381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340577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20825" y="139960"/>
            <a:ext cx="11971175" cy="861774"/>
          </a:xfrm>
          <a:prstGeom prst="rect">
            <a:avLst/>
          </a:prstGeom>
          <a:noFill/>
        </p:spPr>
        <p:txBody>
          <a:bodyPr wrap="square" rtlCol="0">
            <a:spAutoFit/>
          </a:bodyPr>
          <a:lstStyle/>
          <a:p>
            <a:r>
              <a:rPr lang="en-US" sz="2500" b="1" dirty="0">
                <a:ln w="9525">
                  <a:solidFill>
                    <a:srgbClr val="B6985A"/>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If you want to delete your Leave Report and start over, click on Restart Leave Report in the top right-hand corner.</a:t>
            </a:r>
          </a:p>
        </p:txBody>
      </p:sp>
      <p:sp>
        <p:nvSpPr>
          <p:cNvPr id="11" name="Slide Number Placeholder 10"/>
          <p:cNvSpPr>
            <a:spLocks noGrp="1"/>
          </p:cNvSpPr>
          <p:nvPr>
            <p:ph type="sldNum" sz="quarter" idx="12"/>
          </p:nvPr>
        </p:nvSpPr>
        <p:spPr>
          <a:xfrm>
            <a:off x="9448800" y="6484937"/>
            <a:ext cx="2743200" cy="365125"/>
          </a:xfrm>
        </p:spPr>
        <p:txBody>
          <a:bodyPr/>
          <a:lstStyle/>
          <a:p>
            <a:fld id="{D716EF20-CD85-44E5-BF33-BBD30D43D12F}" type="slidenum">
              <a:rPr lang="en-US" smtClean="0"/>
              <a:t>18</a:t>
            </a:fld>
            <a:endParaRPr lang="en-US" dirty="0"/>
          </a:p>
        </p:txBody>
      </p:sp>
      <p:pic>
        <p:nvPicPr>
          <p:cNvPr id="6" name="Picture 5"/>
          <p:cNvPicPr/>
          <p:nvPr/>
        </p:nvPicPr>
        <p:blipFill>
          <a:blip r:embed="rId2"/>
          <a:stretch>
            <a:fillRect/>
          </a:stretch>
        </p:blipFill>
        <p:spPr>
          <a:xfrm>
            <a:off x="262811" y="1141694"/>
            <a:ext cx="11573113" cy="5498388"/>
          </a:xfrm>
          <a:prstGeom prst="rect">
            <a:avLst/>
          </a:prstGeom>
        </p:spPr>
      </p:pic>
      <p:cxnSp>
        <p:nvCxnSpPr>
          <p:cNvPr id="8" name="Straight Arrow Connector 7"/>
          <p:cNvCxnSpPr/>
          <p:nvPr/>
        </p:nvCxnSpPr>
        <p:spPr>
          <a:xfrm flipV="1">
            <a:off x="7862041" y="1999716"/>
            <a:ext cx="2459311" cy="2159378"/>
          </a:xfrm>
          <a:prstGeom prst="straightConnector1">
            <a:avLst/>
          </a:prstGeom>
          <a:ln w="381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36423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20825" y="139960"/>
            <a:ext cx="11971175" cy="861774"/>
          </a:xfrm>
          <a:prstGeom prst="rect">
            <a:avLst/>
          </a:prstGeom>
          <a:noFill/>
        </p:spPr>
        <p:txBody>
          <a:bodyPr wrap="square" rtlCol="0">
            <a:spAutoFit/>
          </a:bodyPr>
          <a:lstStyle/>
          <a:p>
            <a:r>
              <a:rPr lang="en-US" sz="2500" b="1" dirty="0">
                <a:ln w="9525">
                  <a:solidFill>
                    <a:srgbClr val="B6985A"/>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This warning message will appear to confirm you want to restart your Leave Report.  If you want to proceed, click on Restart Leave.</a:t>
            </a:r>
          </a:p>
        </p:txBody>
      </p:sp>
      <p:sp>
        <p:nvSpPr>
          <p:cNvPr id="3" name="Slide Number Placeholder 2"/>
          <p:cNvSpPr>
            <a:spLocks noGrp="1"/>
          </p:cNvSpPr>
          <p:nvPr>
            <p:ph type="sldNum" sz="quarter" idx="12"/>
          </p:nvPr>
        </p:nvSpPr>
        <p:spPr>
          <a:xfrm>
            <a:off x="9448800" y="6492875"/>
            <a:ext cx="2743200" cy="365125"/>
          </a:xfrm>
        </p:spPr>
        <p:txBody>
          <a:bodyPr/>
          <a:lstStyle/>
          <a:p>
            <a:fld id="{D716EF20-CD85-44E5-BF33-BBD30D43D12F}" type="slidenum">
              <a:rPr lang="en-US" smtClean="0"/>
              <a:t>19</a:t>
            </a:fld>
            <a:endParaRPr lang="en-US" dirty="0"/>
          </a:p>
        </p:txBody>
      </p:sp>
      <p:pic>
        <p:nvPicPr>
          <p:cNvPr id="7" name="Picture 6"/>
          <p:cNvPicPr/>
          <p:nvPr/>
        </p:nvPicPr>
        <p:blipFill>
          <a:blip r:embed="rId2"/>
          <a:stretch>
            <a:fillRect/>
          </a:stretch>
        </p:blipFill>
        <p:spPr>
          <a:xfrm>
            <a:off x="355363" y="1199592"/>
            <a:ext cx="11472016" cy="5355032"/>
          </a:xfrm>
          <a:prstGeom prst="rect">
            <a:avLst/>
          </a:prstGeom>
        </p:spPr>
      </p:pic>
      <p:cxnSp>
        <p:nvCxnSpPr>
          <p:cNvPr id="9" name="Straight Arrow Connector 8"/>
          <p:cNvCxnSpPr/>
          <p:nvPr/>
        </p:nvCxnSpPr>
        <p:spPr>
          <a:xfrm>
            <a:off x="10258425" y="800100"/>
            <a:ext cx="861190" cy="1693970"/>
          </a:xfrm>
          <a:prstGeom prst="straightConnector1">
            <a:avLst/>
          </a:prstGeom>
          <a:ln w="381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26492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8125" y="199936"/>
            <a:ext cx="11277600" cy="1246495"/>
          </a:xfrm>
          <a:prstGeom prst="rect">
            <a:avLst/>
          </a:prstGeom>
        </p:spPr>
        <p:txBody>
          <a:bodyPr wrap="square">
            <a:spAutoFit/>
          </a:bodyPr>
          <a:lstStyle/>
          <a:p>
            <a:pPr marL="342900" indent="-342900">
              <a:buAutoNum type="arabicPeriod"/>
            </a:pPr>
            <a:r>
              <a:rPr lang="en-US" sz="2500" b="1" dirty="0">
                <a:ln w="9525">
                  <a:solidFill>
                    <a:schemeClr val="tx1"/>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Go to www.bartonccc.edu</a:t>
            </a:r>
          </a:p>
          <a:p>
            <a:pPr marL="342900" indent="-342900">
              <a:buAutoNum type="arabicPeriod"/>
            </a:pPr>
            <a:r>
              <a:rPr lang="en-US" sz="2500" b="1" dirty="0" err="1">
                <a:ln w="9525">
                  <a:solidFill>
                    <a:schemeClr val="tx1"/>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MyBarton</a:t>
            </a:r>
            <a:r>
              <a:rPr lang="en-US" sz="2500" b="1" dirty="0">
                <a:ln w="9525">
                  <a:solidFill>
                    <a:schemeClr val="tx1"/>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Portal</a:t>
            </a:r>
          </a:p>
          <a:p>
            <a:pPr marL="342900" indent="-342900">
              <a:buAutoNum type="arabicPeriod"/>
            </a:pPr>
            <a:endParaRPr lang="en-US" sz="2500" b="1" dirty="0">
              <a:ln w="9525">
                <a:solidFill>
                  <a:schemeClr val="tx1"/>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a:xfrm>
            <a:off x="9344025" y="6386050"/>
            <a:ext cx="2743200" cy="365125"/>
          </a:xfrm>
        </p:spPr>
        <p:txBody>
          <a:bodyPr/>
          <a:lstStyle/>
          <a:p>
            <a:r>
              <a:rPr lang="en-US" sz="1600" b="1" dirty="0">
                <a:ln w="3175">
                  <a:solidFill>
                    <a:srgbClr val="B6985A"/>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a:t>
            </a:r>
          </a:p>
        </p:txBody>
      </p:sp>
      <p:pic>
        <p:nvPicPr>
          <p:cNvPr id="7" name="Picture 6">
            <a:extLst>
              <a:ext uri="{FF2B5EF4-FFF2-40B4-BE49-F238E27FC236}">
                <a16:creationId xmlns:a16="http://schemas.microsoft.com/office/drawing/2014/main" id="{95C1EECF-0A88-4BF2-B5C9-8670A2A37514}"/>
              </a:ext>
            </a:extLst>
          </p:cNvPr>
          <p:cNvPicPr/>
          <p:nvPr/>
        </p:nvPicPr>
        <p:blipFill>
          <a:blip r:embed="rId2"/>
          <a:stretch>
            <a:fillRect/>
          </a:stretch>
        </p:blipFill>
        <p:spPr>
          <a:xfrm>
            <a:off x="313888" y="1320028"/>
            <a:ext cx="11489422" cy="5206607"/>
          </a:xfrm>
          <a:prstGeom prst="rect">
            <a:avLst/>
          </a:prstGeom>
        </p:spPr>
      </p:pic>
      <p:cxnSp>
        <p:nvCxnSpPr>
          <p:cNvPr id="9" name="Straight Arrow Connector 8">
            <a:extLst>
              <a:ext uri="{FF2B5EF4-FFF2-40B4-BE49-F238E27FC236}">
                <a16:creationId xmlns:a16="http://schemas.microsoft.com/office/drawing/2014/main" id="{C7C78975-48DE-4C9A-AC04-A5823E8F730A}"/>
              </a:ext>
            </a:extLst>
          </p:cNvPr>
          <p:cNvCxnSpPr/>
          <p:nvPr/>
        </p:nvCxnSpPr>
        <p:spPr>
          <a:xfrm flipH="1">
            <a:off x="9368508" y="524332"/>
            <a:ext cx="1349374" cy="1297454"/>
          </a:xfrm>
          <a:prstGeom prst="straightConnector1">
            <a:avLst/>
          </a:prstGeom>
          <a:ln w="381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45950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20825" y="139960"/>
            <a:ext cx="11971175" cy="861774"/>
          </a:xfrm>
          <a:prstGeom prst="rect">
            <a:avLst/>
          </a:prstGeom>
          <a:noFill/>
        </p:spPr>
        <p:txBody>
          <a:bodyPr wrap="square" rtlCol="0">
            <a:spAutoFit/>
          </a:bodyPr>
          <a:lstStyle/>
          <a:p>
            <a:r>
              <a:rPr lang="en-US" sz="2500" b="1" dirty="0">
                <a:ln w="9525">
                  <a:solidFill>
                    <a:srgbClr val="B6985A"/>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 notification will appear stating your Leave Report has been successfully restarted.</a:t>
            </a:r>
          </a:p>
        </p:txBody>
      </p:sp>
      <p:sp>
        <p:nvSpPr>
          <p:cNvPr id="3" name="Slide Number Placeholder 2"/>
          <p:cNvSpPr>
            <a:spLocks noGrp="1"/>
          </p:cNvSpPr>
          <p:nvPr>
            <p:ph type="sldNum" sz="quarter" idx="12"/>
          </p:nvPr>
        </p:nvSpPr>
        <p:spPr>
          <a:xfrm>
            <a:off x="9427109" y="6467476"/>
            <a:ext cx="2743200" cy="365125"/>
          </a:xfrm>
        </p:spPr>
        <p:txBody>
          <a:bodyPr/>
          <a:lstStyle/>
          <a:p>
            <a:fld id="{D716EF20-CD85-44E5-BF33-BBD30D43D12F}" type="slidenum">
              <a:rPr lang="en-US" smtClean="0"/>
              <a:t>20</a:t>
            </a:fld>
            <a:endParaRPr lang="en-US" dirty="0"/>
          </a:p>
        </p:txBody>
      </p:sp>
      <p:pic>
        <p:nvPicPr>
          <p:cNvPr id="6" name="Picture 5"/>
          <p:cNvPicPr/>
          <p:nvPr/>
        </p:nvPicPr>
        <p:blipFill>
          <a:blip r:embed="rId2"/>
          <a:stretch>
            <a:fillRect/>
          </a:stretch>
        </p:blipFill>
        <p:spPr>
          <a:xfrm>
            <a:off x="262812" y="1171070"/>
            <a:ext cx="11607296" cy="5409192"/>
          </a:xfrm>
          <a:prstGeom prst="rect">
            <a:avLst/>
          </a:prstGeom>
        </p:spPr>
      </p:pic>
      <p:cxnSp>
        <p:nvCxnSpPr>
          <p:cNvPr id="8" name="Straight Arrow Connector 7"/>
          <p:cNvCxnSpPr/>
          <p:nvPr/>
        </p:nvCxnSpPr>
        <p:spPr>
          <a:xfrm flipH="1">
            <a:off x="10798709" y="653637"/>
            <a:ext cx="932454" cy="813647"/>
          </a:xfrm>
          <a:prstGeom prst="straightConnector1">
            <a:avLst/>
          </a:prstGeom>
          <a:ln w="381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739691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29384" y="1968761"/>
            <a:ext cx="11971175" cy="2862322"/>
          </a:xfrm>
          <a:prstGeom prst="rect">
            <a:avLst/>
          </a:prstGeom>
          <a:noFill/>
        </p:spPr>
        <p:txBody>
          <a:bodyPr wrap="square" rtlCol="0">
            <a:spAutoFit/>
          </a:bodyPr>
          <a:lstStyle/>
          <a:p>
            <a:pPr algn="ctr"/>
            <a:r>
              <a:rPr lang="en-US" sz="9000" b="1" dirty="0">
                <a:ln w="15875">
                  <a:solidFill>
                    <a:srgbClr val="B6985A"/>
                  </a:solidFill>
                </a:ln>
                <a:solidFill>
                  <a:schemeClr val="bg1"/>
                </a:solidFill>
                <a:latin typeface="Arial" panose="020B0604020202020204" pitchFamily="34" charset="0"/>
                <a:cs typeface="Arial" panose="020B0604020202020204" pitchFamily="34" charset="0"/>
              </a:rPr>
              <a:t>ADDING </a:t>
            </a:r>
            <a:br>
              <a:rPr lang="en-US" sz="9000" b="1" dirty="0">
                <a:ln w="15875">
                  <a:solidFill>
                    <a:srgbClr val="B6985A"/>
                  </a:solidFill>
                </a:ln>
                <a:solidFill>
                  <a:schemeClr val="bg1"/>
                </a:solidFill>
                <a:latin typeface="Arial" panose="020B0604020202020204" pitchFamily="34" charset="0"/>
                <a:cs typeface="Arial" panose="020B0604020202020204" pitchFamily="34" charset="0"/>
              </a:rPr>
            </a:br>
            <a:r>
              <a:rPr lang="en-US" sz="9000" b="1" dirty="0">
                <a:ln w="15875">
                  <a:solidFill>
                    <a:srgbClr val="B6985A"/>
                  </a:solidFill>
                </a:ln>
                <a:solidFill>
                  <a:schemeClr val="bg1"/>
                </a:solidFill>
                <a:latin typeface="Arial" panose="020B0604020202020204" pitchFamily="34" charset="0"/>
                <a:cs typeface="Arial" panose="020B0604020202020204" pitchFamily="34" charset="0"/>
              </a:rPr>
              <a:t>COMMENTS</a:t>
            </a:r>
          </a:p>
        </p:txBody>
      </p:sp>
      <p:sp>
        <p:nvSpPr>
          <p:cNvPr id="3" name="Slide Number Placeholder 2"/>
          <p:cNvSpPr>
            <a:spLocks noGrp="1"/>
          </p:cNvSpPr>
          <p:nvPr>
            <p:ph type="sldNum" sz="quarter" idx="12"/>
          </p:nvPr>
        </p:nvSpPr>
        <p:spPr>
          <a:xfrm>
            <a:off x="9357359" y="6403975"/>
            <a:ext cx="2743200" cy="365125"/>
          </a:xfrm>
        </p:spPr>
        <p:txBody>
          <a:bodyPr/>
          <a:lstStyle/>
          <a:p>
            <a:fld id="{D716EF20-CD85-44E5-BF33-BBD30D43D12F}" type="slidenum">
              <a:rPr lang="en-US" smtClean="0"/>
              <a:t>21</a:t>
            </a:fld>
            <a:endParaRPr lang="en-US" dirty="0"/>
          </a:p>
        </p:txBody>
      </p:sp>
      <p:sp>
        <p:nvSpPr>
          <p:cNvPr id="2" name="Action Button: Home 1">
            <a:hlinkClick r:id="rId2" action="ppaction://hlinksldjump" highlightClick="1"/>
          </p:cNvPr>
          <p:cNvSpPr/>
          <p:nvPr/>
        </p:nvSpPr>
        <p:spPr>
          <a:xfrm>
            <a:off x="11024075" y="6403974"/>
            <a:ext cx="538385" cy="365125"/>
          </a:xfrm>
          <a:prstGeom prst="actionButtonHome">
            <a:avLst/>
          </a:prstGeom>
          <a:ln>
            <a:solidFill>
              <a:srgbClr val="B6985A"/>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4475754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20825" y="139960"/>
            <a:ext cx="11971175" cy="477054"/>
          </a:xfrm>
          <a:prstGeom prst="rect">
            <a:avLst/>
          </a:prstGeom>
          <a:noFill/>
        </p:spPr>
        <p:txBody>
          <a:bodyPr wrap="square" rtlCol="0">
            <a:spAutoFit/>
          </a:bodyPr>
          <a:lstStyle/>
          <a:p>
            <a:r>
              <a:rPr lang="en-US" sz="2500" b="1" dirty="0">
                <a:ln w="9525">
                  <a:solidFill>
                    <a:srgbClr val="B6985A"/>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Click on Enter Leave Report on the Employee Dashboard. </a:t>
            </a:r>
          </a:p>
        </p:txBody>
      </p:sp>
      <p:sp>
        <p:nvSpPr>
          <p:cNvPr id="9" name="Slide Number Placeholder 8"/>
          <p:cNvSpPr>
            <a:spLocks noGrp="1"/>
          </p:cNvSpPr>
          <p:nvPr>
            <p:ph type="sldNum" sz="quarter" idx="12"/>
          </p:nvPr>
        </p:nvSpPr>
        <p:spPr>
          <a:xfrm>
            <a:off x="9363075" y="6492875"/>
            <a:ext cx="2743200" cy="365125"/>
          </a:xfrm>
        </p:spPr>
        <p:txBody>
          <a:bodyPr/>
          <a:lstStyle/>
          <a:p>
            <a:fld id="{D716EF20-CD85-44E5-BF33-BBD30D43D12F}" type="slidenum">
              <a:rPr lang="en-US" smtClean="0"/>
              <a:t>22</a:t>
            </a:fld>
            <a:endParaRPr lang="en-US" dirty="0"/>
          </a:p>
        </p:txBody>
      </p:sp>
      <p:pic>
        <p:nvPicPr>
          <p:cNvPr id="7" name="Picture 6"/>
          <p:cNvPicPr/>
          <p:nvPr/>
        </p:nvPicPr>
        <p:blipFill>
          <a:blip r:embed="rId2"/>
          <a:stretch>
            <a:fillRect/>
          </a:stretch>
        </p:blipFill>
        <p:spPr>
          <a:xfrm>
            <a:off x="262812" y="857760"/>
            <a:ext cx="11692754" cy="5635115"/>
          </a:xfrm>
          <a:prstGeom prst="rect">
            <a:avLst/>
          </a:prstGeom>
        </p:spPr>
      </p:pic>
      <p:cxnSp>
        <p:nvCxnSpPr>
          <p:cNvPr id="8" name="Straight Arrow Connector 7"/>
          <p:cNvCxnSpPr/>
          <p:nvPr/>
        </p:nvCxnSpPr>
        <p:spPr>
          <a:xfrm>
            <a:off x="8010437" y="2410910"/>
            <a:ext cx="1126298" cy="1645256"/>
          </a:xfrm>
          <a:prstGeom prst="straightConnector1">
            <a:avLst/>
          </a:prstGeom>
          <a:ln w="381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22423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10"/>
          <p:cNvSpPr>
            <a:spLocks noGrp="1"/>
          </p:cNvSpPr>
          <p:nvPr>
            <p:ph type="sldNum" sz="quarter" idx="12"/>
          </p:nvPr>
        </p:nvSpPr>
        <p:spPr>
          <a:xfrm>
            <a:off x="9448800" y="6484937"/>
            <a:ext cx="2743200" cy="365125"/>
          </a:xfrm>
        </p:spPr>
        <p:txBody>
          <a:bodyPr/>
          <a:lstStyle/>
          <a:p>
            <a:fld id="{D716EF20-CD85-44E5-BF33-BBD30D43D12F}" type="slidenum">
              <a:rPr lang="en-US" smtClean="0"/>
              <a:t>23</a:t>
            </a:fld>
            <a:endParaRPr lang="en-US" dirty="0"/>
          </a:p>
        </p:txBody>
      </p:sp>
      <p:sp>
        <p:nvSpPr>
          <p:cNvPr id="6" name="TextBox 5"/>
          <p:cNvSpPr txBox="1"/>
          <p:nvPr/>
        </p:nvSpPr>
        <p:spPr>
          <a:xfrm>
            <a:off x="220825" y="139960"/>
            <a:ext cx="11971175" cy="477054"/>
          </a:xfrm>
          <a:prstGeom prst="rect">
            <a:avLst/>
          </a:prstGeom>
          <a:noFill/>
        </p:spPr>
        <p:txBody>
          <a:bodyPr wrap="square" rtlCol="0">
            <a:spAutoFit/>
          </a:bodyPr>
          <a:lstStyle/>
          <a:p>
            <a:r>
              <a:rPr lang="en-US" sz="2500" b="1" dirty="0">
                <a:ln w="9525">
                  <a:solidFill>
                    <a:srgbClr val="B6985A"/>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Click on the Conversation Cloud to add a comment.  </a:t>
            </a:r>
          </a:p>
        </p:txBody>
      </p:sp>
      <p:pic>
        <p:nvPicPr>
          <p:cNvPr id="8" name="Picture 7"/>
          <p:cNvPicPr/>
          <p:nvPr/>
        </p:nvPicPr>
        <p:blipFill>
          <a:blip r:embed="rId2"/>
          <a:stretch>
            <a:fillRect/>
          </a:stretch>
        </p:blipFill>
        <p:spPr>
          <a:xfrm>
            <a:off x="262812" y="737925"/>
            <a:ext cx="11556022" cy="5850882"/>
          </a:xfrm>
          <a:prstGeom prst="rect">
            <a:avLst/>
          </a:prstGeom>
        </p:spPr>
      </p:pic>
      <p:cxnSp>
        <p:nvCxnSpPr>
          <p:cNvPr id="10" name="Straight Arrow Connector 9"/>
          <p:cNvCxnSpPr/>
          <p:nvPr/>
        </p:nvCxnSpPr>
        <p:spPr>
          <a:xfrm flipH="1" flipV="1">
            <a:off x="1991567" y="1951456"/>
            <a:ext cx="3101726" cy="1928335"/>
          </a:xfrm>
          <a:prstGeom prst="straightConnector1">
            <a:avLst/>
          </a:prstGeom>
          <a:ln w="381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74129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10"/>
          <p:cNvSpPr>
            <a:spLocks noGrp="1"/>
          </p:cNvSpPr>
          <p:nvPr>
            <p:ph type="sldNum" sz="quarter" idx="12"/>
          </p:nvPr>
        </p:nvSpPr>
        <p:spPr>
          <a:xfrm>
            <a:off x="9448800" y="6484937"/>
            <a:ext cx="2743200" cy="365125"/>
          </a:xfrm>
        </p:spPr>
        <p:txBody>
          <a:bodyPr/>
          <a:lstStyle/>
          <a:p>
            <a:fld id="{D716EF20-CD85-44E5-BF33-BBD30D43D12F}" type="slidenum">
              <a:rPr lang="en-US" smtClean="0"/>
              <a:t>24</a:t>
            </a:fld>
            <a:endParaRPr lang="en-US" dirty="0"/>
          </a:p>
        </p:txBody>
      </p:sp>
      <p:sp>
        <p:nvSpPr>
          <p:cNvPr id="8" name="TextBox 7"/>
          <p:cNvSpPr txBox="1"/>
          <p:nvPr/>
        </p:nvSpPr>
        <p:spPr>
          <a:xfrm>
            <a:off x="220825" y="139960"/>
            <a:ext cx="11971175" cy="477054"/>
          </a:xfrm>
          <a:prstGeom prst="rect">
            <a:avLst/>
          </a:prstGeom>
          <a:noFill/>
        </p:spPr>
        <p:txBody>
          <a:bodyPr wrap="square" rtlCol="0">
            <a:spAutoFit/>
          </a:bodyPr>
          <a:lstStyle/>
          <a:p>
            <a:r>
              <a:rPr lang="en-US" sz="2500" b="1" dirty="0">
                <a:ln w="9525">
                  <a:solidFill>
                    <a:srgbClr val="B6985A"/>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Type your comment and click Save.</a:t>
            </a:r>
          </a:p>
        </p:txBody>
      </p:sp>
      <p:pic>
        <p:nvPicPr>
          <p:cNvPr id="9" name="Picture 8"/>
          <p:cNvPicPr/>
          <p:nvPr/>
        </p:nvPicPr>
        <p:blipFill>
          <a:blip r:embed="rId2"/>
          <a:stretch>
            <a:fillRect/>
          </a:stretch>
        </p:blipFill>
        <p:spPr>
          <a:xfrm>
            <a:off x="255940" y="857442"/>
            <a:ext cx="11562893" cy="5699456"/>
          </a:xfrm>
          <a:prstGeom prst="rect">
            <a:avLst/>
          </a:prstGeom>
        </p:spPr>
      </p:pic>
      <p:cxnSp>
        <p:nvCxnSpPr>
          <p:cNvPr id="14" name="Straight Arrow Connector 13"/>
          <p:cNvCxnSpPr/>
          <p:nvPr/>
        </p:nvCxnSpPr>
        <p:spPr>
          <a:xfrm flipH="1">
            <a:off x="3711039" y="2398377"/>
            <a:ext cx="1446245" cy="970383"/>
          </a:xfrm>
          <a:prstGeom prst="straightConnector1">
            <a:avLst/>
          </a:prstGeom>
          <a:ln w="381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a:off x="8221986" y="3368760"/>
            <a:ext cx="1446245" cy="970383"/>
          </a:xfrm>
          <a:prstGeom prst="straightConnector1">
            <a:avLst/>
          </a:prstGeom>
          <a:ln w="381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89163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10"/>
          <p:cNvSpPr>
            <a:spLocks noGrp="1"/>
          </p:cNvSpPr>
          <p:nvPr>
            <p:ph type="sldNum" sz="quarter" idx="12"/>
          </p:nvPr>
        </p:nvSpPr>
        <p:spPr>
          <a:xfrm>
            <a:off x="9448800" y="6484937"/>
            <a:ext cx="2743200" cy="365125"/>
          </a:xfrm>
        </p:spPr>
        <p:txBody>
          <a:bodyPr/>
          <a:lstStyle/>
          <a:p>
            <a:fld id="{D716EF20-CD85-44E5-BF33-BBD30D43D12F}" type="slidenum">
              <a:rPr lang="en-US" smtClean="0"/>
              <a:t>25</a:t>
            </a:fld>
            <a:endParaRPr lang="en-US" dirty="0"/>
          </a:p>
        </p:txBody>
      </p:sp>
      <p:sp>
        <p:nvSpPr>
          <p:cNvPr id="7" name="TextBox 6"/>
          <p:cNvSpPr txBox="1"/>
          <p:nvPr/>
        </p:nvSpPr>
        <p:spPr>
          <a:xfrm>
            <a:off x="220825" y="139960"/>
            <a:ext cx="11971175" cy="861774"/>
          </a:xfrm>
          <a:prstGeom prst="rect">
            <a:avLst/>
          </a:prstGeom>
          <a:noFill/>
        </p:spPr>
        <p:txBody>
          <a:bodyPr wrap="square" rtlCol="0">
            <a:spAutoFit/>
          </a:bodyPr>
          <a:lstStyle/>
          <a:p>
            <a:r>
              <a:rPr lang="en-US" sz="2500" b="1" dirty="0">
                <a:ln w="9525">
                  <a:solidFill>
                    <a:srgbClr val="B6985A"/>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To Edit a comment, click on the Pencil.  To Delete a comment click on the - Button.</a:t>
            </a:r>
          </a:p>
        </p:txBody>
      </p:sp>
      <p:pic>
        <p:nvPicPr>
          <p:cNvPr id="8" name="Picture 7"/>
          <p:cNvPicPr/>
          <p:nvPr/>
        </p:nvPicPr>
        <p:blipFill>
          <a:blip r:embed="rId2"/>
          <a:stretch>
            <a:fillRect/>
          </a:stretch>
        </p:blipFill>
        <p:spPr>
          <a:xfrm>
            <a:off x="262811" y="1119499"/>
            <a:ext cx="11573113" cy="5469308"/>
          </a:xfrm>
          <a:prstGeom prst="rect">
            <a:avLst/>
          </a:prstGeom>
        </p:spPr>
      </p:pic>
      <p:cxnSp>
        <p:nvCxnSpPr>
          <p:cNvPr id="10" name="Straight Arrow Connector 9"/>
          <p:cNvCxnSpPr/>
          <p:nvPr/>
        </p:nvCxnSpPr>
        <p:spPr>
          <a:xfrm flipH="1">
            <a:off x="8725677" y="2772952"/>
            <a:ext cx="1446245" cy="970383"/>
          </a:xfrm>
          <a:prstGeom prst="straightConnector1">
            <a:avLst/>
          </a:prstGeom>
          <a:ln w="381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flipV="1">
            <a:off x="8972082" y="3964101"/>
            <a:ext cx="1633249" cy="1501053"/>
          </a:xfrm>
          <a:prstGeom prst="straightConnector1">
            <a:avLst/>
          </a:prstGeom>
          <a:ln w="381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89469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10"/>
          <p:cNvSpPr>
            <a:spLocks noGrp="1"/>
          </p:cNvSpPr>
          <p:nvPr>
            <p:ph type="sldNum" sz="quarter" idx="12"/>
          </p:nvPr>
        </p:nvSpPr>
        <p:spPr>
          <a:xfrm>
            <a:off x="9448800" y="6484937"/>
            <a:ext cx="2743200" cy="365125"/>
          </a:xfrm>
        </p:spPr>
        <p:txBody>
          <a:bodyPr/>
          <a:lstStyle/>
          <a:p>
            <a:fld id="{D716EF20-CD85-44E5-BF33-BBD30D43D12F}" type="slidenum">
              <a:rPr lang="en-US" smtClean="0"/>
              <a:t>26</a:t>
            </a:fld>
            <a:endParaRPr lang="en-US" dirty="0"/>
          </a:p>
        </p:txBody>
      </p:sp>
      <p:sp>
        <p:nvSpPr>
          <p:cNvPr id="6" name="TextBox 5"/>
          <p:cNvSpPr txBox="1"/>
          <p:nvPr/>
        </p:nvSpPr>
        <p:spPr>
          <a:xfrm>
            <a:off x="220825" y="139960"/>
            <a:ext cx="11971175" cy="861774"/>
          </a:xfrm>
          <a:prstGeom prst="rect">
            <a:avLst/>
          </a:prstGeom>
          <a:noFill/>
        </p:spPr>
        <p:txBody>
          <a:bodyPr wrap="square" rtlCol="0">
            <a:spAutoFit/>
          </a:bodyPr>
          <a:lstStyle/>
          <a:p>
            <a:r>
              <a:rPr lang="en-US" sz="2500" b="1" dirty="0">
                <a:ln w="9525">
                  <a:solidFill>
                    <a:srgbClr val="B6985A"/>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Edit your comment and click on Save.  Tip—the Save button will be grayed out until you change the wording.  </a:t>
            </a:r>
          </a:p>
        </p:txBody>
      </p:sp>
      <p:pic>
        <p:nvPicPr>
          <p:cNvPr id="7" name="Picture 6"/>
          <p:cNvPicPr/>
          <p:nvPr/>
        </p:nvPicPr>
        <p:blipFill>
          <a:blip r:embed="rId2"/>
          <a:stretch>
            <a:fillRect/>
          </a:stretch>
        </p:blipFill>
        <p:spPr>
          <a:xfrm>
            <a:off x="262812" y="1209064"/>
            <a:ext cx="11607296" cy="5345560"/>
          </a:xfrm>
          <a:prstGeom prst="rect">
            <a:avLst/>
          </a:prstGeom>
        </p:spPr>
      </p:pic>
      <p:cxnSp>
        <p:nvCxnSpPr>
          <p:cNvPr id="9" name="Straight Arrow Connector 8"/>
          <p:cNvCxnSpPr/>
          <p:nvPr/>
        </p:nvCxnSpPr>
        <p:spPr>
          <a:xfrm flipH="1">
            <a:off x="3751146" y="2772952"/>
            <a:ext cx="1446245" cy="970383"/>
          </a:xfrm>
          <a:prstGeom prst="straightConnector1">
            <a:avLst/>
          </a:prstGeom>
          <a:ln w="381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7588255" y="3743335"/>
            <a:ext cx="1446245" cy="970383"/>
          </a:xfrm>
          <a:prstGeom prst="straightConnector1">
            <a:avLst/>
          </a:prstGeom>
          <a:ln w="381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969618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10"/>
          <p:cNvSpPr>
            <a:spLocks noGrp="1"/>
          </p:cNvSpPr>
          <p:nvPr>
            <p:ph type="sldNum" sz="quarter" idx="12"/>
          </p:nvPr>
        </p:nvSpPr>
        <p:spPr>
          <a:xfrm>
            <a:off x="9448800" y="6484937"/>
            <a:ext cx="2743200" cy="365125"/>
          </a:xfrm>
        </p:spPr>
        <p:txBody>
          <a:bodyPr/>
          <a:lstStyle/>
          <a:p>
            <a:fld id="{D716EF20-CD85-44E5-BF33-BBD30D43D12F}" type="slidenum">
              <a:rPr lang="en-US" smtClean="0"/>
              <a:t>27</a:t>
            </a:fld>
            <a:endParaRPr lang="en-US" dirty="0"/>
          </a:p>
        </p:txBody>
      </p:sp>
      <p:sp>
        <p:nvSpPr>
          <p:cNvPr id="7" name="TextBox 6"/>
          <p:cNvSpPr txBox="1"/>
          <p:nvPr/>
        </p:nvSpPr>
        <p:spPr>
          <a:xfrm>
            <a:off x="112759" y="1885634"/>
            <a:ext cx="11971175" cy="2862322"/>
          </a:xfrm>
          <a:prstGeom prst="rect">
            <a:avLst/>
          </a:prstGeom>
          <a:noFill/>
        </p:spPr>
        <p:txBody>
          <a:bodyPr wrap="square" rtlCol="0">
            <a:spAutoFit/>
          </a:bodyPr>
          <a:lstStyle/>
          <a:p>
            <a:pPr algn="ctr"/>
            <a:r>
              <a:rPr lang="en-US" sz="9000" b="1" dirty="0">
                <a:ln w="15875">
                  <a:solidFill>
                    <a:srgbClr val="B6985A"/>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SUBMIT </a:t>
            </a:r>
          </a:p>
          <a:p>
            <a:pPr algn="ctr"/>
            <a:r>
              <a:rPr lang="en-US" sz="9000" b="1" dirty="0">
                <a:ln w="15875">
                  <a:solidFill>
                    <a:srgbClr val="B6985A"/>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LEAVE REPORT</a:t>
            </a:r>
          </a:p>
        </p:txBody>
      </p:sp>
      <p:sp>
        <p:nvSpPr>
          <p:cNvPr id="2" name="Action Button: Home 1">
            <a:hlinkClick r:id="rId2" action="ppaction://hlinksldjump" highlightClick="1"/>
          </p:cNvPr>
          <p:cNvSpPr/>
          <p:nvPr/>
        </p:nvSpPr>
        <p:spPr>
          <a:xfrm>
            <a:off x="11066804" y="6408025"/>
            <a:ext cx="538385" cy="365125"/>
          </a:xfrm>
          <a:prstGeom prst="actionButtonHome">
            <a:avLst/>
          </a:prstGeom>
          <a:ln>
            <a:solidFill>
              <a:srgbClr val="B6985A"/>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40640190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20825" y="139960"/>
            <a:ext cx="11971175" cy="477054"/>
          </a:xfrm>
          <a:prstGeom prst="rect">
            <a:avLst/>
          </a:prstGeom>
          <a:noFill/>
        </p:spPr>
        <p:txBody>
          <a:bodyPr wrap="square" rtlCol="0">
            <a:spAutoFit/>
          </a:bodyPr>
          <a:lstStyle/>
          <a:p>
            <a:r>
              <a:rPr lang="en-US" sz="2500" b="1" dirty="0">
                <a:ln w="9525">
                  <a:solidFill>
                    <a:srgbClr val="B6985A"/>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Click on Enter Leave Report on the Employee Dashboard. </a:t>
            </a:r>
          </a:p>
        </p:txBody>
      </p:sp>
      <p:sp>
        <p:nvSpPr>
          <p:cNvPr id="9" name="Slide Number Placeholder 8"/>
          <p:cNvSpPr>
            <a:spLocks noGrp="1"/>
          </p:cNvSpPr>
          <p:nvPr>
            <p:ph type="sldNum" sz="quarter" idx="12"/>
          </p:nvPr>
        </p:nvSpPr>
        <p:spPr>
          <a:xfrm>
            <a:off x="9363075" y="6492875"/>
            <a:ext cx="2743200" cy="365125"/>
          </a:xfrm>
        </p:spPr>
        <p:txBody>
          <a:bodyPr/>
          <a:lstStyle/>
          <a:p>
            <a:fld id="{D716EF20-CD85-44E5-BF33-BBD30D43D12F}" type="slidenum">
              <a:rPr lang="en-US" smtClean="0"/>
              <a:t>28</a:t>
            </a:fld>
            <a:endParaRPr lang="en-US" dirty="0"/>
          </a:p>
        </p:txBody>
      </p:sp>
      <p:pic>
        <p:nvPicPr>
          <p:cNvPr id="7" name="Picture 6"/>
          <p:cNvPicPr/>
          <p:nvPr/>
        </p:nvPicPr>
        <p:blipFill>
          <a:blip r:embed="rId2"/>
          <a:stretch>
            <a:fillRect/>
          </a:stretch>
        </p:blipFill>
        <p:spPr>
          <a:xfrm>
            <a:off x="262812" y="857760"/>
            <a:ext cx="11692754" cy="5635115"/>
          </a:xfrm>
          <a:prstGeom prst="rect">
            <a:avLst/>
          </a:prstGeom>
        </p:spPr>
      </p:pic>
      <p:cxnSp>
        <p:nvCxnSpPr>
          <p:cNvPr id="8" name="Straight Arrow Connector 7"/>
          <p:cNvCxnSpPr/>
          <p:nvPr/>
        </p:nvCxnSpPr>
        <p:spPr>
          <a:xfrm>
            <a:off x="8010437" y="2410910"/>
            <a:ext cx="1126298" cy="1645256"/>
          </a:xfrm>
          <a:prstGeom prst="straightConnector1">
            <a:avLst/>
          </a:prstGeom>
          <a:ln w="381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1954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10"/>
          <p:cNvSpPr>
            <a:spLocks noGrp="1"/>
          </p:cNvSpPr>
          <p:nvPr>
            <p:ph type="sldNum" sz="quarter" idx="12"/>
          </p:nvPr>
        </p:nvSpPr>
        <p:spPr>
          <a:xfrm>
            <a:off x="9448800" y="6484937"/>
            <a:ext cx="2743200" cy="365125"/>
          </a:xfrm>
        </p:spPr>
        <p:txBody>
          <a:bodyPr/>
          <a:lstStyle/>
          <a:p>
            <a:fld id="{D716EF20-CD85-44E5-BF33-BBD30D43D12F}" type="slidenum">
              <a:rPr lang="en-US" smtClean="0"/>
              <a:t>29</a:t>
            </a:fld>
            <a:endParaRPr lang="en-US" dirty="0"/>
          </a:p>
        </p:txBody>
      </p:sp>
      <p:sp>
        <p:nvSpPr>
          <p:cNvPr id="7" name="TextBox 6"/>
          <p:cNvSpPr txBox="1"/>
          <p:nvPr/>
        </p:nvSpPr>
        <p:spPr>
          <a:xfrm>
            <a:off x="220825" y="139960"/>
            <a:ext cx="11971175" cy="861774"/>
          </a:xfrm>
          <a:prstGeom prst="rect">
            <a:avLst/>
          </a:prstGeom>
          <a:noFill/>
        </p:spPr>
        <p:txBody>
          <a:bodyPr wrap="square" rtlCol="0">
            <a:spAutoFit/>
          </a:bodyPr>
          <a:lstStyle/>
          <a:p>
            <a:r>
              <a:rPr lang="en-US" sz="2500" b="1" dirty="0">
                <a:ln w="9525">
                  <a:solidFill>
                    <a:srgbClr val="B6985A"/>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Once your Leave Report is complete, click on Preview in the bottom right-hand corner.</a:t>
            </a:r>
          </a:p>
        </p:txBody>
      </p:sp>
      <p:pic>
        <p:nvPicPr>
          <p:cNvPr id="6" name="Picture 5"/>
          <p:cNvPicPr/>
          <p:nvPr/>
        </p:nvPicPr>
        <p:blipFill>
          <a:blip r:embed="rId2"/>
          <a:stretch>
            <a:fillRect/>
          </a:stretch>
        </p:blipFill>
        <p:spPr>
          <a:xfrm>
            <a:off x="220825" y="1225760"/>
            <a:ext cx="11606554" cy="5354502"/>
          </a:xfrm>
          <a:prstGeom prst="rect">
            <a:avLst/>
          </a:prstGeom>
        </p:spPr>
      </p:pic>
      <p:cxnSp>
        <p:nvCxnSpPr>
          <p:cNvPr id="10" name="Straight Arrow Connector 9"/>
          <p:cNvCxnSpPr/>
          <p:nvPr/>
        </p:nvCxnSpPr>
        <p:spPr>
          <a:xfrm>
            <a:off x="10341244" y="4689603"/>
            <a:ext cx="958312" cy="1571308"/>
          </a:xfrm>
          <a:prstGeom prst="straightConnector1">
            <a:avLst/>
          </a:prstGeom>
          <a:ln w="381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80253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8125" y="199936"/>
            <a:ext cx="11277600" cy="1246495"/>
          </a:xfrm>
          <a:prstGeom prst="rect">
            <a:avLst/>
          </a:prstGeom>
        </p:spPr>
        <p:txBody>
          <a:bodyPr wrap="square">
            <a:spAutoFit/>
          </a:bodyPr>
          <a:lstStyle/>
          <a:p>
            <a:pPr marL="342900" indent="-342900">
              <a:buAutoNum type="arabicPeriod"/>
            </a:pPr>
            <a:r>
              <a:rPr lang="en-US" sz="2500" b="1" dirty="0" err="1">
                <a:ln w="9525">
                  <a:solidFill>
                    <a:schemeClr val="tx1"/>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MyBarton</a:t>
            </a:r>
            <a:r>
              <a:rPr lang="en-US" sz="2500" b="1" dirty="0">
                <a:ln w="9525">
                  <a:solidFill>
                    <a:schemeClr val="tx1"/>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Portal Login</a:t>
            </a:r>
          </a:p>
          <a:p>
            <a:pPr marL="342900" indent="-342900">
              <a:buAutoNum type="arabicPeriod"/>
            </a:pPr>
            <a:r>
              <a:rPr lang="en-US" sz="2500" b="1" dirty="0">
                <a:ln w="9525">
                  <a:solidFill>
                    <a:schemeClr val="tx1"/>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Login with your Username and Password</a:t>
            </a:r>
          </a:p>
          <a:p>
            <a:pPr marL="342900" indent="-342900">
              <a:buAutoNum type="arabicPeriod"/>
            </a:pPr>
            <a:endParaRPr lang="en-US" sz="2500" b="1" dirty="0">
              <a:ln w="9525">
                <a:solidFill>
                  <a:schemeClr val="tx1"/>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a:xfrm>
            <a:off x="9344025" y="6386050"/>
            <a:ext cx="2743200" cy="365125"/>
          </a:xfrm>
        </p:spPr>
        <p:txBody>
          <a:bodyPr/>
          <a:lstStyle/>
          <a:p>
            <a:r>
              <a:rPr lang="en-US" sz="1600" b="1" dirty="0">
                <a:ln w="3175">
                  <a:solidFill>
                    <a:srgbClr val="B6985A"/>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a:t>
            </a:r>
          </a:p>
        </p:txBody>
      </p:sp>
      <p:pic>
        <p:nvPicPr>
          <p:cNvPr id="6" name="Picture 5">
            <a:extLst>
              <a:ext uri="{FF2B5EF4-FFF2-40B4-BE49-F238E27FC236}">
                <a16:creationId xmlns:a16="http://schemas.microsoft.com/office/drawing/2014/main" id="{F2EA4C02-4DEC-451A-9D07-8BDBEFBFB08F}"/>
              </a:ext>
            </a:extLst>
          </p:cNvPr>
          <p:cNvPicPr/>
          <p:nvPr/>
        </p:nvPicPr>
        <p:blipFill>
          <a:blip r:embed="rId2"/>
          <a:stretch>
            <a:fillRect/>
          </a:stretch>
        </p:blipFill>
        <p:spPr>
          <a:xfrm>
            <a:off x="238124" y="1320981"/>
            <a:ext cx="11649075" cy="5138542"/>
          </a:xfrm>
          <a:prstGeom prst="rect">
            <a:avLst/>
          </a:prstGeom>
        </p:spPr>
      </p:pic>
      <p:cxnSp>
        <p:nvCxnSpPr>
          <p:cNvPr id="8" name="Straight Arrow Connector 7">
            <a:extLst>
              <a:ext uri="{FF2B5EF4-FFF2-40B4-BE49-F238E27FC236}">
                <a16:creationId xmlns:a16="http://schemas.microsoft.com/office/drawing/2014/main" id="{0F03AF6D-C4FF-4647-BDCA-E6841ED6BDB7}"/>
              </a:ext>
            </a:extLst>
          </p:cNvPr>
          <p:cNvCxnSpPr/>
          <p:nvPr/>
        </p:nvCxnSpPr>
        <p:spPr>
          <a:xfrm flipH="1">
            <a:off x="9771179" y="4349712"/>
            <a:ext cx="1349374" cy="1297454"/>
          </a:xfrm>
          <a:prstGeom prst="straightConnector1">
            <a:avLst/>
          </a:prstGeom>
          <a:ln w="381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415816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10"/>
          <p:cNvSpPr>
            <a:spLocks noGrp="1"/>
          </p:cNvSpPr>
          <p:nvPr>
            <p:ph type="sldNum" sz="quarter" idx="12"/>
          </p:nvPr>
        </p:nvSpPr>
        <p:spPr>
          <a:xfrm>
            <a:off x="9448800" y="6484937"/>
            <a:ext cx="2743200" cy="365125"/>
          </a:xfrm>
        </p:spPr>
        <p:txBody>
          <a:bodyPr/>
          <a:lstStyle/>
          <a:p>
            <a:fld id="{D716EF20-CD85-44E5-BF33-BBD30D43D12F}" type="slidenum">
              <a:rPr lang="en-US" smtClean="0"/>
              <a:t>30</a:t>
            </a:fld>
            <a:endParaRPr lang="en-US" dirty="0"/>
          </a:p>
        </p:txBody>
      </p:sp>
      <p:sp>
        <p:nvSpPr>
          <p:cNvPr id="10" name="TextBox 9"/>
          <p:cNvSpPr txBox="1"/>
          <p:nvPr/>
        </p:nvSpPr>
        <p:spPr>
          <a:xfrm>
            <a:off x="220825" y="139960"/>
            <a:ext cx="11971175" cy="477054"/>
          </a:xfrm>
          <a:prstGeom prst="rect">
            <a:avLst/>
          </a:prstGeom>
          <a:noFill/>
        </p:spPr>
        <p:txBody>
          <a:bodyPr wrap="square" rtlCol="0">
            <a:spAutoFit/>
          </a:bodyPr>
          <a:lstStyle/>
          <a:p>
            <a:r>
              <a:rPr lang="en-US" sz="2500" b="1" dirty="0">
                <a:ln w="9525">
                  <a:solidFill>
                    <a:srgbClr val="B6985A"/>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Review your Leave Report for accuracy.  </a:t>
            </a:r>
          </a:p>
        </p:txBody>
      </p:sp>
      <p:pic>
        <p:nvPicPr>
          <p:cNvPr id="5" name="Picture 4"/>
          <p:cNvPicPr/>
          <p:nvPr/>
        </p:nvPicPr>
        <p:blipFill>
          <a:blip r:embed="rId2"/>
          <a:stretch>
            <a:fillRect/>
          </a:stretch>
        </p:blipFill>
        <p:spPr>
          <a:xfrm>
            <a:off x="220824" y="745544"/>
            <a:ext cx="11760379" cy="5826171"/>
          </a:xfrm>
          <a:prstGeom prst="rect">
            <a:avLst/>
          </a:prstGeom>
        </p:spPr>
      </p:pic>
    </p:spTree>
    <p:extLst>
      <p:ext uri="{BB962C8B-B14F-4D97-AF65-F5344CB8AC3E}">
        <p14:creationId xmlns:p14="http://schemas.microsoft.com/office/powerpoint/2010/main" val="19643213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10"/>
          <p:cNvSpPr>
            <a:spLocks noGrp="1"/>
          </p:cNvSpPr>
          <p:nvPr>
            <p:ph type="sldNum" sz="quarter" idx="12"/>
          </p:nvPr>
        </p:nvSpPr>
        <p:spPr>
          <a:xfrm>
            <a:off x="9448800" y="6484937"/>
            <a:ext cx="2743200" cy="365125"/>
          </a:xfrm>
        </p:spPr>
        <p:txBody>
          <a:bodyPr/>
          <a:lstStyle/>
          <a:p>
            <a:fld id="{D716EF20-CD85-44E5-BF33-BBD30D43D12F}" type="slidenum">
              <a:rPr lang="en-US" smtClean="0"/>
              <a:t>31</a:t>
            </a:fld>
            <a:endParaRPr lang="en-US" dirty="0"/>
          </a:p>
        </p:txBody>
      </p:sp>
      <p:sp>
        <p:nvSpPr>
          <p:cNvPr id="7" name="TextBox 6"/>
          <p:cNvSpPr txBox="1"/>
          <p:nvPr/>
        </p:nvSpPr>
        <p:spPr>
          <a:xfrm>
            <a:off x="220825" y="139960"/>
            <a:ext cx="11971175" cy="1246495"/>
          </a:xfrm>
          <a:prstGeom prst="rect">
            <a:avLst/>
          </a:prstGeom>
          <a:noFill/>
        </p:spPr>
        <p:txBody>
          <a:bodyPr wrap="square" rtlCol="0">
            <a:spAutoFit/>
          </a:bodyPr>
          <a:lstStyle/>
          <a:p>
            <a:r>
              <a:rPr lang="en-US" sz="2500" b="1" dirty="0">
                <a:ln w="9525">
                  <a:solidFill>
                    <a:srgbClr val="B6985A"/>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Scroll down and add additional comments if needed.  Review the certification statement, check the box and click on Submit.  Your Leave Report has now been submitted for approval and processing.  </a:t>
            </a:r>
          </a:p>
        </p:txBody>
      </p:sp>
      <p:pic>
        <p:nvPicPr>
          <p:cNvPr id="10" name="Picture 9"/>
          <p:cNvPicPr/>
          <p:nvPr/>
        </p:nvPicPr>
        <p:blipFill>
          <a:blip r:embed="rId2"/>
          <a:stretch>
            <a:fillRect/>
          </a:stretch>
        </p:blipFill>
        <p:spPr>
          <a:xfrm>
            <a:off x="381000" y="1629395"/>
            <a:ext cx="11352376" cy="4967958"/>
          </a:xfrm>
          <a:prstGeom prst="rect">
            <a:avLst/>
          </a:prstGeom>
        </p:spPr>
      </p:pic>
      <p:cxnSp>
        <p:nvCxnSpPr>
          <p:cNvPr id="13" name="Straight Arrow Connector 12"/>
          <p:cNvCxnSpPr/>
          <p:nvPr/>
        </p:nvCxnSpPr>
        <p:spPr>
          <a:xfrm flipH="1">
            <a:off x="4418597" y="4465454"/>
            <a:ext cx="1446245" cy="970383"/>
          </a:xfrm>
          <a:prstGeom prst="straightConnector1">
            <a:avLst/>
          </a:prstGeom>
          <a:ln w="381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7352863" y="4950645"/>
            <a:ext cx="1446245" cy="970383"/>
          </a:xfrm>
          <a:prstGeom prst="straightConnector1">
            <a:avLst/>
          </a:prstGeom>
          <a:ln w="381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60564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10"/>
          <p:cNvSpPr>
            <a:spLocks noGrp="1"/>
          </p:cNvSpPr>
          <p:nvPr>
            <p:ph type="sldNum" sz="quarter" idx="12"/>
          </p:nvPr>
        </p:nvSpPr>
        <p:spPr>
          <a:xfrm>
            <a:off x="9448800" y="6484937"/>
            <a:ext cx="2743200" cy="365125"/>
          </a:xfrm>
        </p:spPr>
        <p:txBody>
          <a:bodyPr/>
          <a:lstStyle/>
          <a:p>
            <a:fld id="{D716EF20-CD85-44E5-BF33-BBD30D43D12F}" type="slidenum">
              <a:rPr lang="en-US" smtClean="0"/>
              <a:t>32</a:t>
            </a:fld>
            <a:endParaRPr lang="en-US" dirty="0"/>
          </a:p>
        </p:txBody>
      </p:sp>
      <p:sp>
        <p:nvSpPr>
          <p:cNvPr id="10" name="TextBox 9"/>
          <p:cNvSpPr txBox="1"/>
          <p:nvPr/>
        </p:nvSpPr>
        <p:spPr>
          <a:xfrm>
            <a:off x="96133" y="1303742"/>
            <a:ext cx="11971175" cy="4247317"/>
          </a:xfrm>
          <a:prstGeom prst="rect">
            <a:avLst/>
          </a:prstGeom>
          <a:noFill/>
        </p:spPr>
        <p:txBody>
          <a:bodyPr wrap="square" rtlCol="0">
            <a:spAutoFit/>
          </a:bodyPr>
          <a:lstStyle/>
          <a:p>
            <a:pPr algn="ctr"/>
            <a:r>
              <a:rPr lang="en-US" sz="9000" b="1" dirty="0">
                <a:ln w="15875">
                  <a:solidFill>
                    <a:srgbClr val="B6985A"/>
                  </a:solidFill>
                </a:ln>
                <a:solidFill>
                  <a:schemeClr val="bg1"/>
                </a:solidFill>
                <a:latin typeface="Arial" panose="020B0604020202020204" pitchFamily="34" charset="0"/>
                <a:cs typeface="Arial" panose="020B0604020202020204" pitchFamily="34" charset="0"/>
              </a:rPr>
              <a:t>RECALLING A SUBMITTED </a:t>
            </a:r>
          </a:p>
          <a:p>
            <a:pPr algn="ctr"/>
            <a:r>
              <a:rPr lang="en-US" sz="9000" b="1" dirty="0">
                <a:ln w="15875">
                  <a:solidFill>
                    <a:srgbClr val="B6985A"/>
                  </a:solidFill>
                </a:ln>
                <a:solidFill>
                  <a:schemeClr val="bg1"/>
                </a:solidFill>
                <a:latin typeface="Arial" panose="020B0604020202020204" pitchFamily="34" charset="0"/>
                <a:cs typeface="Arial" panose="020B0604020202020204" pitchFamily="34" charset="0"/>
              </a:rPr>
              <a:t>LEAVE REPORT</a:t>
            </a:r>
          </a:p>
        </p:txBody>
      </p:sp>
      <p:sp>
        <p:nvSpPr>
          <p:cNvPr id="2" name="Action Button: Home 1">
            <a:hlinkClick r:id="rId2" action="ppaction://hlinksldjump" highlightClick="1"/>
          </p:cNvPr>
          <p:cNvSpPr/>
          <p:nvPr/>
        </p:nvSpPr>
        <p:spPr>
          <a:xfrm>
            <a:off x="11126624" y="6390933"/>
            <a:ext cx="478565" cy="365125"/>
          </a:xfrm>
          <a:prstGeom prst="actionButtonHome">
            <a:avLst/>
          </a:prstGeom>
          <a:ln>
            <a:solidFill>
              <a:srgbClr val="B6985A"/>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7866119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20825" y="139960"/>
            <a:ext cx="11971175" cy="477054"/>
          </a:xfrm>
          <a:prstGeom prst="rect">
            <a:avLst/>
          </a:prstGeom>
          <a:noFill/>
        </p:spPr>
        <p:txBody>
          <a:bodyPr wrap="square" rtlCol="0">
            <a:spAutoFit/>
          </a:bodyPr>
          <a:lstStyle/>
          <a:p>
            <a:r>
              <a:rPr lang="en-US" sz="2500" b="1" dirty="0">
                <a:ln w="9525">
                  <a:solidFill>
                    <a:srgbClr val="B6985A"/>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Click on Enter Leave Report on the Employee Dashboard. </a:t>
            </a:r>
          </a:p>
        </p:txBody>
      </p:sp>
      <p:sp>
        <p:nvSpPr>
          <p:cNvPr id="9" name="Slide Number Placeholder 8"/>
          <p:cNvSpPr>
            <a:spLocks noGrp="1"/>
          </p:cNvSpPr>
          <p:nvPr>
            <p:ph type="sldNum" sz="quarter" idx="12"/>
          </p:nvPr>
        </p:nvSpPr>
        <p:spPr>
          <a:xfrm>
            <a:off x="9363075" y="6492875"/>
            <a:ext cx="2743200" cy="365125"/>
          </a:xfrm>
        </p:spPr>
        <p:txBody>
          <a:bodyPr/>
          <a:lstStyle/>
          <a:p>
            <a:fld id="{D716EF20-CD85-44E5-BF33-BBD30D43D12F}" type="slidenum">
              <a:rPr lang="en-US" smtClean="0"/>
              <a:t>33</a:t>
            </a:fld>
            <a:endParaRPr lang="en-US" dirty="0"/>
          </a:p>
        </p:txBody>
      </p:sp>
      <p:pic>
        <p:nvPicPr>
          <p:cNvPr id="7" name="Picture 6"/>
          <p:cNvPicPr/>
          <p:nvPr/>
        </p:nvPicPr>
        <p:blipFill>
          <a:blip r:embed="rId2"/>
          <a:stretch>
            <a:fillRect/>
          </a:stretch>
        </p:blipFill>
        <p:spPr>
          <a:xfrm>
            <a:off x="262812" y="857760"/>
            <a:ext cx="11692754" cy="5635115"/>
          </a:xfrm>
          <a:prstGeom prst="rect">
            <a:avLst/>
          </a:prstGeom>
        </p:spPr>
      </p:pic>
      <p:cxnSp>
        <p:nvCxnSpPr>
          <p:cNvPr id="8" name="Straight Arrow Connector 7"/>
          <p:cNvCxnSpPr/>
          <p:nvPr/>
        </p:nvCxnSpPr>
        <p:spPr>
          <a:xfrm>
            <a:off x="8010437" y="2410910"/>
            <a:ext cx="1126298" cy="1645256"/>
          </a:xfrm>
          <a:prstGeom prst="straightConnector1">
            <a:avLst/>
          </a:prstGeom>
          <a:ln w="381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899625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10"/>
          <p:cNvSpPr>
            <a:spLocks noGrp="1"/>
          </p:cNvSpPr>
          <p:nvPr>
            <p:ph type="sldNum" sz="quarter" idx="12"/>
          </p:nvPr>
        </p:nvSpPr>
        <p:spPr>
          <a:xfrm>
            <a:off x="9448800" y="6484937"/>
            <a:ext cx="2743200" cy="365125"/>
          </a:xfrm>
        </p:spPr>
        <p:txBody>
          <a:bodyPr/>
          <a:lstStyle/>
          <a:p>
            <a:fld id="{D716EF20-CD85-44E5-BF33-BBD30D43D12F}" type="slidenum">
              <a:rPr lang="en-US" smtClean="0"/>
              <a:t>34</a:t>
            </a:fld>
            <a:endParaRPr lang="en-US" dirty="0"/>
          </a:p>
        </p:txBody>
      </p:sp>
      <p:sp>
        <p:nvSpPr>
          <p:cNvPr id="7" name="TextBox 6"/>
          <p:cNvSpPr txBox="1"/>
          <p:nvPr/>
        </p:nvSpPr>
        <p:spPr>
          <a:xfrm>
            <a:off x="220825" y="139960"/>
            <a:ext cx="11971175" cy="1246495"/>
          </a:xfrm>
          <a:prstGeom prst="rect">
            <a:avLst/>
          </a:prstGeom>
          <a:noFill/>
        </p:spPr>
        <p:txBody>
          <a:bodyPr wrap="square" rtlCol="0">
            <a:spAutoFit/>
          </a:bodyPr>
          <a:lstStyle/>
          <a:p>
            <a:r>
              <a:rPr lang="en-US" sz="2500" b="1" dirty="0">
                <a:ln w="9525">
                  <a:solidFill>
                    <a:srgbClr val="B6985A"/>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If you submitted your Leave Report and you need to make a change, you can recall it by clicking on Recall Leave Report in the bottom right-hand corner.  Your Leave Report will be returned to you for editing. </a:t>
            </a:r>
          </a:p>
        </p:txBody>
      </p:sp>
      <p:pic>
        <p:nvPicPr>
          <p:cNvPr id="12" name="Picture 11"/>
          <p:cNvPicPr/>
          <p:nvPr/>
        </p:nvPicPr>
        <p:blipFill>
          <a:blip r:embed="rId2"/>
          <a:stretch>
            <a:fillRect/>
          </a:stretch>
        </p:blipFill>
        <p:spPr>
          <a:xfrm>
            <a:off x="286995" y="1558489"/>
            <a:ext cx="11540383" cy="5055956"/>
          </a:xfrm>
          <a:prstGeom prst="rect">
            <a:avLst/>
          </a:prstGeom>
        </p:spPr>
      </p:pic>
      <p:cxnSp>
        <p:nvCxnSpPr>
          <p:cNvPr id="13" name="Straight Arrow Connector 12"/>
          <p:cNvCxnSpPr/>
          <p:nvPr/>
        </p:nvCxnSpPr>
        <p:spPr>
          <a:xfrm flipH="1">
            <a:off x="10665440" y="5135213"/>
            <a:ext cx="576771" cy="1114107"/>
          </a:xfrm>
          <a:prstGeom prst="straightConnector1">
            <a:avLst/>
          </a:prstGeom>
          <a:ln w="381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21935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10"/>
          <p:cNvSpPr>
            <a:spLocks noGrp="1"/>
          </p:cNvSpPr>
          <p:nvPr>
            <p:ph type="sldNum" sz="quarter" idx="12"/>
          </p:nvPr>
        </p:nvSpPr>
        <p:spPr>
          <a:xfrm>
            <a:off x="9448800" y="6484937"/>
            <a:ext cx="2743200" cy="365125"/>
          </a:xfrm>
        </p:spPr>
        <p:txBody>
          <a:bodyPr/>
          <a:lstStyle/>
          <a:p>
            <a:fld id="{D716EF20-CD85-44E5-BF33-BBD30D43D12F}" type="slidenum">
              <a:rPr lang="en-US" smtClean="0"/>
              <a:t>35</a:t>
            </a:fld>
            <a:endParaRPr lang="en-US" dirty="0"/>
          </a:p>
        </p:txBody>
      </p:sp>
      <p:sp>
        <p:nvSpPr>
          <p:cNvPr id="6" name="TextBox 5"/>
          <p:cNvSpPr txBox="1"/>
          <p:nvPr/>
        </p:nvSpPr>
        <p:spPr>
          <a:xfrm>
            <a:off x="144625" y="182689"/>
            <a:ext cx="11971175" cy="2015936"/>
          </a:xfrm>
          <a:prstGeom prst="rect">
            <a:avLst/>
          </a:prstGeom>
          <a:noFill/>
        </p:spPr>
        <p:txBody>
          <a:bodyPr wrap="square" rtlCol="0">
            <a:spAutoFit/>
          </a:bodyPr>
          <a:lstStyle/>
          <a:p>
            <a:r>
              <a:rPr lang="en-US" sz="2500" b="1" dirty="0">
                <a:ln>
                  <a:solidFill>
                    <a:srgbClr val="B6985A"/>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If you realize you need to change your Leave Report prior to your supervisor approving and prior to the pay period closing, you can recall it by clicking Prior Periods in the top right-hand corner.  Select the Leave Report that is Pending and select Recall Leave Report.  If the pay period is closed, you will not see the Recall Leave Report button and will need to contact HR.</a:t>
            </a:r>
          </a:p>
        </p:txBody>
      </p:sp>
      <p:pic>
        <p:nvPicPr>
          <p:cNvPr id="10" name="Picture 1" descr="image0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0624" y="2755868"/>
            <a:ext cx="8639175" cy="317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Straight Arrow Connector 11"/>
          <p:cNvCxnSpPr/>
          <p:nvPr/>
        </p:nvCxnSpPr>
        <p:spPr>
          <a:xfrm flipH="1">
            <a:off x="9761394" y="3937634"/>
            <a:ext cx="864523" cy="123859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717746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10"/>
          <p:cNvSpPr>
            <a:spLocks noGrp="1"/>
          </p:cNvSpPr>
          <p:nvPr>
            <p:ph type="sldNum" sz="quarter" idx="12"/>
          </p:nvPr>
        </p:nvSpPr>
        <p:spPr>
          <a:xfrm>
            <a:off x="9448800" y="6484937"/>
            <a:ext cx="2743200" cy="365125"/>
          </a:xfrm>
        </p:spPr>
        <p:txBody>
          <a:bodyPr/>
          <a:lstStyle/>
          <a:p>
            <a:fld id="{D716EF20-CD85-44E5-BF33-BBD30D43D12F}" type="slidenum">
              <a:rPr lang="en-US" smtClean="0"/>
              <a:t>36</a:t>
            </a:fld>
            <a:endParaRPr lang="en-US" dirty="0"/>
          </a:p>
        </p:txBody>
      </p:sp>
      <p:sp>
        <p:nvSpPr>
          <p:cNvPr id="7" name="TextBox 6"/>
          <p:cNvSpPr txBox="1"/>
          <p:nvPr/>
        </p:nvSpPr>
        <p:spPr>
          <a:xfrm>
            <a:off x="220825" y="139960"/>
            <a:ext cx="11971175" cy="861774"/>
          </a:xfrm>
          <a:prstGeom prst="rect">
            <a:avLst/>
          </a:prstGeom>
          <a:noFill/>
        </p:spPr>
        <p:txBody>
          <a:bodyPr wrap="square" rtlCol="0">
            <a:spAutoFit/>
          </a:bodyPr>
          <a:lstStyle/>
          <a:p>
            <a:r>
              <a:rPr lang="en-US" sz="2500" b="1" dirty="0">
                <a:ln w="9525">
                  <a:solidFill>
                    <a:srgbClr val="B6985A"/>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Once your Leave Report is complete, click on Preview in the bottom right-hand corner.</a:t>
            </a:r>
          </a:p>
        </p:txBody>
      </p:sp>
      <p:pic>
        <p:nvPicPr>
          <p:cNvPr id="8" name="Picture 7"/>
          <p:cNvPicPr/>
          <p:nvPr/>
        </p:nvPicPr>
        <p:blipFill rotWithShape="1">
          <a:blip r:embed="rId2"/>
          <a:srcRect t="10059"/>
          <a:stretch/>
        </p:blipFill>
        <p:spPr bwMode="auto">
          <a:xfrm>
            <a:off x="447674" y="1123950"/>
            <a:ext cx="11268075" cy="5238750"/>
          </a:xfrm>
          <a:prstGeom prst="rect">
            <a:avLst/>
          </a:prstGeom>
          <a:ln>
            <a:noFill/>
          </a:ln>
          <a:extLst>
            <a:ext uri="{53640926-AAD7-44D8-BBD7-CCE9431645EC}">
              <a14:shadowObscured xmlns:a14="http://schemas.microsoft.com/office/drawing/2010/main"/>
            </a:ext>
          </a:extLst>
        </p:spPr>
      </p:pic>
      <p:cxnSp>
        <p:nvCxnSpPr>
          <p:cNvPr id="9" name="Straight Arrow Connector 8"/>
          <p:cNvCxnSpPr/>
          <p:nvPr/>
        </p:nvCxnSpPr>
        <p:spPr>
          <a:xfrm>
            <a:off x="10255519" y="4489219"/>
            <a:ext cx="958312" cy="1571308"/>
          </a:xfrm>
          <a:prstGeom prst="straightConnector1">
            <a:avLst/>
          </a:prstGeom>
          <a:ln w="381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827331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10"/>
          <p:cNvSpPr>
            <a:spLocks noGrp="1"/>
          </p:cNvSpPr>
          <p:nvPr>
            <p:ph type="sldNum" sz="quarter" idx="12"/>
          </p:nvPr>
        </p:nvSpPr>
        <p:spPr>
          <a:xfrm>
            <a:off x="9448800" y="6484937"/>
            <a:ext cx="2743200" cy="365125"/>
          </a:xfrm>
        </p:spPr>
        <p:txBody>
          <a:bodyPr/>
          <a:lstStyle/>
          <a:p>
            <a:fld id="{D716EF20-CD85-44E5-BF33-BBD30D43D12F}" type="slidenum">
              <a:rPr lang="en-US" smtClean="0"/>
              <a:t>37</a:t>
            </a:fld>
            <a:endParaRPr lang="en-US" dirty="0"/>
          </a:p>
        </p:txBody>
      </p:sp>
      <p:sp>
        <p:nvSpPr>
          <p:cNvPr id="5" name="TextBox 4"/>
          <p:cNvSpPr txBox="1"/>
          <p:nvPr/>
        </p:nvSpPr>
        <p:spPr>
          <a:xfrm>
            <a:off x="220825" y="139960"/>
            <a:ext cx="11971175" cy="1246495"/>
          </a:xfrm>
          <a:prstGeom prst="rect">
            <a:avLst/>
          </a:prstGeom>
          <a:noFill/>
        </p:spPr>
        <p:txBody>
          <a:bodyPr wrap="square" rtlCol="0">
            <a:spAutoFit/>
          </a:bodyPr>
          <a:lstStyle/>
          <a:p>
            <a:r>
              <a:rPr lang="en-US" sz="2500" b="1" dirty="0">
                <a:ln w="9525">
                  <a:solidFill>
                    <a:srgbClr val="B6985A"/>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Scroll down and add additional comments if needed.  Review the certification statement, check the box and click on Submit.  Your Leave Report has now been submitted for approval and processing.  </a:t>
            </a:r>
          </a:p>
        </p:txBody>
      </p:sp>
      <p:pic>
        <p:nvPicPr>
          <p:cNvPr id="7" name="Picture 6"/>
          <p:cNvPicPr/>
          <p:nvPr/>
        </p:nvPicPr>
        <p:blipFill rotWithShape="1">
          <a:blip r:embed="rId2"/>
          <a:srcRect t="10355"/>
          <a:stretch/>
        </p:blipFill>
        <p:spPr bwMode="auto">
          <a:xfrm>
            <a:off x="262811" y="1576387"/>
            <a:ext cx="11519613" cy="5062538"/>
          </a:xfrm>
          <a:prstGeom prst="rect">
            <a:avLst/>
          </a:prstGeom>
          <a:ln>
            <a:noFill/>
          </a:ln>
          <a:extLst>
            <a:ext uri="{53640926-AAD7-44D8-BBD7-CCE9431645EC}">
              <a14:shadowObscured xmlns:a14="http://schemas.microsoft.com/office/drawing/2010/main"/>
            </a:ext>
          </a:extLst>
        </p:spPr>
      </p:pic>
      <p:cxnSp>
        <p:nvCxnSpPr>
          <p:cNvPr id="8" name="Straight Arrow Connector 7"/>
          <p:cNvCxnSpPr/>
          <p:nvPr/>
        </p:nvCxnSpPr>
        <p:spPr>
          <a:xfrm flipH="1">
            <a:off x="4455718" y="4230469"/>
            <a:ext cx="1446245" cy="970383"/>
          </a:xfrm>
          <a:prstGeom prst="straightConnector1">
            <a:avLst/>
          </a:prstGeom>
          <a:ln w="381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7103668" y="4956274"/>
            <a:ext cx="1446245" cy="970383"/>
          </a:xfrm>
          <a:prstGeom prst="straightConnector1">
            <a:avLst/>
          </a:prstGeom>
          <a:ln w="381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99464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10"/>
          <p:cNvSpPr>
            <a:spLocks noGrp="1"/>
          </p:cNvSpPr>
          <p:nvPr>
            <p:ph type="sldNum" sz="quarter" idx="12"/>
          </p:nvPr>
        </p:nvSpPr>
        <p:spPr>
          <a:xfrm>
            <a:off x="9448800" y="6484937"/>
            <a:ext cx="2743200" cy="365125"/>
          </a:xfrm>
        </p:spPr>
        <p:txBody>
          <a:bodyPr/>
          <a:lstStyle/>
          <a:p>
            <a:fld id="{D716EF20-CD85-44E5-BF33-BBD30D43D12F}" type="slidenum">
              <a:rPr lang="en-US" smtClean="0"/>
              <a:t>38</a:t>
            </a:fld>
            <a:endParaRPr lang="en-US" dirty="0"/>
          </a:p>
        </p:txBody>
      </p:sp>
      <p:sp>
        <p:nvSpPr>
          <p:cNvPr id="10" name="TextBox 9"/>
          <p:cNvSpPr txBox="1"/>
          <p:nvPr/>
        </p:nvSpPr>
        <p:spPr>
          <a:xfrm>
            <a:off x="96133" y="1303742"/>
            <a:ext cx="11971175" cy="4247317"/>
          </a:xfrm>
          <a:prstGeom prst="rect">
            <a:avLst/>
          </a:prstGeom>
          <a:noFill/>
        </p:spPr>
        <p:txBody>
          <a:bodyPr wrap="square" rtlCol="0">
            <a:spAutoFit/>
          </a:bodyPr>
          <a:lstStyle/>
          <a:p>
            <a:pPr algn="ctr"/>
            <a:r>
              <a:rPr lang="en-US" sz="9000" b="1" dirty="0">
                <a:ln w="15875">
                  <a:solidFill>
                    <a:srgbClr val="B6985A"/>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VIEWING LEAVE REPORT APPROVER(S)</a:t>
            </a:r>
          </a:p>
        </p:txBody>
      </p:sp>
      <p:sp>
        <p:nvSpPr>
          <p:cNvPr id="2" name="Action Button: Home 1">
            <a:hlinkClick r:id="rId2" action="ppaction://hlinksldjump" highlightClick="1"/>
          </p:cNvPr>
          <p:cNvSpPr/>
          <p:nvPr/>
        </p:nvSpPr>
        <p:spPr>
          <a:xfrm>
            <a:off x="11015529" y="6408025"/>
            <a:ext cx="555476" cy="365125"/>
          </a:xfrm>
          <a:prstGeom prst="actionButtonHome">
            <a:avLst/>
          </a:prstGeom>
          <a:ln>
            <a:solidFill>
              <a:srgbClr val="B6985A"/>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426871066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20825" y="139960"/>
            <a:ext cx="11971175" cy="477054"/>
          </a:xfrm>
          <a:prstGeom prst="rect">
            <a:avLst/>
          </a:prstGeom>
          <a:noFill/>
        </p:spPr>
        <p:txBody>
          <a:bodyPr wrap="square" rtlCol="0">
            <a:spAutoFit/>
          </a:bodyPr>
          <a:lstStyle/>
          <a:p>
            <a:r>
              <a:rPr lang="en-US" sz="2500" b="1" dirty="0">
                <a:ln w="9525">
                  <a:solidFill>
                    <a:srgbClr val="B6985A"/>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Click on Enter Leave Report on the Employee Dashboard. </a:t>
            </a:r>
          </a:p>
        </p:txBody>
      </p:sp>
      <p:sp>
        <p:nvSpPr>
          <p:cNvPr id="9" name="Slide Number Placeholder 8"/>
          <p:cNvSpPr>
            <a:spLocks noGrp="1"/>
          </p:cNvSpPr>
          <p:nvPr>
            <p:ph type="sldNum" sz="quarter" idx="12"/>
          </p:nvPr>
        </p:nvSpPr>
        <p:spPr>
          <a:xfrm>
            <a:off x="9363075" y="6492875"/>
            <a:ext cx="2743200" cy="365125"/>
          </a:xfrm>
        </p:spPr>
        <p:txBody>
          <a:bodyPr/>
          <a:lstStyle/>
          <a:p>
            <a:fld id="{D716EF20-CD85-44E5-BF33-BBD30D43D12F}" type="slidenum">
              <a:rPr lang="en-US" smtClean="0"/>
              <a:t>39</a:t>
            </a:fld>
            <a:endParaRPr lang="en-US" dirty="0"/>
          </a:p>
        </p:txBody>
      </p:sp>
      <p:pic>
        <p:nvPicPr>
          <p:cNvPr id="7" name="Picture 6"/>
          <p:cNvPicPr/>
          <p:nvPr/>
        </p:nvPicPr>
        <p:blipFill>
          <a:blip r:embed="rId2"/>
          <a:stretch>
            <a:fillRect/>
          </a:stretch>
        </p:blipFill>
        <p:spPr>
          <a:xfrm>
            <a:off x="262812" y="857760"/>
            <a:ext cx="11692754" cy="5635115"/>
          </a:xfrm>
          <a:prstGeom prst="rect">
            <a:avLst/>
          </a:prstGeom>
        </p:spPr>
      </p:pic>
      <p:cxnSp>
        <p:nvCxnSpPr>
          <p:cNvPr id="8" name="Straight Arrow Connector 7"/>
          <p:cNvCxnSpPr/>
          <p:nvPr/>
        </p:nvCxnSpPr>
        <p:spPr>
          <a:xfrm>
            <a:off x="8010437" y="2410910"/>
            <a:ext cx="1126298" cy="1645256"/>
          </a:xfrm>
          <a:prstGeom prst="straightConnector1">
            <a:avLst/>
          </a:prstGeom>
          <a:ln w="381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58406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40287" y="81930"/>
            <a:ext cx="11911426" cy="6694140"/>
          </a:xfrm>
          <a:prstGeom prst="rect">
            <a:avLst/>
          </a:prstGeom>
          <a:noFill/>
          <a:ln w="38100">
            <a:solidFill>
              <a:schemeClr val="bg1"/>
            </a:solidFill>
          </a:ln>
          <a:effectLst/>
        </p:spPr>
        <p:txBody>
          <a:bodyPr wrap="square" rtlCol="0">
            <a:spAutoFit/>
          </a:bodyPr>
          <a:lstStyle/>
          <a:p>
            <a:pPr algn="ctr"/>
            <a:r>
              <a:rPr lang="en-US" sz="7000" b="1" dirty="0">
                <a:ln w="9525">
                  <a:solidFill>
                    <a:srgbClr val="B6985A"/>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Table of Contents</a:t>
            </a:r>
          </a:p>
          <a:p>
            <a:pPr algn="ctr"/>
            <a:endParaRPr lang="en-US" sz="300" b="1" dirty="0">
              <a:ln w="9525">
                <a:solidFill>
                  <a:srgbClr val="B6985A"/>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endParaRPr lang="en-US" sz="1400" b="1" dirty="0">
              <a:ln w="9525">
                <a:solidFill>
                  <a:srgbClr val="B6985A"/>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457200" indent="-457200">
              <a:buAutoNum type="arabicPeriod"/>
            </a:pPr>
            <a:r>
              <a:rPr lang="en-US" sz="4000" b="1" dirty="0">
                <a:ln w="9525">
                  <a:solidFill>
                    <a:srgbClr val="B6985A"/>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700" b="1" dirty="0">
                <a:ln w="9525">
                  <a:solidFill>
                    <a:srgbClr val="B6985A"/>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Accessing Your Leave Report</a:t>
            </a:r>
          </a:p>
          <a:p>
            <a:pPr marL="457200" indent="-457200">
              <a:buAutoNum type="arabicPeriod"/>
            </a:pPr>
            <a:r>
              <a:rPr lang="en-US" sz="3700" b="1" dirty="0">
                <a:ln w="9525">
                  <a:solidFill>
                    <a:srgbClr val="B6985A"/>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How to Restart Your Leave Report</a:t>
            </a:r>
          </a:p>
          <a:p>
            <a:pPr marL="457200" indent="-457200">
              <a:buAutoNum type="arabicPeriod"/>
            </a:pPr>
            <a:r>
              <a:rPr lang="en-US" sz="3700" b="1" dirty="0">
                <a:ln w="9525">
                  <a:solidFill>
                    <a:srgbClr val="B6985A"/>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Adding Comments</a:t>
            </a:r>
          </a:p>
          <a:p>
            <a:pPr marL="457200" indent="-457200">
              <a:buAutoNum type="arabicPeriod"/>
            </a:pPr>
            <a:r>
              <a:rPr lang="en-US" sz="3700" b="1" dirty="0">
                <a:ln w="9525">
                  <a:solidFill>
                    <a:srgbClr val="B6985A"/>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Submit Leave Report</a:t>
            </a:r>
          </a:p>
          <a:p>
            <a:pPr marL="457200" indent="-457200">
              <a:buAutoNum type="arabicPeriod"/>
            </a:pPr>
            <a:r>
              <a:rPr lang="en-US" sz="3700" b="1" dirty="0">
                <a:ln w="9525">
                  <a:solidFill>
                    <a:srgbClr val="B6985A"/>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Recalling a Submitted Leave Report</a:t>
            </a:r>
          </a:p>
          <a:p>
            <a:pPr marL="457200" indent="-457200">
              <a:buAutoNum type="arabicPeriod"/>
            </a:pPr>
            <a:r>
              <a:rPr lang="en-US" sz="3700" b="1" dirty="0">
                <a:ln w="9525">
                  <a:solidFill>
                    <a:srgbClr val="B6985A"/>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Viewing Leave Report Approver(s)</a:t>
            </a:r>
          </a:p>
          <a:p>
            <a:pPr marL="457200" indent="-457200">
              <a:buAutoNum type="arabicPeriod"/>
            </a:pPr>
            <a:r>
              <a:rPr lang="en-US" sz="3700" b="1" dirty="0">
                <a:ln w="9525">
                  <a:solidFill>
                    <a:srgbClr val="B6985A"/>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Viewing Leave Balances</a:t>
            </a:r>
          </a:p>
          <a:p>
            <a:pPr marL="457200" indent="-457200">
              <a:buAutoNum type="arabicPeriod"/>
            </a:pPr>
            <a:r>
              <a:rPr lang="en-US" sz="3700" b="1" dirty="0">
                <a:ln w="9525">
                  <a:solidFill>
                    <a:srgbClr val="B6985A"/>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Pay Stub/Direct Deposit Information</a:t>
            </a:r>
          </a:p>
          <a:p>
            <a:pPr marL="457200" indent="-457200">
              <a:buAutoNum type="arabicPeriod"/>
            </a:pPr>
            <a:r>
              <a:rPr lang="en-US" sz="3700" b="1" dirty="0">
                <a:ln w="9525">
                  <a:solidFill>
                    <a:srgbClr val="B6985A"/>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Earnings</a:t>
            </a:r>
          </a:p>
        </p:txBody>
      </p:sp>
      <p:sp>
        <p:nvSpPr>
          <p:cNvPr id="4" name="Slide Number Placeholder 3"/>
          <p:cNvSpPr>
            <a:spLocks noGrp="1"/>
          </p:cNvSpPr>
          <p:nvPr>
            <p:ph type="sldNum" sz="quarter" idx="12"/>
          </p:nvPr>
        </p:nvSpPr>
        <p:spPr>
          <a:xfrm>
            <a:off x="9239250" y="6209839"/>
            <a:ext cx="2743200" cy="365125"/>
          </a:xfrm>
        </p:spPr>
        <p:txBody>
          <a:bodyPr/>
          <a:lstStyle/>
          <a:p>
            <a:r>
              <a:rPr lang="en-US" sz="1600" b="1" dirty="0">
                <a:ln w="3175">
                  <a:solidFill>
                    <a:srgbClr val="B6985A"/>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3</a:t>
            </a:r>
          </a:p>
        </p:txBody>
      </p:sp>
      <p:sp>
        <p:nvSpPr>
          <p:cNvPr id="2" name="Rectangle 1"/>
          <p:cNvSpPr/>
          <p:nvPr/>
        </p:nvSpPr>
        <p:spPr>
          <a:xfrm>
            <a:off x="264920" y="1666430"/>
            <a:ext cx="7101555" cy="6152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5" name="Rectangle 14">
            <a:hlinkClick r:id="rId2" action="ppaction://hlinksldjump"/>
            <a:extLst>
              <a:ext uri="{FF2B5EF4-FFF2-40B4-BE49-F238E27FC236}">
                <a16:creationId xmlns:a16="http://schemas.microsoft.com/office/drawing/2014/main" id="{AF216703-492D-4CF9-88C1-01C6490E71ED}"/>
              </a:ext>
            </a:extLst>
          </p:cNvPr>
          <p:cNvSpPr/>
          <p:nvPr/>
        </p:nvSpPr>
        <p:spPr>
          <a:xfrm>
            <a:off x="140287" y="6115574"/>
            <a:ext cx="3081085" cy="5788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hlinkClick r:id="rId3" action="ppaction://hlinksldjump"/>
            <a:extLst>
              <a:ext uri="{FF2B5EF4-FFF2-40B4-BE49-F238E27FC236}">
                <a16:creationId xmlns:a16="http://schemas.microsoft.com/office/drawing/2014/main" id="{B5D1E54A-3B18-4C0C-9075-C4F122658838}"/>
              </a:ext>
            </a:extLst>
          </p:cNvPr>
          <p:cNvSpPr/>
          <p:nvPr/>
        </p:nvSpPr>
        <p:spPr>
          <a:xfrm>
            <a:off x="264920" y="1459684"/>
            <a:ext cx="7528452" cy="6962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hlinkClick r:id="rId4" action="ppaction://hlinksldjump"/>
            <a:extLst>
              <a:ext uri="{FF2B5EF4-FFF2-40B4-BE49-F238E27FC236}">
                <a16:creationId xmlns:a16="http://schemas.microsoft.com/office/drawing/2014/main" id="{A811CBC0-0C97-480A-8F6E-ADE8864B45A2}"/>
              </a:ext>
            </a:extLst>
          </p:cNvPr>
          <p:cNvSpPr/>
          <p:nvPr/>
        </p:nvSpPr>
        <p:spPr>
          <a:xfrm>
            <a:off x="264920" y="2155971"/>
            <a:ext cx="8367352" cy="5788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hlinkClick r:id="rId5" action="ppaction://hlinksldjump"/>
            <a:extLst>
              <a:ext uri="{FF2B5EF4-FFF2-40B4-BE49-F238E27FC236}">
                <a16:creationId xmlns:a16="http://schemas.microsoft.com/office/drawing/2014/main" id="{FFD5CEB8-916A-45E6-B784-D2925975E481}"/>
              </a:ext>
            </a:extLst>
          </p:cNvPr>
          <p:cNvSpPr/>
          <p:nvPr/>
        </p:nvSpPr>
        <p:spPr>
          <a:xfrm>
            <a:off x="201336" y="2645512"/>
            <a:ext cx="4949504" cy="6152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hlinkClick r:id="rId6" action="ppaction://hlinksldjump"/>
            <a:extLst>
              <a:ext uri="{FF2B5EF4-FFF2-40B4-BE49-F238E27FC236}">
                <a16:creationId xmlns:a16="http://schemas.microsoft.com/office/drawing/2014/main" id="{F840314D-6E66-427D-BB9F-7D256E1FA8ED}"/>
              </a:ext>
            </a:extLst>
          </p:cNvPr>
          <p:cNvSpPr/>
          <p:nvPr/>
        </p:nvSpPr>
        <p:spPr>
          <a:xfrm>
            <a:off x="140287" y="3260809"/>
            <a:ext cx="5664895" cy="4895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hlinkClick r:id="rId7" action="ppaction://hlinksldjump"/>
            <a:extLst>
              <a:ext uri="{FF2B5EF4-FFF2-40B4-BE49-F238E27FC236}">
                <a16:creationId xmlns:a16="http://schemas.microsoft.com/office/drawing/2014/main" id="{FA7F2DBF-5782-4D13-8D01-1836EE21C6FC}"/>
              </a:ext>
            </a:extLst>
          </p:cNvPr>
          <p:cNvSpPr/>
          <p:nvPr/>
        </p:nvSpPr>
        <p:spPr>
          <a:xfrm>
            <a:off x="140287" y="3786806"/>
            <a:ext cx="9020491" cy="568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hlinkClick r:id="rId8" action="ppaction://hlinksldjump"/>
            <a:extLst>
              <a:ext uri="{FF2B5EF4-FFF2-40B4-BE49-F238E27FC236}">
                <a16:creationId xmlns:a16="http://schemas.microsoft.com/office/drawing/2014/main" id="{446A85D3-8F41-4945-AFD8-C7C9FDB8AF1F}"/>
              </a:ext>
            </a:extLst>
          </p:cNvPr>
          <p:cNvSpPr/>
          <p:nvPr/>
        </p:nvSpPr>
        <p:spPr>
          <a:xfrm>
            <a:off x="140287" y="4355768"/>
            <a:ext cx="8726876" cy="568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hlinkClick r:id="rId9" action="ppaction://hlinksldjump"/>
            <a:extLst>
              <a:ext uri="{FF2B5EF4-FFF2-40B4-BE49-F238E27FC236}">
                <a16:creationId xmlns:a16="http://schemas.microsoft.com/office/drawing/2014/main" id="{6EE8436D-9B0F-46AF-9726-712183AC9E07}"/>
              </a:ext>
            </a:extLst>
          </p:cNvPr>
          <p:cNvSpPr/>
          <p:nvPr/>
        </p:nvSpPr>
        <p:spPr>
          <a:xfrm>
            <a:off x="140287" y="4934609"/>
            <a:ext cx="6285680" cy="5788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hlinkClick r:id="rId2" action="ppaction://hlinksldjump"/>
            <a:extLst>
              <a:ext uri="{FF2B5EF4-FFF2-40B4-BE49-F238E27FC236}">
                <a16:creationId xmlns:a16="http://schemas.microsoft.com/office/drawing/2014/main" id="{36784475-C0CF-4549-8024-D2B504C1F5FB}"/>
              </a:ext>
            </a:extLst>
          </p:cNvPr>
          <p:cNvSpPr/>
          <p:nvPr/>
        </p:nvSpPr>
        <p:spPr>
          <a:xfrm>
            <a:off x="140287" y="6092291"/>
            <a:ext cx="3173364" cy="5788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hlinkClick r:id="rId10" action="ppaction://hlinksldjump"/>
            <a:extLst>
              <a:ext uri="{FF2B5EF4-FFF2-40B4-BE49-F238E27FC236}">
                <a16:creationId xmlns:a16="http://schemas.microsoft.com/office/drawing/2014/main" id="{D7477102-B822-4748-AF69-C51EC3786200}"/>
              </a:ext>
            </a:extLst>
          </p:cNvPr>
          <p:cNvSpPr/>
          <p:nvPr/>
        </p:nvSpPr>
        <p:spPr>
          <a:xfrm>
            <a:off x="209550" y="5513450"/>
            <a:ext cx="8892505" cy="6021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4145555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10"/>
          <p:cNvSpPr>
            <a:spLocks noGrp="1"/>
          </p:cNvSpPr>
          <p:nvPr>
            <p:ph type="sldNum" sz="quarter" idx="12"/>
          </p:nvPr>
        </p:nvSpPr>
        <p:spPr>
          <a:xfrm>
            <a:off x="9448800" y="6484937"/>
            <a:ext cx="2743200" cy="365125"/>
          </a:xfrm>
        </p:spPr>
        <p:txBody>
          <a:bodyPr/>
          <a:lstStyle/>
          <a:p>
            <a:fld id="{D716EF20-CD85-44E5-BF33-BBD30D43D12F}" type="slidenum">
              <a:rPr lang="en-US" smtClean="0"/>
              <a:t>40</a:t>
            </a:fld>
            <a:endParaRPr lang="en-US" dirty="0"/>
          </a:p>
        </p:txBody>
      </p:sp>
      <p:sp>
        <p:nvSpPr>
          <p:cNvPr id="9" name="TextBox 8"/>
          <p:cNvSpPr txBox="1"/>
          <p:nvPr/>
        </p:nvSpPr>
        <p:spPr>
          <a:xfrm>
            <a:off x="220825" y="156585"/>
            <a:ext cx="11971175" cy="477054"/>
          </a:xfrm>
          <a:prstGeom prst="rect">
            <a:avLst/>
          </a:prstGeom>
          <a:noFill/>
        </p:spPr>
        <p:txBody>
          <a:bodyPr wrap="square" rtlCol="0">
            <a:spAutoFit/>
          </a:bodyPr>
          <a:lstStyle/>
          <a:p>
            <a:r>
              <a:rPr lang="en-US" sz="2500" b="1" dirty="0">
                <a:ln w="9525">
                  <a:solidFill>
                    <a:srgbClr val="B6985A"/>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Click on the Information icon and it will display an Approver list.</a:t>
            </a:r>
          </a:p>
        </p:txBody>
      </p:sp>
      <p:pic>
        <p:nvPicPr>
          <p:cNvPr id="6" name="Picture 5"/>
          <p:cNvPicPr/>
          <p:nvPr/>
        </p:nvPicPr>
        <p:blipFill>
          <a:blip r:embed="rId2"/>
          <a:stretch>
            <a:fillRect/>
          </a:stretch>
        </p:blipFill>
        <p:spPr>
          <a:xfrm>
            <a:off x="262812" y="790918"/>
            <a:ext cx="11615842" cy="5772251"/>
          </a:xfrm>
          <a:prstGeom prst="rect">
            <a:avLst/>
          </a:prstGeom>
        </p:spPr>
      </p:pic>
      <p:cxnSp>
        <p:nvCxnSpPr>
          <p:cNvPr id="10" name="Straight Arrow Connector 9"/>
          <p:cNvCxnSpPr/>
          <p:nvPr/>
        </p:nvCxnSpPr>
        <p:spPr>
          <a:xfrm flipH="1">
            <a:off x="2481958" y="1401508"/>
            <a:ext cx="1446245" cy="970383"/>
          </a:xfrm>
          <a:prstGeom prst="straightConnector1">
            <a:avLst/>
          </a:prstGeom>
          <a:ln w="381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4745318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10"/>
          <p:cNvSpPr>
            <a:spLocks noGrp="1"/>
          </p:cNvSpPr>
          <p:nvPr>
            <p:ph type="sldNum" sz="quarter" idx="12"/>
          </p:nvPr>
        </p:nvSpPr>
        <p:spPr>
          <a:xfrm>
            <a:off x="9448800" y="6484937"/>
            <a:ext cx="2743200" cy="365125"/>
          </a:xfrm>
        </p:spPr>
        <p:txBody>
          <a:bodyPr/>
          <a:lstStyle/>
          <a:p>
            <a:fld id="{D716EF20-CD85-44E5-BF33-BBD30D43D12F}" type="slidenum">
              <a:rPr lang="en-US" smtClean="0"/>
              <a:t>41</a:t>
            </a:fld>
            <a:endParaRPr lang="en-US" dirty="0"/>
          </a:p>
        </p:txBody>
      </p:sp>
      <p:sp>
        <p:nvSpPr>
          <p:cNvPr id="6" name="TextBox 5"/>
          <p:cNvSpPr txBox="1"/>
          <p:nvPr/>
        </p:nvSpPr>
        <p:spPr>
          <a:xfrm>
            <a:off x="96133" y="1303742"/>
            <a:ext cx="11971175" cy="2862322"/>
          </a:xfrm>
          <a:prstGeom prst="rect">
            <a:avLst/>
          </a:prstGeom>
          <a:noFill/>
        </p:spPr>
        <p:txBody>
          <a:bodyPr wrap="square" rtlCol="0">
            <a:spAutoFit/>
          </a:bodyPr>
          <a:lstStyle/>
          <a:p>
            <a:pPr algn="ctr"/>
            <a:r>
              <a:rPr lang="en-US" sz="9000" b="1" dirty="0">
                <a:ln w="15875">
                  <a:solidFill>
                    <a:srgbClr val="B6985A"/>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VIEWING LEAVE BALANCES</a:t>
            </a:r>
          </a:p>
        </p:txBody>
      </p:sp>
      <p:sp>
        <p:nvSpPr>
          <p:cNvPr id="2" name="Action Button: Home 1">
            <a:hlinkClick r:id="rId2" action="ppaction://hlinksldjump" highlightClick="1"/>
          </p:cNvPr>
          <p:cNvSpPr/>
          <p:nvPr/>
        </p:nvSpPr>
        <p:spPr>
          <a:xfrm>
            <a:off x="11049712" y="6349525"/>
            <a:ext cx="461473" cy="401653"/>
          </a:xfrm>
          <a:prstGeom prst="actionButtonHome">
            <a:avLst/>
          </a:prstGeom>
          <a:ln>
            <a:solidFill>
              <a:srgbClr val="B6985A"/>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81928160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20825" y="139960"/>
            <a:ext cx="11971175" cy="477054"/>
          </a:xfrm>
          <a:prstGeom prst="rect">
            <a:avLst/>
          </a:prstGeom>
          <a:noFill/>
        </p:spPr>
        <p:txBody>
          <a:bodyPr wrap="square" rtlCol="0">
            <a:spAutoFit/>
          </a:bodyPr>
          <a:lstStyle/>
          <a:p>
            <a:r>
              <a:rPr lang="en-US" sz="2500" b="1" dirty="0">
                <a:ln w="9525">
                  <a:solidFill>
                    <a:srgbClr val="B6985A"/>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Click on Enter Leave Report on the Employee Dashboard. </a:t>
            </a:r>
          </a:p>
        </p:txBody>
      </p:sp>
      <p:sp>
        <p:nvSpPr>
          <p:cNvPr id="9" name="Slide Number Placeholder 8"/>
          <p:cNvSpPr>
            <a:spLocks noGrp="1"/>
          </p:cNvSpPr>
          <p:nvPr>
            <p:ph type="sldNum" sz="quarter" idx="12"/>
          </p:nvPr>
        </p:nvSpPr>
        <p:spPr>
          <a:xfrm>
            <a:off x="9363075" y="6492875"/>
            <a:ext cx="2743200" cy="365125"/>
          </a:xfrm>
        </p:spPr>
        <p:txBody>
          <a:bodyPr/>
          <a:lstStyle/>
          <a:p>
            <a:fld id="{D716EF20-CD85-44E5-BF33-BBD30D43D12F}" type="slidenum">
              <a:rPr lang="en-US" smtClean="0"/>
              <a:t>42</a:t>
            </a:fld>
            <a:endParaRPr lang="en-US" dirty="0"/>
          </a:p>
        </p:txBody>
      </p:sp>
      <p:pic>
        <p:nvPicPr>
          <p:cNvPr id="7" name="Picture 6"/>
          <p:cNvPicPr/>
          <p:nvPr/>
        </p:nvPicPr>
        <p:blipFill>
          <a:blip r:embed="rId2"/>
          <a:stretch>
            <a:fillRect/>
          </a:stretch>
        </p:blipFill>
        <p:spPr>
          <a:xfrm>
            <a:off x="262812" y="857760"/>
            <a:ext cx="11692754" cy="5635115"/>
          </a:xfrm>
          <a:prstGeom prst="rect">
            <a:avLst/>
          </a:prstGeom>
        </p:spPr>
      </p:pic>
      <p:cxnSp>
        <p:nvCxnSpPr>
          <p:cNvPr id="8" name="Straight Arrow Connector 7"/>
          <p:cNvCxnSpPr/>
          <p:nvPr/>
        </p:nvCxnSpPr>
        <p:spPr>
          <a:xfrm>
            <a:off x="8010437" y="2410910"/>
            <a:ext cx="1126298" cy="1645256"/>
          </a:xfrm>
          <a:prstGeom prst="straightConnector1">
            <a:avLst/>
          </a:prstGeom>
          <a:ln w="381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98694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10"/>
          <p:cNvSpPr>
            <a:spLocks noGrp="1"/>
          </p:cNvSpPr>
          <p:nvPr>
            <p:ph type="sldNum" sz="quarter" idx="12"/>
          </p:nvPr>
        </p:nvSpPr>
        <p:spPr>
          <a:xfrm>
            <a:off x="9448800" y="6484937"/>
            <a:ext cx="2743200" cy="365125"/>
          </a:xfrm>
        </p:spPr>
        <p:txBody>
          <a:bodyPr/>
          <a:lstStyle/>
          <a:p>
            <a:fld id="{D716EF20-CD85-44E5-BF33-BBD30D43D12F}" type="slidenum">
              <a:rPr lang="en-US" smtClean="0"/>
              <a:t>43</a:t>
            </a:fld>
            <a:endParaRPr lang="en-US" dirty="0"/>
          </a:p>
        </p:txBody>
      </p:sp>
      <p:pic>
        <p:nvPicPr>
          <p:cNvPr id="6" name="Picture 5"/>
          <p:cNvPicPr/>
          <p:nvPr/>
        </p:nvPicPr>
        <p:blipFill rotWithShape="1">
          <a:blip r:embed="rId2"/>
          <a:srcRect t="12194"/>
          <a:stretch/>
        </p:blipFill>
        <p:spPr bwMode="auto">
          <a:xfrm>
            <a:off x="403860" y="1125855"/>
            <a:ext cx="11380470" cy="5359082"/>
          </a:xfrm>
          <a:prstGeom prst="rect">
            <a:avLst/>
          </a:prstGeom>
          <a:ln>
            <a:noFill/>
          </a:ln>
          <a:extLst>
            <a:ext uri="{53640926-AAD7-44D8-BBD7-CCE9431645EC}">
              <a14:shadowObscured xmlns:a14="http://schemas.microsoft.com/office/drawing/2010/main"/>
            </a:ext>
          </a:extLst>
        </p:spPr>
      </p:pic>
      <p:sp>
        <p:nvSpPr>
          <p:cNvPr id="8" name="TextBox 7"/>
          <p:cNvSpPr txBox="1"/>
          <p:nvPr/>
        </p:nvSpPr>
        <p:spPr>
          <a:xfrm>
            <a:off x="220825" y="139960"/>
            <a:ext cx="11971175" cy="477054"/>
          </a:xfrm>
          <a:prstGeom prst="rect">
            <a:avLst/>
          </a:prstGeom>
          <a:noFill/>
        </p:spPr>
        <p:txBody>
          <a:bodyPr wrap="square" rtlCol="0">
            <a:spAutoFit/>
          </a:bodyPr>
          <a:lstStyle/>
          <a:p>
            <a:r>
              <a:rPr lang="en-US" sz="2500" b="1" dirty="0">
                <a:ln w="9525">
                  <a:solidFill>
                    <a:srgbClr val="B6985A"/>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Click on each of the Leave buttons to see more detailed information.</a:t>
            </a:r>
          </a:p>
        </p:txBody>
      </p:sp>
      <p:cxnSp>
        <p:nvCxnSpPr>
          <p:cNvPr id="9" name="Straight Arrow Connector 8"/>
          <p:cNvCxnSpPr/>
          <p:nvPr/>
        </p:nvCxnSpPr>
        <p:spPr>
          <a:xfrm flipH="1">
            <a:off x="8503920" y="1965960"/>
            <a:ext cx="571500" cy="651510"/>
          </a:xfrm>
          <a:prstGeom prst="straightConnector1">
            <a:avLst/>
          </a:prstGeom>
          <a:ln w="381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1409700" y="1965960"/>
            <a:ext cx="571500" cy="651510"/>
          </a:xfrm>
          <a:prstGeom prst="straightConnector1">
            <a:avLst/>
          </a:prstGeom>
          <a:ln w="381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4751070" y="1965960"/>
            <a:ext cx="678180" cy="651510"/>
          </a:xfrm>
          <a:prstGeom prst="straightConnector1">
            <a:avLst/>
          </a:prstGeom>
          <a:ln w="381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162173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10"/>
          <p:cNvSpPr>
            <a:spLocks noGrp="1"/>
          </p:cNvSpPr>
          <p:nvPr>
            <p:ph type="sldNum" sz="quarter" idx="12"/>
          </p:nvPr>
        </p:nvSpPr>
        <p:spPr>
          <a:xfrm>
            <a:off x="9448800" y="6484937"/>
            <a:ext cx="2743200" cy="365125"/>
          </a:xfrm>
        </p:spPr>
        <p:txBody>
          <a:bodyPr/>
          <a:lstStyle/>
          <a:p>
            <a:fld id="{D716EF20-CD85-44E5-BF33-BBD30D43D12F}" type="slidenum">
              <a:rPr lang="en-US" smtClean="0"/>
              <a:t>44</a:t>
            </a:fld>
            <a:endParaRPr lang="en-US" dirty="0"/>
          </a:p>
        </p:txBody>
      </p:sp>
      <p:sp>
        <p:nvSpPr>
          <p:cNvPr id="8" name="TextBox 7"/>
          <p:cNvSpPr txBox="1"/>
          <p:nvPr/>
        </p:nvSpPr>
        <p:spPr>
          <a:xfrm>
            <a:off x="220825" y="139960"/>
            <a:ext cx="11971175" cy="861774"/>
          </a:xfrm>
          <a:prstGeom prst="rect">
            <a:avLst/>
          </a:prstGeom>
          <a:noFill/>
        </p:spPr>
        <p:txBody>
          <a:bodyPr wrap="square" rtlCol="0">
            <a:spAutoFit/>
          </a:bodyPr>
          <a:lstStyle/>
          <a:p>
            <a:r>
              <a:rPr lang="en-US" sz="2500" b="1" dirty="0">
                <a:ln w="9525">
                  <a:solidFill>
                    <a:srgbClr val="B6985A"/>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Click on Prior Years to see a history or click on Leave History to see the most recent history.</a:t>
            </a:r>
          </a:p>
        </p:txBody>
      </p:sp>
      <p:pic>
        <p:nvPicPr>
          <p:cNvPr id="10" name="Picture 9"/>
          <p:cNvPicPr/>
          <p:nvPr/>
        </p:nvPicPr>
        <p:blipFill rotWithShape="1">
          <a:blip r:embed="rId2"/>
          <a:srcRect t="11942"/>
          <a:stretch/>
        </p:blipFill>
        <p:spPr bwMode="auto">
          <a:xfrm>
            <a:off x="403860" y="1018222"/>
            <a:ext cx="11357610" cy="5466715"/>
          </a:xfrm>
          <a:prstGeom prst="rect">
            <a:avLst/>
          </a:prstGeom>
          <a:ln>
            <a:noFill/>
          </a:ln>
          <a:extLst>
            <a:ext uri="{53640926-AAD7-44D8-BBD7-CCE9431645EC}">
              <a14:shadowObscured xmlns:a14="http://schemas.microsoft.com/office/drawing/2010/main"/>
            </a:ext>
          </a:extLst>
        </p:spPr>
      </p:pic>
      <p:cxnSp>
        <p:nvCxnSpPr>
          <p:cNvPr id="5" name="Straight Arrow Connector 4"/>
          <p:cNvCxnSpPr/>
          <p:nvPr/>
        </p:nvCxnSpPr>
        <p:spPr>
          <a:xfrm flipH="1">
            <a:off x="1290059" y="1914685"/>
            <a:ext cx="571500" cy="651510"/>
          </a:xfrm>
          <a:prstGeom prst="straightConnector1">
            <a:avLst/>
          </a:prstGeom>
          <a:ln w="381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flipH="1">
            <a:off x="3946377" y="1914685"/>
            <a:ext cx="571500" cy="651510"/>
          </a:xfrm>
          <a:prstGeom prst="straightConnector1">
            <a:avLst/>
          </a:prstGeom>
          <a:ln w="381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372304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10"/>
          <p:cNvSpPr>
            <a:spLocks noGrp="1"/>
          </p:cNvSpPr>
          <p:nvPr>
            <p:ph type="sldNum" sz="quarter" idx="12"/>
          </p:nvPr>
        </p:nvSpPr>
        <p:spPr>
          <a:xfrm>
            <a:off x="9448800" y="6484937"/>
            <a:ext cx="2743200" cy="365125"/>
          </a:xfrm>
        </p:spPr>
        <p:txBody>
          <a:bodyPr/>
          <a:lstStyle/>
          <a:p>
            <a:fld id="{D716EF20-CD85-44E5-BF33-BBD30D43D12F}" type="slidenum">
              <a:rPr lang="en-US" smtClean="0"/>
              <a:t>45</a:t>
            </a:fld>
            <a:endParaRPr lang="en-US" dirty="0"/>
          </a:p>
        </p:txBody>
      </p:sp>
      <p:sp>
        <p:nvSpPr>
          <p:cNvPr id="6" name="TextBox 5"/>
          <p:cNvSpPr txBox="1"/>
          <p:nvPr/>
        </p:nvSpPr>
        <p:spPr>
          <a:xfrm>
            <a:off x="96133" y="1303742"/>
            <a:ext cx="11971175" cy="4247317"/>
          </a:xfrm>
          <a:prstGeom prst="rect">
            <a:avLst/>
          </a:prstGeom>
          <a:noFill/>
        </p:spPr>
        <p:txBody>
          <a:bodyPr wrap="square" rtlCol="0">
            <a:spAutoFit/>
          </a:bodyPr>
          <a:lstStyle/>
          <a:p>
            <a:pPr algn="ctr"/>
            <a:r>
              <a:rPr lang="en-US" sz="9000" b="1" dirty="0">
                <a:ln w="15875">
                  <a:solidFill>
                    <a:srgbClr val="B6985A"/>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PAY STUB/DIRECT DEPOSIT INFORMATION</a:t>
            </a:r>
          </a:p>
        </p:txBody>
      </p:sp>
      <p:sp>
        <p:nvSpPr>
          <p:cNvPr id="2" name="Action Button: Home 1">
            <a:hlinkClick r:id="rId2" action="ppaction://hlinksldjump" highlightClick="1"/>
          </p:cNvPr>
          <p:cNvSpPr/>
          <p:nvPr/>
        </p:nvSpPr>
        <p:spPr>
          <a:xfrm>
            <a:off x="11024074" y="6358072"/>
            <a:ext cx="487111" cy="396666"/>
          </a:xfrm>
          <a:prstGeom prst="actionButtonHome">
            <a:avLst/>
          </a:prstGeom>
          <a:ln>
            <a:solidFill>
              <a:srgbClr val="B6985A"/>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67637275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10"/>
          <p:cNvSpPr>
            <a:spLocks noGrp="1"/>
          </p:cNvSpPr>
          <p:nvPr>
            <p:ph type="sldNum" sz="quarter" idx="12"/>
          </p:nvPr>
        </p:nvSpPr>
        <p:spPr>
          <a:xfrm>
            <a:off x="9448800" y="6484937"/>
            <a:ext cx="2743200" cy="365125"/>
          </a:xfrm>
        </p:spPr>
        <p:txBody>
          <a:bodyPr/>
          <a:lstStyle/>
          <a:p>
            <a:fld id="{D716EF20-CD85-44E5-BF33-BBD30D43D12F}" type="slidenum">
              <a:rPr lang="en-US" smtClean="0"/>
              <a:t>46</a:t>
            </a:fld>
            <a:endParaRPr lang="en-US" dirty="0"/>
          </a:p>
        </p:txBody>
      </p:sp>
      <p:sp>
        <p:nvSpPr>
          <p:cNvPr id="4" name="TextBox 3"/>
          <p:cNvSpPr txBox="1"/>
          <p:nvPr/>
        </p:nvSpPr>
        <p:spPr>
          <a:xfrm>
            <a:off x="220825" y="139960"/>
            <a:ext cx="11971175" cy="477054"/>
          </a:xfrm>
          <a:prstGeom prst="rect">
            <a:avLst/>
          </a:prstGeom>
          <a:noFill/>
        </p:spPr>
        <p:txBody>
          <a:bodyPr wrap="square" rtlCol="0">
            <a:spAutoFit/>
          </a:bodyPr>
          <a:lstStyle/>
          <a:p>
            <a:r>
              <a:rPr lang="en-US" sz="2500" b="1" dirty="0">
                <a:ln w="9525">
                  <a:solidFill>
                    <a:srgbClr val="B6985A"/>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To view your last Pay Stub, click on the Date next to Latest Pay Stub.</a:t>
            </a:r>
          </a:p>
        </p:txBody>
      </p:sp>
      <p:pic>
        <p:nvPicPr>
          <p:cNvPr id="12" name="Picture 11">
            <a:extLst>
              <a:ext uri="{FF2B5EF4-FFF2-40B4-BE49-F238E27FC236}">
                <a16:creationId xmlns:a16="http://schemas.microsoft.com/office/drawing/2014/main" id="{5B93F1C0-CBF4-436C-8106-D99A59D8BCF3}"/>
              </a:ext>
            </a:extLst>
          </p:cNvPr>
          <p:cNvPicPr/>
          <p:nvPr/>
        </p:nvPicPr>
        <p:blipFill>
          <a:blip r:embed="rId2"/>
          <a:stretch>
            <a:fillRect/>
          </a:stretch>
        </p:blipFill>
        <p:spPr>
          <a:xfrm>
            <a:off x="220825" y="1140475"/>
            <a:ext cx="11741876" cy="5419716"/>
          </a:xfrm>
          <a:prstGeom prst="rect">
            <a:avLst/>
          </a:prstGeom>
        </p:spPr>
      </p:pic>
      <p:cxnSp>
        <p:nvCxnSpPr>
          <p:cNvPr id="13" name="Straight Arrow Connector 12">
            <a:extLst>
              <a:ext uri="{FF2B5EF4-FFF2-40B4-BE49-F238E27FC236}">
                <a16:creationId xmlns:a16="http://schemas.microsoft.com/office/drawing/2014/main" id="{7DA8B819-D1B1-4A21-AD5A-8A51609CF70A}"/>
              </a:ext>
            </a:extLst>
          </p:cNvPr>
          <p:cNvCxnSpPr/>
          <p:nvPr/>
        </p:nvCxnSpPr>
        <p:spPr>
          <a:xfrm flipH="1">
            <a:off x="1524000" y="2872959"/>
            <a:ext cx="792322" cy="747954"/>
          </a:xfrm>
          <a:prstGeom prst="straightConnector1">
            <a:avLst/>
          </a:prstGeom>
          <a:ln w="381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7299235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10"/>
          <p:cNvSpPr>
            <a:spLocks noGrp="1"/>
          </p:cNvSpPr>
          <p:nvPr>
            <p:ph type="sldNum" sz="quarter" idx="12"/>
          </p:nvPr>
        </p:nvSpPr>
        <p:spPr>
          <a:xfrm>
            <a:off x="9448800" y="6484937"/>
            <a:ext cx="2743200" cy="365125"/>
          </a:xfrm>
        </p:spPr>
        <p:txBody>
          <a:bodyPr/>
          <a:lstStyle/>
          <a:p>
            <a:fld id="{D716EF20-CD85-44E5-BF33-BBD30D43D12F}" type="slidenum">
              <a:rPr lang="en-US" smtClean="0"/>
              <a:t>47</a:t>
            </a:fld>
            <a:endParaRPr lang="en-US" dirty="0"/>
          </a:p>
        </p:txBody>
      </p:sp>
      <p:sp>
        <p:nvSpPr>
          <p:cNvPr id="4" name="TextBox 3"/>
          <p:cNvSpPr txBox="1"/>
          <p:nvPr/>
        </p:nvSpPr>
        <p:spPr>
          <a:xfrm>
            <a:off x="220825" y="139960"/>
            <a:ext cx="11971175" cy="477054"/>
          </a:xfrm>
          <a:prstGeom prst="rect">
            <a:avLst/>
          </a:prstGeom>
          <a:noFill/>
        </p:spPr>
        <p:txBody>
          <a:bodyPr wrap="square" rtlCol="0">
            <a:spAutoFit/>
          </a:bodyPr>
          <a:lstStyle/>
          <a:p>
            <a:r>
              <a:rPr lang="en-US" sz="2500" b="1" dirty="0">
                <a:ln w="9525">
                  <a:solidFill>
                    <a:srgbClr val="B6985A"/>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To Print, click on the Printer-Friendly button.</a:t>
            </a:r>
          </a:p>
        </p:txBody>
      </p:sp>
      <p:pic>
        <p:nvPicPr>
          <p:cNvPr id="2" name="Picture 1"/>
          <p:cNvPicPr>
            <a:picLocks noChangeAspect="1"/>
          </p:cNvPicPr>
          <p:nvPr/>
        </p:nvPicPr>
        <p:blipFill>
          <a:blip r:embed="rId2"/>
          <a:stretch>
            <a:fillRect/>
          </a:stretch>
        </p:blipFill>
        <p:spPr>
          <a:xfrm>
            <a:off x="427893" y="2373219"/>
            <a:ext cx="11275826" cy="2993540"/>
          </a:xfrm>
          <a:prstGeom prst="rect">
            <a:avLst/>
          </a:prstGeom>
        </p:spPr>
      </p:pic>
      <p:cxnSp>
        <p:nvCxnSpPr>
          <p:cNvPr id="12" name="Straight Arrow Connector 11"/>
          <p:cNvCxnSpPr/>
          <p:nvPr/>
        </p:nvCxnSpPr>
        <p:spPr>
          <a:xfrm flipH="1" flipV="1">
            <a:off x="1388202" y="5224114"/>
            <a:ext cx="1184083" cy="1260823"/>
          </a:xfrm>
          <a:prstGeom prst="straightConnector1">
            <a:avLst/>
          </a:prstGeom>
          <a:ln w="381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43679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10"/>
          <p:cNvSpPr>
            <a:spLocks noGrp="1"/>
          </p:cNvSpPr>
          <p:nvPr>
            <p:ph type="sldNum" sz="quarter" idx="12"/>
          </p:nvPr>
        </p:nvSpPr>
        <p:spPr>
          <a:xfrm>
            <a:off x="9448800" y="6484937"/>
            <a:ext cx="2743200" cy="365125"/>
          </a:xfrm>
        </p:spPr>
        <p:txBody>
          <a:bodyPr/>
          <a:lstStyle/>
          <a:p>
            <a:fld id="{D716EF20-CD85-44E5-BF33-BBD30D43D12F}" type="slidenum">
              <a:rPr lang="en-US" smtClean="0"/>
              <a:t>48</a:t>
            </a:fld>
            <a:endParaRPr lang="en-US" dirty="0"/>
          </a:p>
        </p:txBody>
      </p:sp>
      <p:sp>
        <p:nvSpPr>
          <p:cNvPr id="4" name="TextBox 3"/>
          <p:cNvSpPr txBox="1"/>
          <p:nvPr/>
        </p:nvSpPr>
        <p:spPr>
          <a:xfrm>
            <a:off x="220825" y="139960"/>
            <a:ext cx="11971175" cy="477054"/>
          </a:xfrm>
          <a:prstGeom prst="rect">
            <a:avLst/>
          </a:prstGeom>
          <a:noFill/>
        </p:spPr>
        <p:txBody>
          <a:bodyPr wrap="square" rtlCol="0">
            <a:spAutoFit/>
          </a:bodyPr>
          <a:lstStyle/>
          <a:p>
            <a:r>
              <a:rPr lang="en-US" sz="2500" b="1" dirty="0">
                <a:ln w="9525">
                  <a:solidFill>
                    <a:srgbClr val="B6985A"/>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Click on the printer icon on the far right-hand side to print.</a:t>
            </a:r>
          </a:p>
        </p:txBody>
      </p:sp>
      <p:pic>
        <p:nvPicPr>
          <p:cNvPr id="6" name="Picture 5">
            <a:extLst>
              <a:ext uri="{FF2B5EF4-FFF2-40B4-BE49-F238E27FC236}">
                <a16:creationId xmlns:a16="http://schemas.microsoft.com/office/drawing/2014/main" id="{858FC616-F473-4ACA-A916-4BBA4C506503}"/>
              </a:ext>
            </a:extLst>
          </p:cNvPr>
          <p:cNvPicPr/>
          <p:nvPr/>
        </p:nvPicPr>
        <p:blipFill>
          <a:blip r:embed="rId2"/>
          <a:stretch>
            <a:fillRect/>
          </a:stretch>
        </p:blipFill>
        <p:spPr>
          <a:xfrm>
            <a:off x="220825" y="1232624"/>
            <a:ext cx="11775432" cy="5335956"/>
          </a:xfrm>
          <a:prstGeom prst="rect">
            <a:avLst/>
          </a:prstGeom>
        </p:spPr>
      </p:pic>
      <p:cxnSp>
        <p:nvCxnSpPr>
          <p:cNvPr id="7" name="Straight Arrow Connector 6">
            <a:extLst>
              <a:ext uri="{FF2B5EF4-FFF2-40B4-BE49-F238E27FC236}">
                <a16:creationId xmlns:a16="http://schemas.microsoft.com/office/drawing/2014/main" id="{00340B3B-BF34-4EE4-BB9B-CD1755E9E500}"/>
              </a:ext>
            </a:extLst>
          </p:cNvPr>
          <p:cNvCxnSpPr>
            <a:cxnSpLocks/>
          </p:cNvCxnSpPr>
          <p:nvPr/>
        </p:nvCxnSpPr>
        <p:spPr>
          <a:xfrm flipV="1">
            <a:off x="10235722" y="1480985"/>
            <a:ext cx="1238938" cy="1145377"/>
          </a:xfrm>
          <a:prstGeom prst="straightConnector1">
            <a:avLst/>
          </a:prstGeom>
          <a:ln w="381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460259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10"/>
          <p:cNvSpPr>
            <a:spLocks noGrp="1"/>
          </p:cNvSpPr>
          <p:nvPr>
            <p:ph type="sldNum" sz="quarter" idx="12"/>
          </p:nvPr>
        </p:nvSpPr>
        <p:spPr>
          <a:xfrm>
            <a:off x="9448800" y="6484937"/>
            <a:ext cx="2743200" cy="365125"/>
          </a:xfrm>
        </p:spPr>
        <p:txBody>
          <a:bodyPr/>
          <a:lstStyle/>
          <a:p>
            <a:fld id="{D716EF20-CD85-44E5-BF33-BBD30D43D12F}" type="slidenum">
              <a:rPr lang="en-US" smtClean="0"/>
              <a:t>49</a:t>
            </a:fld>
            <a:endParaRPr lang="en-US" dirty="0"/>
          </a:p>
        </p:txBody>
      </p:sp>
      <p:pic>
        <p:nvPicPr>
          <p:cNvPr id="12" name="Picture 11">
            <a:extLst>
              <a:ext uri="{FF2B5EF4-FFF2-40B4-BE49-F238E27FC236}">
                <a16:creationId xmlns:a16="http://schemas.microsoft.com/office/drawing/2014/main" id="{5B93F1C0-CBF4-436C-8106-D99A59D8BCF3}"/>
              </a:ext>
            </a:extLst>
          </p:cNvPr>
          <p:cNvPicPr/>
          <p:nvPr/>
        </p:nvPicPr>
        <p:blipFill>
          <a:blip r:embed="rId2"/>
          <a:stretch>
            <a:fillRect/>
          </a:stretch>
        </p:blipFill>
        <p:spPr>
          <a:xfrm>
            <a:off x="220825" y="1140475"/>
            <a:ext cx="11741876" cy="5419716"/>
          </a:xfrm>
          <a:prstGeom prst="rect">
            <a:avLst/>
          </a:prstGeom>
        </p:spPr>
      </p:pic>
      <p:cxnSp>
        <p:nvCxnSpPr>
          <p:cNvPr id="15" name="Straight Arrow Connector 14">
            <a:extLst>
              <a:ext uri="{FF2B5EF4-FFF2-40B4-BE49-F238E27FC236}">
                <a16:creationId xmlns:a16="http://schemas.microsoft.com/office/drawing/2014/main" id="{817EA757-54E6-487C-8566-B4698C86E961}"/>
              </a:ext>
            </a:extLst>
          </p:cNvPr>
          <p:cNvCxnSpPr/>
          <p:nvPr/>
        </p:nvCxnSpPr>
        <p:spPr>
          <a:xfrm flipH="1">
            <a:off x="3807903" y="2848699"/>
            <a:ext cx="792322" cy="747954"/>
          </a:xfrm>
          <a:prstGeom prst="straightConnector1">
            <a:avLst/>
          </a:prstGeom>
          <a:ln w="381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0E2E5EEC-1DB4-4E01-BB26-3E5BBD159A2D}"/>
              </a:ext>
            </a:extLst>
          </p:cNvPr>
          <p:cNvSpPr txBox="1"/>
          <p:nvPr/>
        </p:nvSpPr>
        <p:spPr>
          <a:xfrm>
            <a:off x="220825" y="139960"/>
            <a:ext cx="11971175" cy="477054"/>
          </a:xfrm>
          <a:prstGeom prst="rect">
            <a:avLst/>
          </a:prstGeom>
          <a:noFill/>
        </p:spPr>
        <p:txBody>
          <a:bodyPr wrap="square" rtlCol="0">
            <a:spAutoFit/>
          </a:bodyPr>
          <a:lstStyle/>
          <a:p>
            <a:r>
              <a:rPr lang="en-US" sz="2500" b="1" dirty="0">
                <a:ln w="9525">
                  <a:solidFill>
                    <a:srgbClr val="B6985A"/>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To view more Pay Stubs on the employee Dashboard, click on All Pay Stubs.</a:t>
            </a:r>
          </a:p>
        </p:txBody>
      </p:sp>
    </p:spTree>
    <p:extLst>
      <p:ext uri="{BB962C8B-B14F-4D97-AF65-F5344CB8AC3E}">
        <p14:creationId xmlns:p14="http://schemas.microsoft.com/office/powerpoint/2010/main" val="12962104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3825" y="1018339"/>
            <a:ext cx="11971175" cy="4247317"/>
          </a:xfrm>
          <a:prstGeom prst="rect">
            <a:avLst/>
          </a:prstGeom>
          <a:noFill/>
        </p:spPr>
        <p:txBody>
          <a:bodyPr wrap="square" rtlCol="0">
            <a:spAutoFit/>
          </a:bodyPr>
          <a:lstStyle/>
          <a:p>
            <a:pPr algn="ctr"/>
            <a:r>
              <a:rPr lang="en-US" sz="9000" b="1" dirty="0">
                <a:ln w="15875">
                  <a:solidFill>
                    <a:srgbClr val="B6985A"/>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ACCESSING </a:t>
            </a:r>
          </a:p>
          <a:p>
            <a:pPr algn="ctr"/>
            <a:r>
              <a:rPr lang="en-US" sz="9000" b="1" dirty="0">
                <a:ln w="15875">
                  <a:solidFill>
                    <a:srgbClr val="B6985A"/>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YOUR </a:t>
            </a:r>
          </a:p>
          <a:p>
            <a:pPr algn="ctr"/>
            <a:r>
              <a:rPr lang="en-US" sz="9000" b="1" dirty="0">
                <a:ln w="15875">
                  <a:solidFill>
                    <a:srgbClr val="B6985A"/>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LEAVE REPORT</a:t>
            </a:r>
          </a:p>
        </p:txBody>
      </p:sp>
      <p:sp>
        <p:nvSpPr>
          <p:cNvPr id="4" name="Slide Number Placeholder 3"/>
          <p:cNvSpPr>
            <a:spLocks noGrp="1"/>
          </p:cNvSpPr>
          <p:nvPr>
            <p:ph type="sldNum" sz="quarter" idx="12"/>
          </p:nvPr>
        </p:nvSpPr>
        <p:spPr>
          <a:xfrm>
            <a:off x="9292900" y="6375400"/>
            <a:ext cx="2743200" cy="365125"/>
          </a:xfrm>
        </p:spPr>
        <p:txBody>
          <a:bodyPr/>
          <a:lstStyle/>
          <a:p>
            <a:r>
              <a:rPr lang="en-US" sz="1600" b="1" dirty="0">
                <a:ln w="3175">
                  <a:solidFill>
                    <a:srgbClr val="B6985A"/>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4</a:t>
            </a:r>
          </a:p>
        </p:txBody>
      </p:sp>
      <p:sp>
        <p:nvSpPr>
          <p:cNvPr id="7" name="Action Button: Home 6">
            <a:hlinkClick r:id="rId2" action="ppaction://hlinksldjump" highlightClick="1"/>
          </p:cNvPr>
          <p:cNvSpPr/>
          <p:nvPr/>
        </p:nvSpPr>
        <p:spPr>
          <a:xfrm>
            <a:off x="11143715" y="6375399"/>
            <a:ext cx="461473" cy="365125"/>
          </a:xfrm>
          <a:prstGeom prst="actionButtonHome">
            <a:avLst/>
          </a:prstGeom>
          <a:ln>
            <a:solidFill>
              <a:srgbClr val="B6985A"/>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47914289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10"/>
          <p:cNvSpPr>
            <a:spLocks noGrp="1"/>
          </p:cNvSpPr>
          <p:nvPr>
            <p:ph type="sldNum" sz="quarter" idx="12"/>
          </p:nvPr>
        </p:nvSpPr>
        <p:spPr>
          <a:xfrm>
            <a:off x="9448800" y="6484937"/>
            <a:ext cx="2743200" cy="365125"/>
          </a:xfrm>
        </p:spPr>
        <p:txBody>
          <a:bodyPr/>
          <a:lstStyle/>
          <a:p>
            <a:fld id="{D716EF20-CD85-44E5-BF33-BBD30D43D12F}" type="slidenum">
              <a:rPr lang="en-US" smtClean="0"/>
              <a:t>50</a:t>
            </a:fld>
            <a:endParaRPr lang="en-US" dirty="0"/>
          </a:p>
        </p:txBody>
      </p:sp>
      <p:sp>
        <p:nvSpPr>
          <p:cNvPr id="16" name="TextBox 15">
            <a:extLst>
              <a:ext uri="{FF2B5EF4-FFF2-40B4-BE49-F238E27FC236}">
                <a16:creationId xmlns:a16="http://schemas.microsoft.com/office/drawing/2014/main" id="{0E2E5EEC-1DB4-4E01-BB26-3E5BBD159A2D}"/>
              </a:ext>
            </a:extLst>
          </p:cNvPr>
          <p:cNvSpPr txBox="1"/>
          <p:nvPr/>
        </p:nvSpPr>
        <p:spPr>
          <a:xfrm>
            <a:off x="220825" y="139960"/>
            <a:ext cx="11971175" cy="861774"/>
          </a:xfrm>
          <a:prstGeom prst="rect">
            <a:avLst/>
          </a:prstGeom>
          <a:noFill/>
        </p:spPr>
        <p:txBody>
          <a:bodyPr wrap="square" rtlCol="0">
            <a:spAutoFit/>
          </a:bodyPr>
          <a:lstStyle/>
          <a:p>
            <a:r>
              <a:rPr lang="en-US" sz="2500" b="1" dirty="0">
                <a:ln w="9525">
                  <a:solidFill>
                    <a:srgbClr val="B6985A"/>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Under Pay Year, choose the year you want to view.  Once you have located the pay stub, click on the date in the Pay Date column.</a:t>
            </a:r>
          </a:p>
        </p:txBody>
      </p:sp>
      <p:pic>
        <p:nvPicPr>
          <p:cNvPr id="6" name="Picture 5">
            <a:extLst>
              <a:ext uri="{FF2B5EF4-FFF2-40B4-BE49-F238E27FC236}">
                <a16:creationId xmlns:a16="http://schemas.microsoft.com/office/drawing/2014/main" id="{AEB36290-36E0-4A25-88E9-12BD8D1DEAB1}"/>
              </a:ext>
            </a:extLst>
          </p:cNvPr>
          <p:cNvPicPr/>
          <p:nvPr/>
        </p:nvPicPr>
        <p:blipFill>
          <a:blip r:embed="rId2"/>
          <a:stretch>
            <a:fillRect/>
          </a:stretch>
        </p:blipFill>
        <p:spPr>
          <a:xfrm>
            <a:off x="262812" y="1386455"/>
            <a:ext cx="11708278" cy="5098481"/>
          </a:xfrm>
          <a:prstGeom prst="rect">
            <a:avLst/>
          </a:prstGeom>
        </p:spPr>
      </p:pic>
      <p:cxnSp>
        <p:nvCxnSpPr>
          <p:cNvPr id="7" name="Straight Arrow Connector 6">
            <a:extLst>
              <a:ext uri="{FF2B5EF4-FFF2-40B4-BE49-F238E27FC236}">
                <a16:creationId xmlns:a16="http://schemas.microsoft.com/office/drawing/2014/main" id="{2372B658-F700-4357-BFBF-209DCEEDF955}"/>
              </a:ext>
            </a:extLst>
          </p:cNvPr>
          <p:cNvCxnSpPr>
            <a:cxnSpLocks/>
          </p:cNvCxnSpPr>
          <p:nvPr/>
        </p:nvCxnSpPr>
        <p:spPr>
          <a:xfrm flipH="1" flipV="1">
            <a:off x="1224094" y="2451023"/>
            <a:ext cx="1317770" cy="1955953"/>
          </a:xfrm>
          <a:prstGeom prst="straightConnector1">
            <a:avLst/>
          </a:prstGeom>
          <a:ln w="381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163C0110-780E-424A-8C0E-69C7FA92E2CB}"/>
              </a:ext>
            </a:extLst>
          </p:cNvPr>
          <p:cNvCxnSpPr>
            <a:cxnSpLocks/>
          </p:cNvCxnSpPr>
          <p:nvPr/>
        </p:nvCxnSpPr>
        <p:spPr>
          <a:xfrm flipH="1" flipV="1">
            <a:off x="873155" y="3255009"/>
            <a:ext cx="1317770" cy="1955953"/>
          </a:xfrm>
          <a:prstGeom prst="straightConnector1">
            <a:avLst/>
          </a:prstGeom>
          <a:ln w="381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574143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10"/>
          <p:cNvSpPr>
            <a:spLocks noGrp="1"/>
          </p:cNvSpPr>
          <p:nvPr>
            <p:ph type="sldNum" sz="quarter" idx="12"/>
          </p:nvPr>
        </p:nvSpPr>
        <p:spPr>
          <a:xfrm>
            <a:off x="9448800" y="6484937"/>
            <a:ext cx="2743200" cy="365125"/>
          </a:xfrm>
        </p:spPr>
        <p:txBody>
          <a:bodyPr/>
          <a:lstStyle/>
          <a:p>
            <a:fld id="{D716EF20-CD85-44E5-BF33-BBD30D43D12F}" type="slidenum">
              <a:rPr lang="en-US" smtClean="0"/>
              <a:t>51</a:t>
            </a:fld>
            <a:endParaRPr lang="en-US" dirty="0"/>
          </a:p>
        </p:txBody>
      </p:sp>
      <p:sp>
        <p:nvSpPr>
          <p:cNvPr id="4" name="TextBox 3"/>
          <p:cNvSpPr txBox="1"/>
          <p:nvPr/>
        </p:nvSpPr>
        <p:spPr>
          <a:xfrm>
            <a:off x="220825" y="139960"/>
            <a:ext cx="11971175" cy="861774"/>
          </a:xfrm>
          <a:prstGeom prst="rect">
            <a:avLst/>
          </a:prstGeom>
          <a:noFill/>
        </p:spPr>
        <p:txBody>
          <a:bodyPr wrap="square" rtlCol="0">
            <a:spAutoFit/>
          </a:bodyPr>
          <a:lstStyle/>
          <a:p>
            <a:r>
              <a:rPr lang="en-US" sz="2500" b="1" dirty="0">
                <a:ln w="9525">
                  <a:solidFill>
                    <a:srgbClr val="B6985A"/>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To view your banking information, click </a:t>
            </a:r>
            <a:r>
              <a:rPr lang="en-US" sz="2500" b="1">
                <a:ln w="9525">
                  <a:solidFill>
                    <a:srgbClr val="B6985A"/>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on the Direct </a:t>
            </a:r>
            <a:r>
              <a:rPr lang="en-US" sz="2500" b="1" dirty="0">
                <a:ln w="9525">
                  <a:solidFill>
                    <a:srgbClr val="B6985A"/>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Deposit Information located under Pay Information. </a:t>
            </a:r>
          </a:p>
        </p:txBody>
      </p:sp>
      <p:pic>
        <p:nvPicPr>
          <p:cNvPr id="12" name="Picture 11">
            <a:extLst>
              <a:ext uri="{FF2B5EF4-FFF2-40B4-BE49-F238E27FC236}">
                <a16:creationId xmlns:a16="http://schemas.microsoft.com/office/drawing/2014/main" id="{5B93F1C0-CBF4-436C-8106-D99A59D8BCF3}"/>
              </a:ext>
            </a:extLst>
          </p:cNvPr>
          <p:cNvPicPr/>
          <p:nvPr/>
        </p:nvPicPr>
        <p:blipFill>
          <a:blip r:embed="rId2"/>
          <a:stretch>
            <a:fillRect/>
          </a:stretch>
        </p:blipFill>
        <p:spPr>
          <a:xfrm>
            <a:off x="220825" y="1140475"/>
            <a:ext cx="11741876" cy="5419716"/>
          </a:xfrm>
          <a:prstGeom prst="rect">
            <a:avLst/>
          </a:prstGeom>
        </p:spPr>
      </p:pic>
      <p:cxnSp>
        <p:nvCxnSpPr>
          <p:cNvPr id="14" name="Straight Arrow Connector 13">
            <a:extLst>
              <a:ext uri="{FF2B5EF4-FFF2-40B4-BE49-F238E27FC236}">
                <a16:creationId xmlns:a16="http://schemas.microsoft.com/office/drawing/2014/main" id="{F9F3715D-634F-4426-B40C-0A0AE8B864DC}"/>
              </a:ext>
            </a:extLst>
          </p:cNvPr>
          <p:cNvCxnSpPr/>
          <p:nvPr/>
        </p:nvCxnSpPr>
        <p:spPr>
          <a:xfrm flipH="1">
            <a:off x="5810251" y="2848699"/>
            <a:ext cx="792322" cy="747954"/>
          </a:xfrm>
          <a:prstGeom prst="straightConnector1">
            <a:avLst/>
          </a:prstGeom>
          <a:ln w="381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96862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10"/>
          <p:cNvSpPr>
            <a:spLocks noGrp="1"/>
          </p:cNvSpPr>
          <p:nvPr>
            <p:ph type="sldNum" sz="quarter" idx="12"/>
          </p:nvPr>
        </p:nvSpPr>
        <p:spPr>
          <a:xfrm>
            <a:off x="9448800" y="6484937"/>
            <a:ext cx="2743200" cy="365125"/>
          </a:xfrm>
        </p:spPr>
        <p:txBody>
          <a:bodyPr/>
          <a:lstStyle/>
          <a:p>
            <a:fld id="{D716EF20-CD85-44E5-BF33-BBD30D43D12F}" type="slidenum">
              <a:rPr lang="en-US" smtClean="0"/>
              <a:t>52</a:t>
            </a:fld>
            <a:endParaRPr lang="en-US" dirty="0"/>
          </a:p>
        </p:txBody>
      </p:sp>
      <p:pic>
        <p:nvPicPr>
          <p:cNvPr id="12" name="Picture 11">
            <a:extLst>
              <a:ext uri="{FF2B5EF4-FFF2-40B4-BE49-F238E27FC236}">
                <a16:creationId xmlns:a16="http://schemas.microsoft.com/office/drawing/2014/main" id="{5B93F1C0-CBF4-436C-8106-D99A59D8BCF3}"/>
              </a:ext>
            </a:extLst>
          </p:cNvPr>
          <p:cNvPicPr/>
          <p:nvPr/>
        </p:nvPicPr>
        <p:blipFill>
          <a:blip r:embed="rId2"/>
          <a:stretch>
            <a:fillRect/>
          </a:stretch>
        </p:blipFill>
        <p:spPr>
          <a:xfrm>
            <a:off x="220825" y="1140475"/>
            <a:ext cx="11741876" cy="5419716"/>
          </a:xfrm>
          <a:prstGeom prst="rect">
            <a:avLst/>
          </a:prstGeom>
        </p:spPr>
      </p:pic>
      <p:cxnSp>
        <p:nvCxnSpPr>
          <p:cNvPr id="14" name="Straight Arrow Connector 13">
            <a:extLst>
              <a:ext uri="{FF2B5EF4-FFF2-40B4-BE49-F238E27FC236}">
                <a16:creationId xmlns:a16="http://schemas.microsoft.com/office/drawing/2014/main" id="{F9F3715D-634F-4426-B40C-0A0AE8B864DC}"/>
              </a:ext>
            </a:extLst>
          </p:cNvPr>
          <p:cNvCxnSpPr/>
          <p:nvPr/>
        </p:nvCxnSpPr>
        <p:spPr>
          <a:xfrm flipH="1">
            <a:off x="7706163" y="2890644"/>
            <a:ext cx="792322" cy="747954"/>
          </a:xfrm>
          <a:prstGeom prst="straightConnector1">
            <a:avLst/>
          </a:prstGeom>
          <a:ln w="381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127EA5A2-08F1-4DC2-AABF-36D578E3ABA5}"/>
              </a:ext>
            </a:extLst>
          </p:cNvPr>
          <p:cNvSpPr txBox="1"/>
          <p:nvPr/>
        </p:nvSpPr>
        <p:spPr>
          <a:xfrm>
            <a:off x="220825" y="139960"/>
            <a:ext cx="11971175" cy="861774"/>
          </a:xfrm>
          <a:prstGeom prst="rect">
            <a:avLst/>
          </a:prstGeom>
          <a:noFill/>
        </p:spPr>
        <p:txBody>
          <a:bodyPr wrap="square" rtlCol="0">
            <a:spAutoFit/>
          </a:bodyPr>
          <a:lstStyle/>
          <a:p>
            <a:r>
              <a:rPr lang="en-US" sz="2500" b="1" dirty="0">
                <a:ln w="9525">
                  <a:solidFill>
                    <a:srgbClr val="B6985A"/>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Click on Deductions History to view your deductions that are broken out into separate sections (Example - FICA-Medicare is separate from Dental).</a:t>
            </a:r>
          </a:p>
        </p:txBody>
      </p:sp>
    </p:spTree>
    <p:extLst>
      <p:ext uri="{BB962C8B-B14F-4D97-AF65-F5344CB8AC3E}">
        <p14:creationId xmlns:p14="http://schemas.microsoft.com/office/powerpoint/2010/main" val="295349586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10"/>
          <p:cNvSpPr>
            <a:spLocks noGrp="1"/>
          </p:cNvSpPr>
          <p:nvPr>
            <p:ph type="sldNum" sz="quarter" idx="12"/>
          </p:nvPr>
        </p:nvSpPr>
        <p:spPr>
          <a:xfrm>
            <a:off x="9448800" y="6484937"/>
            <a:ext cx="2743200" cy="365125"/>
          </a:xfrm>
        </p:spPr>
        <p:txBody>
          <a:bodyPr/>
          <a:lstStyle/>
          <a:p>
            <a:fld id="{D716EF20-CD85-44E5-BF33-BBD30D43D12F}" type="slidenum">
              <a:rPr lang="en-US" smtClean="0"/>
              <a:t>53</a:t>
            </a:fld>
            <a:endParaRPr lang="en-US" dirty="0"/>
          </a:p>
        </p:txBody>
      </p:sp>
      <p:sp>
        <p:nvSpPr>
          <p:cNvPr id="4" name="TextBox 3"/>
          <p:cNvSpPr txBox="1"/>
          <p:nvPr/>
        </p:nvSpPr>
        <p:spPr>
          <a:xfrm>
            <a:off x="220825" y="139960"/>
            <a:ext cx="11971175" cy="861774"/>
          </a:xfrm>
          <a:prstGeom prst="rect">
            <a:avLst/>
          </a:prstGeom>
          <a:noFill/>
        </p:spPr>
        <p:txBody>
          <a:bodyPr wrap="square" rtlCol="0">
            <a:spAutoFit/>
          </a:bodyPr>
          <a:lstStyle/>
          <a:p>
            <a:r>
              <a:rPr lang="en-US" sz="2500" b="1" dirty="0">
                <a:ln w="9525">
                  <a:solidFill>
                    <a:srgbClr val="B6985A"/>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Choose a date range you want to view by clicking on the dates in the From and To columns.</a:t>
            </a:r>
          </a:p>
        </p:txBody>
      </p:sp>
      <p:pic>
        <p:nvPicPr>
          <p:cNvPr id="6" name="Picture 5">
            <a:extLst>
              <a:ext uri="{FF2B5EF4-FFF2-40B4-BE49-F238E27FC236}">
                <a16:creationId xmlns:a16="http://schemas.microsoft.com/office/drawing/2014/main" id="{AFBC3C66-7365-4541-955B-554F3F9DFBAE}"/>
              </a:ext>
            </a:extLst>
          </p:cNvPr>
          <p:cNvPicPr/>
          <p:nvPr/>
        </p:nvPicPr>
        <p:blipFill>
          <a:blip r:embed="rId2"/>
          <a:stretch>
            <a:fillRect/>
          </a:stretch>
        </p:blipFill>
        <p:spPr>
          <a:xfrm>
            <a:off x="220824" y="1157307"/>
            <a:ext cx="11683153" cy="5419662"/>
          </a:xfrm>
          <a:prstGeom prst="rect">
            <a:avLst/>
          </a:prstGeom>
        </p:spPr>
      </p:pic>
      <p:cxnSp>
        <p:nvCxnSpPr>
          <p:cNvPr id="7" name="Straight Arrow Connector 6">
            <a:extLst>
              <a:ext uri="{FF2B5EF4-FFF2-40B4-BE49-F238E27FC236}">
                <a16:creationId xmlns:a16="http://schemas.microsoft.com/office/drawing/2014/main" id="{141DD00D-5519-443B-A3B3-4116E821C6C1}"/>
              </a:ext>
            </a:extLst>
          </p:cNvPr>
          <p:cNvCxnSpPr/>
          <p:nvPr/>
        </p:nvCxnSpPr>
        <p:spPr>
          <a:xfrm flipH="1">
            <a:off x="6951678" y="1497881"/>
            <a:ext cx="792322" cy="747954"/>
          </a:xfrm>
          <a:prstGeom prst="straightConnector1">
            <a:avLst/>
          </a:prstGeom>
          <a:ln w="381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2F6E7614-89E9-414F-9AEC-D06A7DB5A337}"/>
              </a:ext>
            </a:extLst>
          </p:cNvPr>
          <p:cNvCxnSpPr/>
          <p:nvPr/>
        </p:nvCxnSpPr>
        <p:spPr>
          <a:xfrm flipH="1">
            <a:off x="4051841" y="1497881"/>
            <a:ext cx="792322" cy="747954"/>
          </a:xfrm>
          <a:prstGeom prst="straightConnector1">
            <a:avLst/>
          </a:prstGeom>
          <a:ln w="381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129C4B11-1339-46ED-A122-07F8D21D80D9}"/>
              </a:ext>
            </a:extLst>
          </p:cNvPr>
          <p:cNvCxnSpPr/>
          <p:nvPr/>
        </p:nvCxnSpPr>
        <p:spPr>
          <a:xfrm flipH="1">
            <a:off x="4950861" y="1497881"/>
            <a:ext cx="792322" cy="747954"/>
          </a:xfrm>
          <a:prstGeom prst="straightConnector1">
            <a:avLst/>
          </a:prstGeom>
          <a:ln w="381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D4B1E0F8-99A4-47E1-AF9D-B1CF57D58170}"/>
              </a:ext>
            </a:extLst>
          </p:cNvPr>
          <p:cNvCxnSpPr/>
          <p:nvPr/>
        </p:nvCxnSpPr>
        <p:spPr>
          <a:xfrm flipH="1">
            <a:off x="6052658" y="1497881"/>
            <a:ext cx="792322" cy="747954"/>
          </a:xfrm>
          <a:prstGeom prst="straightConnector1">
            <a:avLst/>
          </a:prstGeom>
          <a:ln w="381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383265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10"/>
          <p:cNvSpPr>
            <a:spLocks noGrp="1"/>
          </p:cNvSpPr>
          <p:nvPr>
            <p:ph type="sldNum" sz="quarter" idx="12"/>
          </p:nvPr>
        </p:nvSpPr>
        <p:spPr>
          <a:xfrm>
            <a:off x="9448800" y="6484937"/>
            <a:ext cx="2743200" cy="365125"/>
          </a:xfrm>
        </p:spPr>
        <p:txBody>
          <a:bodyPr/>
          <a:lstStyle/>
          <a:p>
            <a:fld id="{D716EF20-CD85-44E5-BF33-BBD30D43D12F}" type="slidenum">
              <a:rPr lang="en-US" smtClean="0"/>
              <a:t>54</a:t>
            </a:fld>
            <a:endParaRPr lang="en-US" dirty="0"/>
          </a:p>
        </p:txBody>
      </p:sp>
      <p:sp>
        <p:nvSpPr>
          <p:cNvPr id="4" name="TextBox 3"/>
          <p:cNvSpPr txBox="1"/>
          <p:nvPr/>
        </p:nvSpPr>
        <p:spPr>
          <a:xfrm>
            <a:off x="220825" y="139960"/>
            <a:ext cx="11971175" cy="861774"/>
          </a:xfrm>
          <a:prstGeom prst="rect">
            <a:avLst/>
          </a:prstGeom>
          <a:noFill/>
        </p:spPr>
        <p:txBody>
          <a:bodyPr wrap="square" rtlCol="0">
            <a:spAutoFit/>
          </a:bodyPr>
          <a:lstStyle/>
          <a:p>
            <a:r>
              <a:rPr lang="en-US" sz="2500" b="1" dirty="0">
                <a:ln w="9525">
                  <a:solidFill>
                    <a:srgbClr val="B6985A"/>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Click on the Caret next to the deduction you want to view to see more information.</a:t>
            </a:r>
          </a:p>
        </p:txBody>
      </p:sp>
      <p:pic>
        <p:nvPicPr>
          <p:cNvPr id="7" name="Picture 6">
            <a:extLst>
              <a:ext uri="{FF2B5EF4-FFF2-40B4-BE49-F238E27FC236}">
                <a16:creationId xmlns:a16="http://schemas.microsoft.com/office/drawing/2014/main" id="{1CF6E327-E46A-4B39-9D47-9432E3FA4C1E}"/>
              </a:ext>
            </a:extLst>
          </p:cNvPr>
          <p:cNvPicPr/>
          <p:nvPr/>
        </p:nvPicPr>
        <p:blipFill>
          <a:blip r:embed="rId2"/>
          <a:stretch>
            <a:fillRect/>
          </a:stretch>
        </p:blipFill>
        <p:spPr>
          <a:xfrm>
            <a:off x="220824" y="1229182"/>
            <a:ext cx="11783821" cy="5255755"/>
          </a:xfrm>
          <a:prstGeom prst="rect">
            <a:avLst/>
          </a:prstGeom>
        </p:spPr>
      </p:pic>
      <p:cxnSp>
        <p:nvCxnSpPr>
          <p:cNvPr id="8" name="Straight Arrow Connector 7">
            <a:extLst>
              <a:ext uri="{FF2B5EF4-FFF2-40B4-BE49-F238E27FC236}">
                <a16:creationId xmlns:a16="http://schemas.microsoft.com/office/drawing/2014/main" id="{5900D746-74C0-470B-9F7F-D3FDADD20347}"/>
              </a:ext>
            </a:extLst>
          </p:cNvPr>
          <p:cNvCxnSpPr/>
          <p:nvPr/>
        </p:nvCxnSpPr>
        <p:spPr>
          <a:xfrm flipH="1">
            <a:off x="3449232" y="4130439"/>
            <a:ext cx="792322" cy="747954"/>
          </a:xfrm>
          <a:prstGeom prst="straightConnector1">
            <a:avLst/>
          </a:prstGeom>
          <a:ln w="381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551117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10"/>
          <p:cNvSpPr>
            <a:spLocks noGrp="1"/>
          </p:cNvSpPr>
          <p:nvPr>
            <p:ph type="sldNum" sz="quarter" idx="12"/>
          </p:nvPr>
        </p:nvSpPr>
        <p:spPr>
          <a:xfrm>
            <a:off x="9448800" y="6484937"/>
            <a:ext cx="2743200" cy="365125"/>
          </a:xfrm>
        </p:spPr>
        <p:txBody>
          <a:bodyPr/>
          <a:lstStyle/>
          <a:p>
            <a:fld id="{D716EF20-CD85-44E5-BF33-BBD30D43D12F}" type="slidenum">
              <a:rPr lang="en-US" smtClean="0"/>
              <a:t>55</a:t>
            </a:fld>
            <a:endParaRPr lang="en-US" dirty="0"/>
          </a:p>
        </p:txBody>
      </p:sp>
      <p:sp>
        <p:nvSpPr>
          <p:cNvPr id="6" name="TextBox 5"/>
          <p:cNvSpPr txBox="1"/>
          <p:nvPr/>
        </p:nvSpPr>
        <p:spPr>
          <a:xfrm>
            <a:off x="110412" y="2427866"/>
            <a:ext cx="11971175" cy="1477328"/>
          </a:xfrm>
          <a:prstGeom prst="rect">
            <a:avLst/>
          </a:prstGeom>
          <a:noFill/>
        </p:spPr>
        <p:txBody>
          <a:bodyPr wrap="square" rtlCol="0">
            <a:spAutoFit/>
          </a:bodyPr>
          <a:lstStyle/>
          <a:p>
            <a:pPr algn="ctr"/>
            <a:r>
              <a:rPr lang="en-US" sz="9000" b="1" dirty="0">
                <a:ln w="15875">
                  <a:solidFill>
                    <a:srgbClr val="B6985A"/>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EARNINGS</a:t>
            </a:r>
          </a:p>
        </p:txBody>
      </p:sp>
      <p:sp>
        <p:nvSpPr>
          <p:cNvPr id="2" name="Action Button: Home 1">
            <a:hlinkClick r:id="rId2" action="ppaction://hlinksldjump" highlightClick="1"/>
          </p:cNvPr>
          <p:cNvSpPr/>
          <p:nvPr/>
        </p:nvSpPr>
        <p:spPr>
          <a:xfrm>
            <a:off x="11024074" y="6358072"/>
            <a:ext cx="487111" cy="396666"/>
          </a:xfrm>
          <a:prstGeom prst="actionButtonHome">
            <a:avLst/>
          </a:prstGeom>
          <a:ln>
            <a:solidFill>
              <a:srgbClr val="B6985A"/>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401623975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10"/>
          <p:cNvSpPr>
            <a:spLocks noGrp="1"/>
          </p:cNvSpPr>
          <p:nvPr>
            <p:ph type="sldNum" sz="quarter" idx="12"/>
          </p:nvPr>
        </p:nvSpPr>
        <p:spPr>
          <a:xfrm>
            <a:off x="9448800" y="6484937"/>
            <a:ext cx="2743200" cy="365125"/>
          </a:xfrm>
        </p:spPr>
        <p:txBody>
          <a:bodyPr/>
          <a:lstStyle/>
          <a:p>
            <a:fld id="{D716EF20-CD85-44E5-BF33-BBD30D43D12F}" type="slidenum">
              <a:rPr lang="en-US" smtClean="0"/>
              <a:t>56</a:t>
            </a:fld>
            <a:endParaRPr lang="en-US" dirty="0"/>
          </a:p>
        </p:txBody>
      </p:sp>
      <p:sp>
        <p:nvSpPr>
          <p:cNvPr id="4" name="TextBox 3"/>
          <p:cNvSpPr txBox="1"/>
          <p:nvPr/>
        </p:nvSpPr>
        <p:spPr>
          <a:xfrm>
            <a:off x="220825" y="139960"/>
            <a:ext cx="11971175" cy="477054"/>
          </a:xfrm>
          <a:prstGeom prst="rect">
            <a:avLst/>
          </a:prstGeom>
          <a:noFill/>
        </p:spPr>
        <p:txBody>
          <a:bodyPr wrap="square" rtlCol="0">
            <a:spAutoFit/>
          </a:bodyPr>
          <a:lstStyle/>
          <a:p>
            <a:r>
              <a:rPr lang="en-US" sz="2500" b="1" dirty="0">
                <a:ln w="9525">
                  <a:solidFill>
                    <a:srgbClr val="B6985A"/>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Click on the Caret next to Earnings.</a:t>
            </a:r>
          </a:p>
        </p:txBody>
      </p:sp>
      <p:pic>
        <p:nvPicPr>
          <p:cNvPr id="6" name="Picture 5">
            <a:extLst>
              <a:ext uri="{FF2B5EF4-FFF2-40B4-BE49-F238E27FC236}">
                <a16:creationId xmlns:a16="http://schemas.microsoft.com/office/drawing/2014/main" id="{329D3D2E-0471-4406-B7D9-A1EFE6A653B3}"/>
              </a:ext>
            </a:extLst>
          </p:cNvPr>
          <p:cNvPicPr/>
          <p:nvPr/>
        </p:nvPicPr>
        <p:blipFill>
          <a:blip r:embed="rId2"/>
          <a:stretch>
            <a:fillRect/>
          </a:stretch>
        </p:blipFill>
        <p:spPr>
          <a:xfrm>
            <a:off x="322277" y="742621"/>
            <a:ext cx="11522978" cy="5809181"/>
          </a:xfrm>
          <a:prstGeom prst="rect">
            <a:avLst/>
          </a:prstGeom>
        </p:spPr>
      </p:pic>
      <p:cxnSp>
        <p:nvCxnSpPr>
          <p:cNvPr id="7" name="Straight Arrow Connector 6">
            <a:extLst>
              <a:ext uri="{FF2B5EF4-FFF2-40B4-BE49-F238E27FC236}">
                <a16:creationId xmlns:a16="http://schemas.microsoft.com/office/drawing/2014/main" id="{EB53CBF7-3E25-46AD-ADDE-4BB270CB9BC0}"/>
              </a:ext>
            </a:extLst>
          </p:cNvPr>
          <p:cNvCxnSpPr/>
          <p:nvPr/>
        </p:nvCxnSpPr>
        <p:spPr>
          <a:xfrm flipH="1">
            <a:off x="8839200" y="2655624"/>
            <a:ext cx="792322" cy="747954"/>
          </a:xfrm>
          <a:prstGeom prst="straightConnector1">
            <a:avLst/>
          </a:prstGeom>
          <a:ln w="381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356566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10"/>
          <p:cNvSpPr>
            <a:spLocks noGrp="1"/>
          </p:cNvSpPr>
          <p:nvPr>
            <p:ph type="sldNum" sz="quarter" idx="12"/>
          </p:nvPr>
        </p:nvSpPr>
        <p:spPr>
          <a:xfrm>
            <a:off x="9448800" y="6484937"/>
            <a:ext cx="2743200" cy="365125"/>
          </a:xfrm>
        </p:spPr>
        <p:txBody>
          <a:bodyPr/>
          <a:lstStyle/>
          <a:p>
            <a:fld id="{D716EF20-CD85-44E5-BF33-BBD30D43D12F}" type="slidenum">
              <a:rPr lang="en-US" smtClean="0"/>
              <a:t>57</a:t>
            </a:fld>
            <a:endParaRPr lang="en-US" dirty="0"/>
          </a:p>
        </p:txBody>
      </p:sp>
      <p:sp>
        <p:nvSpPr>
          <p:cNvPr id="4" name="TextBox 3"/>
          <p:cNvSpPr txBox="1"/>
          <p:nvPr/>
        </p:nvSpPr>
        <p:spPr>
          <a:xfrm>
            <a:off x="220825" y="139960"/>
            <a:ext cx="11971175" cy="477054"/>
          </a:xfrm>
          <a:prstGeom prst="rect">
            <a:avLst/>
          </a:prstGeom>
          <a:noFill/>
        </p:spPr>
        <p:txBody>
          <a:bodyPr wrap="square" rtlCol="0">
            <a:spAutoFit/>
          </a:bodyPr>
          <a:lstStyle/>
          <a:p>
            <a:r>
              <a:rPr lang="en-US" sz="2500" b="1" dirty="0">
                <a:ln w="9525">
                  <a:solidFill>
                    <a:srgbClr val="B6985A"/>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Click on the Earnings by Date Range under the Earning Section.</a:t>
            </a:r>
          </a:p>
        </p:txBody>
      </p:sp>
      <p:pic>
        <p:nvPicPr>
          <p:cNvPr id="6" name="Picture 5">
            <a:extLst>
              <a:ext uri="{FF2B5EF4-FFF2-40B4-BE49-F238E27FC236}">
                <a16:creationId xmlns:a16="http://schemas.microsoft.com/office/drawing/2014/main" id="{329D3D2E-0471-4406-B7D9-A1EFE6A653B3}"/>
              </a:ext>
            </a:extLst>
          </p:cNvPr>
          <p:cNvPicPr/>
          <p:nvPr/>
        </p:nvPicPr>
        <p:blipFill>
          <a:blip r:embed="rId2"/>
          <a:stretch>
            <a:fillRect/>
          </a:stretch>
        </p:blipFill>
        <p:spPr>
          <a:xfrm>
            <a:off x="322277" y="742621"/>
            <a:ext cx="11522978" cy="5809181"/>
          </a:xfrm>
          <a:prstGeom prst="rect">
            <a:avLst/>
          </a:prstGeom>
        </p:spPr>
      </p:pic>
      <p:cxnSp>
        <p:nvCxnSpPr>
          <p:cNvPr id="7" name="Straight Arrow Connector 6">
            <a:extLst>
              <a:ext uri="{FF2B5EF4-FFF2-40B4-BE49-F238E27FC236}">
                <a16:creationId xmlns:a16="http://schemas.microsoft.com/office/drawing/2014/main" id="{EB53CBF7-3E25-46AD-ADDE-4BB270CB9BC0}"/>
              </a:ext>
            </a:extLst>
          </p:cNvPr>
          <p:cNvCxnSpPr/>
          <p:nvPr/>
        </p:nvCxnSpPr>
        <p:spPr>
          <a:xfrm flipH="1">
            <a:off x="5687605" y="3055023"/>
            <a:ext cx="792322" cy="747954"/>
          </a:xfrm>
          <a:prstGeom prst="straightConnector1">
            <a:avLst/>
          </a:prstGeom>
          <a:ln w="381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654314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10"/>
          <p:cNvSpPr>
            <a:spLocks noGrp="1"/>
          </p:cNvSpPr>
          <p:nvPr>
            <p:ph type="sldNum" sz="quarter" idx="12"/>
          </p:nvPr>
        </p:nvSpPr>
        <p:spPr>
          <a:xfrm>
            <a:off x="9448800" y="6484937"/>
            <a:ext cx="2743200" cy="365125"/>
          </a:xfrm>
        </p:spPr>
        <p:txBody>
          <a:bodyPr/>
          <a:lstStyle/>
          <a:p>
            <a:fld id="{D716EF20-CD85-44E5-BF33-BBD30D43D12F}" type="slidenum">
              <a:rPr lang="en-US" smtClean="0"/>
              <a:t>58</a:t>
            </a:fld>
            <a:endParaRPr lang="en-US" dirty="0"/>
          </a:p>
        </p:txBody>
      </p:sp>
      <p:sp>
        <p:nvSpPr>
          <p:cNvPr id="4" name="TextBox 3"/>
          <p:cNvSpPr txBox="1"/>
          <p:nvPr/>
        </p:nvSpPr>
        <p:spPr>
          <a:xfrm>
            <a:off x="220825" y="139960"/>
            <a:ext cx="11971175" cy="861774"/>
          </a:xfrm>
          <a:prstGeom prst="rect">
            <a:avLst/>
          </a:prstGeom>
          <a:noFill/>
        </p:spPr>
        <p:txBody>
          <a:bodyPr wrap="square" rtlCol="0">
            <a:spAutoFit/>
          </a:bodyPr>
          <a:lstStyle/>
          <a:p>
            <a:r>
              <a:rPr lang="en-US" sz="2500" b="1" dirty="0">
                <a:ln w="9525">
                  <a:solidFill>
                    <a:srgbClr val="B6985A"/>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Choose the dates you want to view in the From and To Fields.  Next locate the earning you want to view and click on the Caret next to that earning.</a:t>
            </a:r>
          </a:p>
        </p:txBody>
      </p:sp>
      <p:pic>
        <p:nvPicPr>
          <p:cNvPr id="8" name="Picture 7">
            <a:extLst>
              <a:ext uri="{FF2B5EF4-FFF2-40B4-BE49-F238E27FC236}">
                <a16:creationId xmlns:a16="http://schemas.microsoft.com/office/drawing/2014/main" id="{3F200296-5367-4148-AB52-C5D60C9C38C5}"/>
              </a:ext>
            </a:extLst>
          </p:cNvPr>
          <p:cNvPicPr/>
          <p:nvPr/>
        </p:nvPicPr>
        <p:blipFill>
          <a:blip r:embed="rId2"/>
          <a:stretch>
            <a:fillRect/>
          </a:stretch>
        </p:blipFill>
        <p:spPr>
          <a:xfrm>
            <a:off x="267028" y="1386455"/>
            <a:ext cx="11657944" cy="5190514"/>
          </a:xfrm>
          <a:prstGeom prst="rect">
            <a:avLst/>
          </a:prstGeom>
        </p:spPr>
      </p:pic>
      <p:cxnSp>
        <p:nvCxnSpPr>
          <p:cNvPr id="9" name="Straight Arrow Connector 8">
            <a:extLst>
              <a:ext uri="{FF2B5EF4-FFF2-40B4-BE49-F238E27FC236}">
                <a16:creationId xmlns:a16="http://schemas.microsoft.com/office/drawing/2014/main" id="{F1F6DB79-9F2F-4362-B8B2-20747057C661}"/>
              </a:ext>
            </a:extLst>
          </p:cNvPr>
          <p:cNvCxnSpPr/>
          <p:nvPr/>
        </p:nvCxnSpPr>
        <p:spPr>
          <a:xfrm flipH="1">
            <a:off x="9623568" y="1705239"/>
            <a:ext cx="792322" cy="747954"/>
          </a:xfrm>
          <a:prstGeom prst="straightConnector1">
            <a:avLst/>
          </a:prstGeom>
          <a:ln w="381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CF910BF5-5244-4D7C-B653-9128DFBAF6EE}"/>
              </a:ext>
            </a:extLst>
          </p:cNvPr>
          <p:cNvCxnSpPr>
            <a:cxnSpLocks/>
          </p:cNvCxnSpPr>
          <p:nvPr/>
        </p:nvCxnSpPr>
        <p:spPr>
          <a:xfrm flipV="1">
            <a:off x="9907374" y="2537823"/>
            <a:ext cx="847158" cy="687231"/>
          </a:xfrm>
          <a:prstGeom prst="straightConnector1">
            <a:avLst/>
          </a:prstGeom>
          <a:ln w="381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25FD5C7D-BE9A-4C40-86F4-3E937B640471}"/>
              </a:ext>
            </a:extLst>
          </p:cNvPr>
          <p:cNvCxnSpPr>
            <a:cxnSpLocks/>
          </p:cNvCxnSpPr>
          <p:nvPr/>
        </p:nvCxnSpPr>
        <p:spPr>
          <a:xfrm flipV="1">
            <a:off x="11132191" y="2950315"/>
            <a:ext cx="552145" cy="1606091"/>
          </a:xfrm>
          <a:prstGeom prst="straightConnector1">
            <a:avLst/>
          </a:prstGeom>
          <a:ln w="381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985992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10"/>
          <p:cNvSpPr>
            <a:spLocks noGrp="1"/>
          </p:cNvSpPr>
          <p:nvPr>
            <p:ph type="sldNum" sz="quarter" idx="12"/>
          </p:nvPr>
        </p:nvSpPr>
        <p:spPr>
          <a:xfrm>
            <a:off x="9448800" y="6484937"/>
            <a:ext cx="2743200" cy="365125"/>
          </a:xfrm>
        </p:spPr>
        <p:txBody>
          <a:bodyPr/>
          <a:lstStyle/>
          <a:p>
            <a:fld id="{D716EF20-CD85-44E5-BF33-BBD30D43D12F}" type="slidenum">
              <a:rPr lang="en-US" smtClean="0"/>
              <a:t>59</a:t>
            </a:fld>
            <a:endParaRPr lang="en-US" dirty="0"/>
          </a:p>
        </p:txBody>
      </p:sp>
      <p:sp>
        <p:nvSpPr>
          <p:cNvPr id="4" name="TextBox 3"/>
          <p:cNvSpPr txBox="1"/>
          <p:nvPr/>
        </p:nvSpPr>
        <p:spPr>
          <a:xfrm>
            <a:off x="220825" y="139960"/>
            <a:ext cx="11971175" cy="477054"/>
          </a:xfrm>
          <a:prstGeom prst="rect">
            <a:avLst/>
          </a:prstGeom>
          <a:noFill/>
        </p:spPr>
        <p:txBody>
          <a:bodyPr wrap="square" rtlCol="0">
            <a:spAutoFit/>
          </a:bodyPr>
          <a:lstStyle/>
          <a:p>
            <a:r>
              <a:rPr lang="en-US" sz="2500" b="1" dirty="0">
                <a:ln w="9525">
                  <a:solidFill>
                    <a:srgbClr val="B6985A"/>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Click on the Earnings by Position under the Earning Section.</a:t>
            </a:r>
          </a:p>
        </p:txBody>
      </p:sp>
      <p:pic>
        <p:nvPicPr>
          <p:cNvPr id="6" name="Picture 5">
            <a:extLst>
              <a:ext uri="{FF2B5EF4-FFF2-40B4-BE49-F238E27FC236}">
                <a16:creationId xmlns:a16="http://schemas.microsoft.com/office/drawing/2014/main" id="{329D3D2E-0471-4406-B7D9-A1EFE6A653B3}"/>
              </a:ext>
            </a:extLst>
          </p:cNvPr>
          <p:cNvPicPr/>
          <p:nvPr/>
        </p:nvPicPr>
        <p:blipFill>
          <a:blip r:embed="rId2"/>
          <a:stretch>
            <a:fillRect/>
          </a:stretch>
        </p:blipFill>
        <p:spPr>
          <a:xfrm>
            <a:off x="322277" y="742621"/>
            <a:ext cx="11522978" cy="5809181"/>
          </a:xfrm>
          <a:prstGeom prst="rect">
            <a:avLst/>
          </a:prstGeom>
        </p:spPr>
      </p:pic>
      <p:cxnSp>
        <p:nvCxnSpPr>
          <p:cNvPr id="7" name="Straight Arrow Connector 6">
            <a:extLst>
              <a:ext uri="{FF2B5EF4-FFF2-40B4-BE49-F238E27FC236}">
                <a16:creationId xmlns:a16="http://schemas.microsoft.com/office/drawing/2014/main" id="{EB53CBF7-3E25-46AD-ADDE-4BB270CB9BC0}"/>
              </a:ext>
            </a:extLst>
          </p:cNvPr>
          <p:cNvCxnSpPr/>
          <p:nvPr/>
        </p:nvCxnSpPr>
        <p:spPr>
          <a:xfrm flipH="1">
            <a:off x="7642240" y="3055023"/>
            <a:ext cx="792322" cy="747954"/>
          </a:xfrm>
          <a:prstGeom prst="straightConnector1">
            <a:avLst/>
          </a:prstGeom>
          <a:ln w="381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05679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0825" y="139960"/>
            <a:ext cx="11971175" cy="2015936"/>
          </a:xfrm>
          <a:prstGeom prst="rect">
            <a:avLst/>
          </a:prstGeom>
          <a:noFill/>
        </p:spPr>
        <p:txBody>
          <a:bodyPr wrap="square" rtlCol="0">
            <a:spAutoFit/>
          </a:bodyPr>
          <a:lstStyle/>
          <a:p>
            <a:r>
              <a:rPr lang="en-US" sz="2500" b="1" dirty="0">
                <a:ln w="9525">
                  <a:solidFill>
                    <a:srgbClr val="B6985A"/>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After logging into the MyBarton Portal, click on Employee Dashboard under the Self-Service &gt; Employees Card (If the card isn’t displayed, you may have to click on Discover More at the bottom of the screen to find the card and then save it to your Home Page by clicking on the ribbon in the right-hand corner).</a:t>
            </a:r>
          </a:p>
        </p:txBody>
      </p:sp>
      <p:sp>
        <p:nvSpPr>
          <p:cNvPr id="11" name="Slide Number Placeholder 10"/>
          <p:cNvSpPr>
            <a:spLocks noGrp="1"/>
          </p:cNvSpPr>
          <p:nvPr>
            <p:ph type="sldNum" sz="quarter" idx="12"/>
          </p:nvPr>
        </p:nvSpPr>
        <p:spPr>
          <a:xfrm>
            <a:off x="9382125" y="6399876"/>
            <a:ext cx="2743200" cy="365125"/>
          </a:xfrm>
        </p:spPr>
        <p:txBody>
          <a:bodyPr/>
          <a:lstStyle/>
          <a:p>
            <a:r>
              <a:rPr lang="en-US" sz="1600" b="1" dirty="0">
                <a:ln w="3175">
                  <a:solidFill>
                    <a:srgbClr val="B6985A"/>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5</a:t>
            </a:r>
          </a:p>
        </p:txBody>
      </p:sp>
      <p:pic>
        <p:nvPicPr>
          <p:cNvPr id="8" name="Picture 7"/>
          <p:cNvPicPr/>
          <p:nvPr/>
        </p:nvPicPr>
        <p:blipFill rotWithShape="1">
          <a:blip r:embed="rId2"/>
          <a:srcRect t="12130"/>
          <a:stretch/>
        </p:blipFill>
        <p:spPr bwMode="auto">
          <a:xfrm>
            <a:off x="355362" y="2032094"/>
            <a:ext cx="11429287" cy="4556713"/>
          </a:xfrm>
          <a:prstGeom prst="rect">
            <a:avLst/>
          </a:prstGeom>
          <a:ln>
            <a:noFill/>
          </a:ln>
          <a:extLst>
            <a:ext uri="{53640926-AAD7-44D8-BBD7-CCE9431645EC}">
              <a14:shadowObscured xmlns:a14="http://schemas.microsoft.com/office/drawing/2010/main"/>
            </a:ext>
          </a:extLst>
        </p:spPr>
      </p:pic>
      <p:sp>
        <p:nvSpPr>
          <p:cNvPr id="9" name="Oval 8"/>
          <p:cNvSpPr/>
          <p:nvPr/>
        </p:nvSpPr>
        <p:spPr>
          <a:xfrm>
            <a:off x="3145583" y="2910834"/>
            <a:ext cx="3097762" cy="2052735"/>
          </a:xfrm>
          <a:prstGeom prst="ellipse">
            <a:avLst/>
          </a:prstGeom>
          <a:no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p:cNvCxnSpPr/>
          <p:nvPr/>
        </p:nvCxnSpPr>
        <p:spPr>
          <a:xfrm flipH="1" flipV="1">
            <a:off x="8098427" y="4203987"/>
            <a:ext cx="1283698" cy="907861"/>
          </a:xfrm>
          <a:prstGeom prst="straightConnector1">
            <a:avLst/>
          </a:prstGeom>
          <a:ln w="381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42765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10"/>
          <p:cNvSpPr>
            <a:spLocks noGrp="1"/>
          </p:cNvSpPr>
          <p:nvPr>
            <p:ph type="sldNum" sz="quarter" idx="12"/>
          </p:nvPr>
        </p:nvSpPr>
        <p:spPr>
          <a:xfrm>
            <a:off x="9448800" y="6484937"/>
            <a:ext cx="2743200" cy="365125"/>
          </a:xfrm>
        </p:spPr>
        <p:txBody>
          <a:bodyPr/>
          <a:lstStyle/>
          <a:p>
            <a:fld id="{D716EF20-CD85-44E5-BF33-BBD30D43D12F}" type="slidenum">
              <a:rPr lang="en-US" smtClean="0"/>
              <a:t>60</a:t>
            </a:fld>
            <a:endParaRPr lang="en-US" dirty="0"/>
          </a:p>
        </p:txBody>
      </p:sp>
      <p:sp>
        <p:nvSpPr>
          <p:cNvPr id="4" name="TextBox 3"/>
          <p:cNvSpPr txBox="1"/>
          <p:nvPr/>
        </p:nvSpPr>
        <p:spPr>
          <a:xfrm>
            <a:off x="220825" y="139960"/>
            <a:ext cx="11971175" cy="861774"/>
          </a:xfrm>
          <a:prstGeom prst="rect">
            <a:avLst/>
          </a:prstGeom>
          <a:noFill/>
        </p:spPr>
        <p:txBody>
          <a:bodyPr wrap="square" rtlCol="0">
            <a:spAutoFit/>
          </a:bodyPr>
          <a:lstStyle/>
          <a:p>
            <a:r>
              <a:rPr lang="en-US" sz="2500" b="1" dirty="0">
                <a:ln w="9525">
                  <a:solidFill>
                    <a:srgbClr val="B6985A"/>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Choose the years/positions you want to view by clicking on the Caret next to these items.</a:t>
            </a:r>
          </a:p>
        </p:txBody>
      </p:sp>
      <p:pic>
        <p:nvPicPr>
          <p:cNvPr id="12" name="Picture 11">
            <a:extLst>
              <a:ext uri="{FF2B5EF4-FFF2-40B4-BE49-F238E27FC236}">
                <a16:creationId xmlns:a16="http://schemas.microsoft.com/office/drawing/2014/main" id="{CC473800-18F5-484C-A8E7-B053AD144CEA}"/>
              </a:ext>
            </a:extLst>
          </p:cNvPr>
          <p:cNvPicPr/>
          <p:nvPr/>
        </p:nvPicPr>
        <p:blipFill>
          <a:blip r:embed="rId2"/>
          <a:stretch>
            <a:fillRect/>
          </a:stretch>
        </p:blipFill>
        <p:spPr>
          <a:xfrm>
            <a:off x="262812" y="1235983"/>
            <a:ext cx="11674722" cy="5248953"/>
          </a:xfrm>
          <a:prstGeom prst="rect">
            <a:avLst/>
          </a:prstGeom>
        </p:spPr>
      </p:pic>
      <p:cxnSp>
        <p:nvCxnSpPr>
          <p:cNvPr id="13" name="Straight Arrow Connector 12">
            <a:extLst>
              <a:ext uri="{FF2B5EF4-FFF2-40B4-BE49-F238E27FC236}">
                <a16:creationId xmlns:a16="http://schemas.microsoft.com/office/drawing/2014/main" id="{B3FEC8C7-9ECF-407A-BA62-94CB19A2CEED}"/>
              </a:ext>
            </a:extLst>
          </p:cNvPr>
          <p:cNvCxnSpPr/>
          <p:nvPr/>
        </p:nvCxnSpPr>
        <p:spPr>
          <a:xfrm flipH="1">
            <a:off x="9278092" y="1523693"/>
            <a:ext cx="792322" cy="747954"/>
          </a:xfrm>
          <a:prstGeom prst="straightConnector1">
            <a:avLst/>
          </a:prstGeom>
          <a:ln w="381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7B7A7EC7-764A-4F58-B5D9-438E3CD8ACA1}"/>
              </a:ext>
            </a:extLst>
          </p:cNvPr>
          <p:cNvCxnSpPr/>
          <p:nvPr/>
        </p:nvCxnSpPr>
        <p:spPr>
          <a:xfrm flipH="1">
            <a:off x="10854262" y="1523693"/>
            <a:ext cx="792322" cy="747954"/>
          </a:xfrm>
          <a:prstGeom prst="straightConnector1">
            <a:avLst/>
          </a:prstGeom>
          <a:ln w="381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873464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10"/>
          <p:cNvSpPr>
            <a:spLocks noGrp="1"/>
          </p:cNvSpPr>
          <p:nvPr>
            <p:ph type="sldNum" sz="quarter" idx="12"/>
          </p:nvPr>
        </p:nvSpPr>
        <p:spPr>
          <a:xfrm>
            <a:off x="9448800" y="6484937"/>
            <a:ext cx="2743200" cy="365125"/>
          </a:xfrm>
        </p:spPr>
        <p:txBody>
          <a:bodyPr/>
          <a:lstStyle/>
          <a:p>
            <a:fld id="{D716EF20-CD85-44E5-BF33-BBD30D43D12F}" type="slidenum">
              <a:rPr lang="en-US" smtClean="0"/>
              <a:t>61</a:t>
            </a:fld>
            <a:endParaRPr lang="en-US" dirty="0"/>
          </a:p>
        </p:txBody>
      </p:sp>
      <p:sp>
        <p:nvSpPr>
          <p:cNvPr id="4" name="TextBox 3"/>
          <p:cNvSpPr txBox="1"/>
          <p:nvPr/>
        </p:nvSpPr>
        <p:spPr>
          <a:xfrm>
            <a:off x="220825" y="139960"/>
            <a:ext cx="11971175" cy="477054"/>
          </a:xfrm>
          <a:prstGeom prst="rect">
            <a:avLst/>
          </a:prstGeom>
          <a:noFill/>
        </p:spPr>
        <p:txBody>
          <a:bodyPr wrap="square" rtlCol="0">
            <a:spAutoFit/>
          </a:bodyPr>
          <a:lstStyle/>
          <a:p>
            <a:r>
              <a:rPr lang="en-US" sz="2500" b="1" dirty="0">
                <a:ln w="9525">
                  <a:solidFill>
                    <a:srgbClr val="B6985A"/>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Click on the Caret to view more information next to your search parameters.  </a:t>
            </a:r>
          </a:p>
        </p:txBody>
      </p:sp>
      <p:pic>
        <p:nvPicPr>
          <p:cNvPr id="7" name="Picture 6">
            <a:extLst>
              <a:ext uri="{FF2B5EF4-FFF2-40B4-BE49-F238E27FC236}">
                <a16:creationId xmlns:a16="http://schemas.microsoft.com/office/drawing/2014/main" id="{EF36C912-F27E-442A-BF35-D2C4D3D57578}"/>
              </a:ext>
            </a:extLst>
          </p:cNvPr>
          <p:cNvPicPr/>
          <p:nvPr/>
        </p:nvPicPr>
        <p:blipFill>
          <a:blip r:embed="rId2"/>
          <a:stretch>
            <a:fillRect/>
          </a:stretch>
        </p:blipFill>
        <p:spPr>
          <a:xfrm>
            <a:off x="262811" y="1056459"/>
            <a:ext cx="11750223" cy="5428476"/>
          </a:xfrm>
          <a:prstGeom prst="rect">
            <a:avLst/>
          </a:prstGeom>
        </p:spPr>
      </p:pic>
      <p:cxnSp>
        <p:nvCxnSpPr>
          <p:cNvPr id="12" name="Straight Arrow Connector 11">
            <a:extLst>
              <a:ext uri="{FF2B5EF4-FFF2-40B4-BE49-F238E27FC236}">
                <a16:creationId xmlns:a16="http://schemas.microsoft.com/office/drawing/2014/main" id="{C6C06A60-8AC7-487C-8927-05C8E2D47994}"/>
              </a:ext>
            </a:extLst>
          </p:cNvPr>
          <p:cNvCxnSpPr>
            <a:cxnSpLocks/>
          </p:cNvCxnSpPr>
          <p:nvPr/>
        </p:nvCxnSpPr>
        <p:spPr>
          <a:xfrm flipV="1">
            <a:off x="10804252" y="2736157"/>
            <a:ext cx="865510" cy="871108"/>
          </a:xfrm>
          <a:prstGeom prst="straightConnector1">
            <a:avLst/>
          </a:prstGeom>
          <a:ln w="381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432591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10"/>
          <p:cNvSpPr>
            <a:spLocks noGrp="1"/>
          </p:cNvSpPr>
          <p:nvPr>
            <p:ph type="sldNum" sz="quarter" idx="12"/>
          </p:nvPr>
        </p:nvSpPr>
        <p:spPr>
          <a:xfrm>
            <a:off x="9448800" y="6484937"/>
            <a:ext cx="2743200" cy="365125"/>
          </a:xfrm>
        </p:spPr>
        <p:txBody>
          <a:bodyPr/>
          <a:lstStyle/>
          <a:p>
            <a:fld id="{D716EF20-CD85-44E5-BF33-BBD30D43D12F}" type="slidenum">
              <a:rPr lang="en-US" smtClean="0"/>
              <a:t>62</a:t>
            </a:fld>
            <a:endParaRPr lang="en-US" dirty="0"/>
          </a:p>
        </p:txBody>
      </p:sp>
      <p:sp>
        <p:nvSpPr>
          <p:cNvPr id="4" name="TextBox 3"/>
          <p:cNvSpPr txBox="1"/>
          <p:nvPr/>
        </p:nvSpPr>
        <p:spPr>
          <a:xfrm>
            <a:off x="220825" y="139960"/>
            <a:ext cx="11971175" cy="477054"/>
          </a:xfrm>
          <a:prstGeom prst="rect">
            <a:avLst/>
          </a:prstGeom>
          <a:noFill/>
        </p:spPr>
        <p:txBody>
          <a:bodyPr wrap="square" rtlCol="0">
            <a:spAutoFit/>
          </a:bodyPr>
          <a:lstStyle/>
          <a:p>
            <a:r>
              <a:rPr lang="en-US" sz="2500" b="1" dirty="0">
                <a:ln w="9525">
                  <a:solidFill>
                    <a:srgbClr val="B6985A"/>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Click on Download to view your information in </a:t>
            </a:r>
            <a:r>
              <a:rPr lang="en-US" sz="2500" b="1">
                <a:ln w="9525">
                  <a:solidFill>
                    <a:srgbClr val="B6985A"/>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an Excel </a:t>
            </a:r>
            <a:r>
              <a:rPr lang="en-US" sz="2500" b="1" dirty="0">
                <a:ln w="9525">
                  <a:solidFill>
                    <a:srgbClr val="B6985A"/>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spreadsheet.  </a:t>
            </a:r>
          </a:p>
        </p:txBody>
      </p:sp>
      <p:pic>
        <p:nvPicPr>
          <p:cNvPr id="7" name="Picture 6">
            <a:extLst>
              <a:ext uri="{FF2B5EF4-FFF2-40B4-BE49-F238E27FC236}">
                <a16:creationId xmlns:a16="http://schemas.microsoft.com/office/drawing/2014/main" id="{EF36C912-F27E-442A-BF35-D2C4D3D57578}"/>
              </a:ext>
            </a:extLst>
          </p:cNvPr>
          <p:cNvPicPr/>
          <p:nvPr/>
        </p:nvPicPr>
        <p:blipFill>
          <a:blip r:embed="rId2"/>
          <a:stretch>
            <a:fillRect/>
          </a:stretch>
        </p:blipFill>
        <p:spPr>
          <a:xfrm>
            <a:off x="262811" y="1056459"/>
            <a:ext cx="11750223" cy="5428476"/>
          </a:xfrm>
          <a:prstGeom prst="rect">
            <a:avLst/>
          </a:prstGeom>
        </p:spPr>
      </p:pic>
      <p:cxnSp>
        <p:nvCxnSpPr>
          <p:cNvPr id="12" name="Straight Arrow Connector 11">
            <a:extLst>
              <a:ext uri="{FF2B5EF4-FFF2-40B4-BE49-F238E27FC236}">
                <a16:creationId xmlns:a16="http://schemas.microsoft.com/office/drawing/2014/main" id="{C6C06A60-8AC7-487C-8927-05C8E2D47994}"/>
              </a:ext>
            </a:extLst>
          </p:cNvPr>
          <p:cNvCxnSpPr>
            <a:cxnSpLocks/>
          </p:cNvCxnSpPr>
          <p:nvPr/>
        </p:nvCxnSpPr>
        <p:spPr>
          <a:xfrm flipV="1">
            <a:off x="10300912" y="2325097"/>
            <a:ext cx="865510" cy="871108"/>
          </a:xfrm>
          <a:prstGeom prst="straightConnector1">
            <a:avLst/>
          </a:prstGeom>
          <a:ln w="381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875775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10"/>
          <p:cNvSpPr>
            <a:spLocks noGrp="1"/>
          </p:cNvSpPr>
          <p:nvPr>
            <p:ph type="sldNum" sz="quarter" idx="12"/>
          </p:nvPr>
        </p:nvSpPr>
        <p:spPr>
          <a:xfrm>
            <a:off x="9448800" y="6484937"/>
            <a:ext cx="2743200" cy="365125"/>
          </a:xfrm>
        </p:spPr>
        <p:txBody>
          <a:bodyPr/>
          <a:lstStyle/>
          <a:p>
            <a:fld id="{D716EF20-CD85-44E5-BF33-BBD30D43D12F}" type="slidenum">
              <a:rPr lang="en-US" smtClean="0"/>
              <a:t>63</a:t>
            </a:fld>
            <a:endParaRPr lang="en-US" dirty="0"/>
          </a:p>
        </p:txBody>
      </p:sp>
      <p:sp>
        <p:nvSpPr>
          <p:cNvPr id="6" name="TextBox 5"/>
          <p:cNvSpPr txBox="1"/>
          <p:nvPr/>
        </p:nvSpPr>
        <p:spPr>
          <a:xfrm>
            <a:off x="124691" y="2101764"/>
            <a:ext cx="11971175" cy="2708434"/>
          </a:xfrm>
          <a:prstGeom prst="rect">
            <a:avLst/>
          </a:prstGeom>
          <a:noFill/>
        </p:spPr>
        <p:txBody>
          <a:bodyPr wrap="square" rtlCol="0">
            <a:spAutoFit/>
          </a:bodyPr>
          <a:lstStyle/>
          <a:p>
            <a:pPr algn="ctr"/>
            <a:r>
              <a:rPr lang="en-US" sz="8500" b="1" dirty="0">
                <a:ln w="15875">
                  <a:solidFill>
                    <a:srgbClr val="B6985A"/>
                  </a:solidFill>
                </a:ln>
                <a:solidFill>
                  <a:schemeClr val="bg1"/>
                </a:solidFill>
                <a:latin typeface="Arial" panose="020B0604020202020204" pitchFamily="34" charset="0"/>
                <a:cs typeface="Arial" panose="020B0604020202020204" pitchFamily="34" charset="0"/>
              </a:rPr>
              <a:t>THANK </a:t>
            </a:r>
          </a:p>
          <a:p>
            <a:pPr algn="ctr"/>
            <a:r>
              <a:rPr lang="en-US" sz="8500" b="1" dirty="0">
                <a:ln w="15875">
                  <a:solidFill>
                    <a:srgbClr val="B6985A"/>
                  </a:solidFill>
                </a:ln>
                <a:solidFill>
                  <a:schemeClr val="bg1"/>
                </a:solidFill>
                <a:latin typeface="Arial" panose="020B0604020202020204" pitchFamily="34" charset="0"/>
                <a:cs typeface="Arial" panose="020B0604020202020204" pitchFamily="34" charset="0"/>
              </a:rPr>
              <a:t>YOU!</a:t>
            </a:r>
          </a:p>
        </p:txBody>
      </p:sp>
      <p:sp>
        <p:nvSpPr>
          <p:cNvPr id="2" name="Action Button: Home 1">
            <a:hlinkClick r:id="rId2" action="ppaction://hlinksldjump" highlightClick="1"/>
          </p:cNvPr>
          <p:cNvSpPr/>
          <p:nvPr/>
        </p:nvSpPr>
        <p:spPr>
          <a:xfrm>
            <a:off x="10964254" y="6302374"/>
            <a:ext cx="538385" cy="365125"/>
          </a:xfrm>
          <a:prstGeom prst="actionButtonHome">
            <a:avLst/>
          </a:prstGeom>
          <a:ln>
            <a:solidFill>
              <a:srgbClr val="B6985A"/>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8233244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20825" y="139960"/>
            <a:ext cx="11971175" cy="477054"/>
          </a:xfrm>
          <a:prstGeom prst="rect">
            <a:avLst/>
          </a:prstGeom>
          <a:noFill/>
        </p:spPr>
        <p:txBody>
          <a:bodyPr wrap="square" rtlCol="0">
            <a:spAutoFit/>
          </a:bodyPr>
          <a:lstStyle/>
          <a:p>
            <a:r>
              <a:rPr lang="en-US" sz="2500" b="1" dirty="0">
                <a:ln w="9525">
                  <a:solidFill>
                    <a:srgbClr val="B6985A"/>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Click on Enter Leave Report on the Employee Dashboard. </a:t>
            </a:r>
          </a:p>
        </p:txBody>
      </p:sp>
      <p:sp>
        <p:nvSpPr>
          <p:cNvPr id="11" name="Slide Number Placeholder 10"/>
          <p:cNvSpPr>
            <a:spLocks noGrp="1"/>
          </p:cNvSpPr>
          <p:nvPr>
            <p:ph type="sldNum" sz="quarter" idx="12"/>
          </p:nvPr>
        </p:nvSpPr>
        <p:spPr>
          <a:xfrm>
            <a:off x="9448800" y="6492875"/>
            <a:ext cx="2743200" cy="365125"/>
          </a:xfrm>
        </p:spPr>
        <p:txBody>
          <a:bodyPr/>
          <a:lstStyle/>
          <a:p>
            <a:r>
              <a:rPr lang="en-US" sz="1600" b="1" dirty="0">
                <a:ln w="3175">
                  <a:solidFill>
                    <a:srgbClr val="B6985A"/>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6</a:t>
            </a:r>
          </a:p>
        </p:txBody>
      </p:sp>
      <p:pic>
        <p:nvPicPr>
          <p:cNvPr id="6" name="Picture 5"/>
          <p:cNvPicPr/>
          <p:nvPr/>
        </p:nvPicPr>
        <p:blipFill>
          <a:blip r:embed="rId2"/>
          <a:stretch>
            <a:fillRect/>
          </a:stretch>
        </p:blipFill>
        <p:spPr>
          <a:xfrm>
            <a:off x="262812" y="857760"/>
            <a:ext cx="11692754" cy="5635115"/>
          </a:xfrm>
          <a:prstGeom prst="rect">
            <a:avLst/>
          </a:prstGeom>
        </p:spPr>
      </p:pic>
      <p:cxnSp>
        <p:nvCxnSpPr>
          <p:cNvPr id="7" name="Straight Arrow Connector 6"/>
          <p:cNvCxnSpPr/>
          <p:nvPr/>
        </p:nvCxnSpPr>
        <p:spPr>
          <a:xfrm>
            <a:off x="7520335" y="2056770"/>
            <a:ext cx="2183573" cy="1988156"/>
          </a:xfrm>
          <a:prstGeom prst="straightConnector1">
            <a:avLst/>
          </a:prstGeom>
          <a:ln w="381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11577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20825" y="139960"/>
            <a:ext cx="11971175" cy="1246495"/>
          </a:xfrm>
          <a:prstGeom prst="rect">
            <a:avLst/>
          </a:prstGeom>
          <a:noFill/>
        </p:spPr>
        <p:txBody>
          <a:bodyPr wrap="square" rtlCol="0">
            <a:spAutoFit/>
          </a:bodyPr>
          <a:lstStyle/>
          <a:p>
            <a:r>
              <a:rPr lang="en-US" sz="2500" b="1" dirty="0">
                <a:ln w="9525">
                  <a:solidFill>
                    <a:srgbClr val="B6985A"/>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To enter time, click on Start Leave Report for the appropriate pay period.  Tip – If you would like to view the whole month at once, click on the Caret under Leave Report Period.</a:t>
            </a:r>
          </a:p>
        </p:txBody>
      </p:sp>
      <p:sp>
        <p:nvSpPr>
          <p:cNvPr id="3" name="Slide Number Placeholder 2"/>
          <p:cNvSpPr>
            <a:spLocks noGrp="1"/>
          </p:cNvSpPr>
          <p:nvPr>
            <p:ph type="sldNum" sz="quarter" idx="12"/>
          </p:nvPr>
        </p:nvSpPr>
        <p:spPr>
          <a:xfrm>
            <a:off x="9448800" y="6492875"/>
            <a:ext cx="2743200" cy="365125"/>
          </a:xfrm>
        </p:spPr>
        <p:txBody>
          <a:bodyPr/>
          <a:lstStyle/>
          <a:p>
            <a:fld id="{D716EF20-CD85-44E5-BF33-BBD30D43D12F}" type="slidenum">
              <a:rPr lang="en-US" smtClean="0"/>
              <a:t>8</a:t>
            </a:fld>
            <a:endParaRPr lang="en-US" dirty="0"/>
          </a:p>
        </p:txBody>
      </p:sp>
      <p:pic>
        <p:nvPicPr>
          <p:cNvPr id="8" name="Picture 7"/>
          <p:cNvPicPr/>
          <p:nvPr/>
        </p:nvPicPr>
        <p:blipFill>
          <a:blip r:embed="rId2"/>
          <a:stretch>
            <a:fillRect/>
          </a:stretch>
        </p:blipFill>
        <p:spPr>
          <a:xfrm>
            <a:off x="355362" y="1543505"/>
            <a:ext cx="11475684" cy="4970007"/>
          </a:xfrm>
          <a:prstGeom prst="rect">
            <a:avLst/>
          </a:prstGeom>
        </p:spPr>
      </p:pic>
      <p:cxnSp>
        <p:nvCxnSpPr>
          <p:cNvPr id="9" name="Straight Arrow Connector 8"/>
          <p:cNvCxnSpPr/>
          <p:nvPr/>
        </p:nvCxnSpPr>
        <p:spPr>
          <a:xfrm flipH="1">
            <a:off x="8404183" y="2562616"/>
            <a:ext cx="1446245" cy="970383"/>
          </a:xfrm>
          <a:prstGeom prst="straightConnector1">
            <a:avLst/>
          </a:prstGeom>
          <a:ln w="381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10974437" y="1917617"/>
            <a:ext cx="513355" cy="748225"/>
          </a:xfrm>
          <a:prstGeom prst="straightConnector1">
            <a:avLst/>
          </a:prstGeom>
          <a:ln w="381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22308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20825" y="139960"/>
            <a:ext cx="11971175" cy="1631216"/>
          </a:xfrm>
          <a:prstGeom prst="rect">
            <a:avLst/>
          </a:prstGeom>
          <a:noFill/>
        </p:spPr>
        <p:txBody>
          <a:bodyPr wrap="square" rtlCol="0">
            <a:spAutoFit/>
          </a:bodyPr>
          <a:lstStyle/>
          <a:p>
            <a:r>
              <a:rPr lang="en-US" sz="2500" b="1" dirty="0">
                <a:ln w="9525">
                  <a:solidFill>
                    <a:srgbClr val="B6985A"/>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Click on the date you want to Edit.  You may need to click on the over arrow located on the right-hand side to get to the correct date if you are not viewing the whole month at once. Then click on the Earn Code Caret and select the correct Earn Code.</a:t>
            </a:r>
          </a:p>
        </p:txBody>
      </p:sp>
      <p:sp>
        <p:nvSpPr>
          <p:cNvPr id="3" name="Slide Number Placeholder 2"/>
          <p:cNvSpPr>
            <a:spLocks noGrp="1"/>
          </p:cNvSpPr>
          <p:nvPr>
            <p:ph type="sldNum" sz="quarter" idx="12"/>
          </p:nvPr>
        </p:nvSpPr>
        <p:spPr>
          <a:xfrm>
            <a:off x="9448800" y="6492875"/>
            <a:ext cx="2743200" cy="365125"/>
          </a:xfrm>
        </p:spPr>
        <p:txBody>
          <a:bodyPr/>
          <a:lstStyle/>
          <a:p>
            <a:fld id="{D716EF20-CD85-44E5-BF33-BBD30D43D12F}" type="slidenum">
              <a:rPr lang="en-US" smtClean="0"/>
              <a:t>9</a:t>
            </a:fld>
            <a:endParaRPr lang="en-US" dirty="0"/>
          </a:p>
        </p:txBody>
      </p:sp>
      <p:pic>
        <p:nvPicPr>
          <p:cNvPr id="7" name="Picture 6"/>
          <p:cNvPicPr/>
          <p:nvPr/>
        </p:nvPicPr>
        <p:blipFill>
          <a:blip r:embed="rId2"/>
          <a:stretch>
            <a:fillRect/>
          </a:stretch>
        </p:blipFill>
        <p:spPr>
          <a:xfrm>
            <a:off x="262812" y="1685723"/>
            <a:ext cx="11632934" cy="4911630"/>
          </a:xfrm>
          <a:prstGeom prst="rect">
            <a:avLst/>
          </a:prstGeom>
        </p:spPr>
      </p:pic>
      <p:cxnSp>
        <p:nvCxnSpPr>
          <p:cNvPr id="12" name="Straight Arrow Connector 11"/>
          <p:cNvCxnSpPr/>
          <p:nvPr/>
        </p:nvCxnSpPr>
        <p:spPr>
          <a:xfrm flipH="1">
            <a:off x="3118211" y="3310450"/>
            <a:ext cx="1446245" cy="970383"/>
          </a:xfrm>
          <a:prstGeom prst="straightConnector1">
            <a:avLst/>
          </a:prstGeom>
          <a:ln w="381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10689999" y="2510576"/>
            <a:ext cx="902583" cy="570412"/>
          </a:xfrm>
          <a:prstGeom prst="straightConnector1">
            <a:avLst/>
          </a:prstGeom>
          <a:ln w="381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00840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818</TotalTime>
  <Words>1226</Words>
  <Application>Microsoft Office PowerPoint</Application>
  <PresentationFormat>Widescreen</PresentationFormat>
  <Paragraphs>145</Paragraphs>
  <Slides>63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63</vt:i4>
      </vt:variant>
    </vt:vector>
  </HeadingPairs>
  <TitlesOfParts>
    <vt:vector size="67"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Cook, Brooke</dc:creator>
  <cp:lastModifiedBy>Hoffman, Jenna</cp:lastModifiedBy>
  <cp:revision>77</cp:revision>
  <dcterms:created xsi:type="dcterms:W3CDTF">2021-05-25T21:16:44Z</dcterms:created>
  <dcterms:modified xsi:type="dcterms:W3CDTF">2021-07-29T13:55:30Z</dcterms:modified>
</cp:coreProperties>
</file>