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55216"/>
    <a:srgbClr val="FF0000"/>
    <a:srgbClr val="294E1A"/>
    <a:srgbClr val="DDDDDD"/>
    <a:srgbClr val="FFCC99"/>
    <a:srgbClr val="00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18" d="100"/>
          <a:sy n="118" d="100"/>
        </p:scale>
        <p:origin x="1602" y="102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 defTabSz="932114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 algn="r" defTabSz="932114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 defTabSz="932114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 algn="r" defTabSz="932114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 defTabSz="932114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 algn="r" defTabSz="932114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71805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 defTabSz="932114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 algn="r" defTabSz="932114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500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4/14/2015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0657" name="Group 12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620331"/>
              </p:ext>
            </p:extLst>
          </p:nvPr>
        </p:nvGraphicFramePr>
        <p:xfrm>
          <a:off x="381001" y="2057400"/>
          <a:ext cx="9753599" cy="5246561"/>
        </p:xfrm>
        <a:graphic>
          <a:graphicData uri="http://schemas.openxmlformats.org/drawingml/2006/table">
            <a:tbl>
              <a:tblPr/>
              <a:tblGrid>
                <a:gridCol w="1248461"/>
                <a:gridCol w="780288"/>
                <a:gridCol w="702259"/>
                <a:gridCol w="666496"/>
                <a:gridCol w="564895"/>
                <a:gridCol w="685800"/>
                <a:gridCol w="706527"/>
                <a:gridCol w="824180"/>
                <a:gridCol w="611225"/>
                <a:gridCol w="788415"/>
                <a:gridCol w="614477"/>
                <a:gridCol w="722376"/>
                <a:gridCol w="838200"/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COURSE</a:t>
                      </a:r>
                    </a:p>
                  </a:txBody>
                  <a:tcPr marL="0" marR="0" marT="0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</a:t>
                      </a:r>
                    </a:p>
                  </a:txBody>
                  <a:tcPr marL="0" marR="0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AMMUNITION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HANDLER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5-12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20-27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2-9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2-9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24-31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7-14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4-9</a:t>
                      </a:r>
                    </a:p>
                    <a:p>
                      <a:pPr algn="ctr" fontAlgn="ctr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8- 17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7-14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3-12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17-24</a:t>
                      </a: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21-28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BUS DRIVER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1-9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5-14</a:t>
                      </a:r>
                    </a:p>
                    <a:p>
                      <a:pPr algn="ctr" fontAlgn="ctr"/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20-29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2-11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2-11</a:t>
                      </a:r>
                    </a:p>
                    <a:p>
                      <a:pPr algn="ctr" fontAlgn="ctr"/>
                      <a:endParaRPr lang="pt-BR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pt-BR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7-16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4-13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16-25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7-16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3-12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17-26</a:t>
                      </a:r>
                    </a:p>
                    <a:p>
                      <a:pPr algn="ctr" fontAlgn="ctr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14-23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 Sep – 7 Oct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CBRN OFFICER/NCO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14-25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981456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COMBAT 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LIFESAVER (CLS)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6-9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14-17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20-23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27-30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3-6 (x 2)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17-20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1-4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12-15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20-23(x2)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2-5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9-12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17-20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23-26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2-5</a:t>
                      </a:r>
                    </a:p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9-12(x2)</a:t>
                      </a:r>
                    </a:p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16-19</a:t>
                      </a:r>
                    </a:p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24-27</a:t>
                      </a:r>
                    </a:p>
                    <a:p>
                      <a:pPr algn="ctr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7-10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20-23(x2)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27-30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4-7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11-14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18-21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1-4(x2)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8-11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22-25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7-10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13-16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20-23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27-30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3-6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11-14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24-27</a:t>
                      </a: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8-11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21-25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28-1 Oct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96570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DTMS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6-9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3-6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9-12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5-8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26-29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3-6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23-26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2-5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24-27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21-24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27-30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4-7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1-4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16-19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7-10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27-30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3-6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17-20</a:t>
                      </a: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 – 1 Oct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95986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FIELD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SANITATION</a:t>
                      </a:r>
                    </a:p>
                  </a:txBody>
                  <a:tcPr marL="0" marR="0" marT="0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5-9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13-17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18-26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27-31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21-25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18529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HAZWOPER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6-15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3-12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4-11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18-27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3-12</a:t>
                      </a: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0642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HAZWOPER RECERT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9-14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6-7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4-5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10-13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7-8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21-26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6-11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2015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rgbClr val="FF0000"/>
                </a:solidFill>
              </a:rPr>
              <a:t>1 OCTOBER 2014 - 30 SEPTEMBER 2015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82000" y="7239000"/>
            <a:ext cx="1524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CHANGE 1</a:t>
            </a:r>
          </a:p>
          <a:p>
            <a:r>
              <a:rPr lang="en-US" sz="1100" b="1" dirty="0" smtClean="0">
                <a:solidFill>
                  <a:srgbClr val="FF0000"/>
                </a:solidFill>
                <a:latin typeface="Calibri" pitchFamily="34" charset="0"/>
              </a:rPr>
              <a:t>As of 24 Mar 2015</a:t>
            </a:r>
            <a:endParaRPr lang="en-US" sz="11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81200" y="2536279"/>
            <a:ext cx="7569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27------- 3</a:t>
            </a:r>
            <a:endParaRPr lang="en-US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3962400" y="4182105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20------2</a:t>
            </a:r>
            <a:endParaRPr 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5322887" y="347219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>
                <a:solidFill>
                  <a:srgbClr val="000000"/>
                </a:solidFill>
                <a:latin typeface="Calibri"/>
              </a:rPr>
              <a:t>24-</a:t>
            </a:r>
            <a:r>
              <a:rPr lang="pt-BR" sz="1100" dirty="0" smtClean="0">
                <a:solidFill>
                  <a:srgbClr val="000000"/>
                </a:solidFill>
                <a:latin typeface="Calibri"/>
              </a:rPr>
              <a:t>-------2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5279395"/>
            <a:ext cx="1077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30-------2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4182105"/>
            <a:ext cx="8937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  20-------1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692484"/>
            <a:ext cx="8016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26-------2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8915400" y="2917195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31-----9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8991600" y="351538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31----11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8763000" y="5297185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31-------3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8902700" y="583943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31-----3</a:t>
            </a:r>
            <a:endParaRPr lang="en-US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8915400" y="6640765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31-------9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3075" name="Picture 16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835" name="Group 4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570678"/>
              </p:ext>
            </p:extLst>
          </p:nvPr>
        </p:nvGraphicFramePr>
        <p:xfrm>
          <a:off x="381000" y="1017588"/>
          <a:ext cx="9673672" cy="5799686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143000"/>
                <a:gridCol w="574675"/>
                <a:gridCol w="720725"/>
                <a:gridCol w="584200"/>
                <a:gridCol w="639763"/>
                <a:gridCol w="695325"/>
                <a:gridCol w="736600"/>
                <a:gridCol w="792162"/>
                <a:gridCol w="703263"/>
                <a:gridCol w="792162"/>
                <a:gridCol w="881063"/>
                <a:gridCol w="558246"/>
                <a:gridCol w="852488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COURSE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</a:t>
                      </a:r>
                    </a:p>
                  </a:txBody>
                  <a:tcPr marL="100584" marR="100584" marT="0" marB="5486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87540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MASTER DRIVER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24-31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11-18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7540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MILES BASIC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12-13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9-10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18-19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16-17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63458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PHYSICAL READINESS (PRTLC)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13-20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4-11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PBUSE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CLERK &amp; AIT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6-17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9-18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PBUSE MANAGER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5-14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938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PBUSE COMMANDER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15-16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5618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PBUSE AIT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Recertification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19-20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27-28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5618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SAMS-E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5-20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4-15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13-24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6658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MAINTENANCE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MANAGER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6658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UNIT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ARMORER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6-17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5-14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7-16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4-13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13-22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8-17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21-30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04820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UNIT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ARMORER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SUPERVISOR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16-26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16-24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6264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92F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DOT</a:t>
                      </a:r>
                    </a:p>
                  </a:txBody>
                  <a:tcPr marL="0" marR="0" marT="0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12-13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10-11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19-20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26-27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3277" name="Line 1963"/>
          <p:cNvSpPr>
            <a:spLocks noChangeShapeType="1"/>
          </p:cNvSpPr>
          <p:nvPr/>
        </p:nvSpPr>
        <p:spPr bwMode="auto">
          <a:xfrm>
            <a:off x="3856038" y="6045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3278" name="Line 1965"/>
          <p:cNvSpPr>
            <a:spLocks noChangeShapeType="1"/>
          </p:cNvSpPr>
          <p:nvPr/>
        </p:nvSpPr>
        <p:spPr bwMode="auto">
          <a:xfrm>
            <a:off x="6221413" y="6045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2877" name="Rectangle 829"/>
          <p:cNvSpPr>
            <a:spLocks noChangeArrowheads="1"/>
          </p:cNvSpPr>
          <p:nvPr/>
        </p:nvSpPr>
        <p:spPr bwMode="auto">
          <a:xfrm>
            <a:off x="2438400" y="76200"/>
            <a:ext cx="56959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 anchor="ctr"/>
          <a:lstStyle/>
          <a:p>
            <a:pPr algn="ctr" defTabSz="1044575" eaLnBrk="0" hangingPunct="0"/>
            <a:r>
              <a:rPr lang="en-US" sz="1600" b="1" dirty="0">
                <a:solidFill>
                  <a:schemeClr val="tx2"/>
                </a:solidFill>
              </a:rPr>
              <a:t>FY </a:t>
            </a:r>
            <a:r>
              <a:rPr lang="en-US" sz="1600" b="1" dirty="0" smtClean="0">
                <a:solidFill>
                  <a:schemeClr val="tx2"/>
                </a:solidFill>
              </a:rPr>
              <a:t>2015 MILITARY </a:t>
            </a:r>
            <a:r>
              <a:rPr lang="en-US" sz="1600" b="1" dirty="0">
                <a:solidFill>
                  <a:schemeClr val="tx2"/>
                </a:solidFill>
              </a:rPr>
              <a:t>SCHOOLS COURSE SCHEDULE</a:t>
            </a:r>
            <a:br>
              <a:rPr lang="en-US" sz="1600" b="1" dirty="0">
                <a:solidFill>
                  <a:schemeClr val="tx2"/>
                </a:solidFill>
              </a:rPr>
            </a:br>
            <a:r>
              <a:rPr lang="en-US" sz="1400" b="1" dirty="0">
                <a:solidFill>
                  <a:srgbClr val="FF0000"/>
                </a:solidFill>
              </a:rPr>
              <a:t>1 OCTOBER </a:t>
            </a:r>
            <a:r>
              <a:rPr lang="en-US" sz="1400" b="1" dirty="0" smtClean="0">
                <a:solidFill>
                  <a:srgbClr val="FF0000"/>
                </a:solidFill>
              </a:rPr>
              <a:t>2014 </a:t>
            </a:r>
            <a:r>
              <a:rPr lang="en-US" sz="1400" b="1" dirty="0">
                <a:solidFill>
                  <a:srgbClr val="FF0000"/>
                </a:solidFill>
              </a:rPr>
              <a:t>- 30 SEPTEMBER </a:t>
            </a:r>
            <a:r>
              <a:rPr lang="en-US" sz="1400" b="1" dirty="0" smtClean="0">
                <a:solidFill>
                  <a:srgbClr val="FF0000"/>
                </a:solidFill>
              </a:rPr>
              <a:t>2015</a:t>
            </a:r>
            <a:r>
              <a:rPr lang="en-US" sz="1400" b="1" dirty="0">
                <a:solidFill>
                  <a:schemeClr val="tx2"/>
                </a:solidFill>
              </a:rPr>
              <a:t/>
            </a:r>
            <a:br>
              <a:rPr lang="en-US" sz="1400" b="1" dirty="0">
                <a:solidFill>
                  <a:schemeClr val="tx2"/>
                </a:solidFill>
              </a:rPr>
            </a:br>
            <a:r>
              <a:rPr lang="en-US" sz="1400" b="1" dirty="0">
                <a:solidFill>
                  <a:schemeClr val="tx2"/>
                </a:solidFill>
              </a:rPr>
              <a:t>FORT RILEY,  KS  66442</a:t>
            </a:r>
          </a:p>
        </p:txBody>
      </p:sp>
      <p:sp>
        <p:nvSpPr>
          <p:cNvPr id="3280" name="Footer Placeholder 3"/>
          <p:cNvSpPr txBox="1">
            <a:spLocks/>
          </p:cNvSpPr>
          <p:nvPr/>
        </p:nvSpPr>
        <p:spPr bwMode="auto">
          <a:xfrm>
            <a:off x="3744913" y="72342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2 of 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82000" y="6934200"/>
            <a:ext cx="21336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CHANGE 1</a:t>
            </a:r>
          </a:p>
          <a:p>
            <a:r>
              <a:rPr lang="en-US" sz="1100" b="1" dirty="0">
                <a:solidFill>
                  <a:srgbClr val="FF0000"/>
                </a:solidFill>
                <a:latin typeface="Calibri" pitchFamily="34" charset="0"/>
              </a:rPr>
              <a:t>As of 24 Mar 2015</a:t>
            </a:r>
          </a:p>
          <a:p>
            <a:endParaRPr lang="en-US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19513" y="4980920"/>
            <a:ext cx="8270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20----2</a:t>
            </a:r>
            <a:endParaRPr lang="en-US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5867400" y="498092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20------1</a:t>
            </a:r>
            <a:endParaRPr 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8839200" y="28956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31------11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772400" cy="1143000"/>
          </a:xfrm>
        </p:spPr>
        <p:txBody>
          <a:bodyPr/>
          <a:lstStyle/>
          <a:p>
            <a:r>
              <a:rPr lang="en-US" sz="1600" b="1" dirty="0" smtClean="0"/>
              <a:t>FY 2015 MILITARY SCHOOLS COURSE SCHEDULE</a:t>
            </a:r>
            <a:br>
              <a:rPr lang="en-US" sz="1600" b="1" dirty="0" smtClean="0"/>
            </a:br>
            <a:r>
              <a:rPr lang="en-US" sz="1600" b="1" dirty="0" smtClean="0">
                <a:solidFill>
                  <a:srgbClr val="FF0000"/>
                </a:solidFill>
              </a:rPr>
              <a:t>1 OCTOBER 2014 - 30 SEPTEMBER 2015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FORT RILEY,  KS  66442</a:t>
            </a:r>
            <a:br>
              <a:rPr lang="en-US" sz="1600" b="1" dirty="0" smtClean="0"/>
            </a:br>
            <a:endParaRPr lang="en-US" sz="800" dirty="0" smtClean="0">
              <a:solidFill>
                <a:srgbClr val="FF0000"/>
              </a:solidFill>
            </a:endParaRP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3 of 3</a:t>
            </a:r>
          </a:p>
        </p:txBody>
      </p:sp>
      <p:graphicFrame>
        <p:nvGraphicFramePr>
          <p:cNvPr id="6" name="Group 40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23903261"/>
              </p:ext>
            </p:extLst>
          </p:nvPr>
        </p:nvGraphicFramePr>
        <p:xfrm>
          <a:off x="457200" y="1447800"/>
          <a:ext cx="9777413" cy="510540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371600"/>
                <a:gridCol w="552450"/>
                <a:gridCol w="609600"/>
                <a:gridCol w="584200"/>
                <a:gridCol w="639763"/>
                <a:gridCol w="695325"/>
                <a:gridCol w="736600"/>
                <a:gridCol w="792162"/>
                <a:gridCol w="703263"/>
                <a:gridCol w="792162"/>
                <a:gridCol w="695325"/>
                <a:gridCol w="752475"/>
                <a:gridCol w="852488"/>
              </a:tblGrid>
              <a:tr h="850592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COURSE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</a:t>
                      </a:r>
                    </a:p>
                  </a:txBody>
                  <a:tcPr marL="104498" marR="104498" marT="0" marB="5224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</a:t>
                      </a:r>
                    </a:p>
                  </a:txBody>
                  <a:tcPr marL="100584" marR="100584" marT="0" marB="5486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675614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TC-AIMS II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UMO 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20-27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24-31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07566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FUEL HANDLER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17-21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26-30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24-30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13-17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11-15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13-17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14-18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71628">
                <a:tc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BY UNIT REQUEST</a:t>
                      </a:r>
                    </a:p>
                    <a:p>
                      <a:pPr marL="0" marR="0" lvl="0" indent="0" algn="ctr" defTabSz="1044575" rtl="0" eaLnBrk="0" fontAlgn="base" latinLnBrk="0" hangingPunct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(ONLY)</a:t>
                      </a:r>
                    </a:p>
                  </a:txBody>
                  <a:tcPr marL="0" marR="0" marT="0" marB="5486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1044575" rtl="0" eaLnBrk="0" fontAlgn="base" latinLnBrk="0" hangingPunct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TCAIMS  SYSTEM/DATA ADMINISTRATOR</a:t>
                      </a:r>
                    </a:p>
                    <a:p>
                      <a:pPr marL="0" marR="0" lvl="0" indent="0" algn="l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  CLS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RECERTIFICATION</a:t>
                      </a:r>
                    </a:p>
                    <a:p>
                      <a:pPr marL="0" marR="0" lvl="0" indent="0" algn="l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  GENERATOR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OPERATOR</a:t>
                      </a:r>
                    </a:p>
                    <a:p>
                      <a:pPr marL="0" marR="0" lvl="0" indent="0" algn="l" defTabSz="10445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PRIOR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COORDINATION REQUIRED</a:t>
                      </a:r>
                    </a:p>
                  </a:txBody>
                  <a:tcPr marL="100584" marR="100584" marT="0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562600" y="4157990"/>
            <a:ext cx="42672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All courses offered through Military Schools can be requested by the unit and/or activity to fulfill a training requirement</a:t>
            </a:r>
          </a:p>
          <a:p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 Submit a memorandum signed by the commander requesting required class at least 30 days out</a:t>
            </a:r>
          </a:p>
          <a:p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 Memorandum must include primary/alternate dates w/required number of days for the class and number of students to be trained between the min/max class capacity (Ft. Riley Schools Catalog)</a:t>
            </a:r>
          </a:p>
          <a:p>
            <a:pPr>
              <a:buFontTx/>
              <a:buChar char="-"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endParaRPr lang="en-US" sz="11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0" y="6881783"/>
            <a:ext cx="1524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CHANGE 1</a:t>
            </a:r>
          </a:p>
          <a:p>
            <a:r>
              <a:rPr lang="en-US" sz="1100" b="1" dirty="0">
                <a:solidFill>
                  <a:srgbClr val="FF0000"/>
                </a:solidFill>
                <a:latin typeface="Calibri" pitchFamily="34" charset="0"/>
              </a:rPr>
              <a:t>As of 24 Mar 2015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7452</TotalTime>
  <Words>531</Words>
  <Application>Microsoft Office PowerPoint</Application>
  <PresentationFormat>Custom</PresentationFormat>
  <Paragraphs>396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Times New Roman</vt:lpstr>
      <vt:lpstr>Default Design</vt:lpstr>
      <vt:lpstr>FY 2015 COURSE SCHEDULE 1 OCTOBER 2014 - 30 SEPTEMBER 2015 FORT RILEY,  KS  66442</vt:lpstr>
      <vt:lpstr>PowerPoint Presentation</vt:lpstr>
      <vt:lpstr>FY 2015 MILITARY SCHOOLS COURSE SCHEDULE 1 OCTOBER 2014 - 30 SEPTEMBER 2015 FORT RILEY,  KS  66442 </vt:lpstr>
    </vt:vector>
  </TitlesOfParts>
  <Company>Fort Riley, Kansas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Mebane, Terri</cp:lastModifiedBy>
  <cp:revision>706</cp:revision>
  <cp:lastPrinted>2006-07-27T14:48:47Z</cp:lastPrinted>
  <dcterms:created xsi:type="dcterms:W3CDTF">2000-10-17T16:03:45Z</dcterms:created>
  <dcterms:modified xsi:type="dcterms:W3CDTF">2015-04-14T19:38:09Z</dcterms:modified>
</cp:coreProperties>
</file>