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9" r:id="rId3"/>
    <p:sldId id="261" r:id="rId4"/>
    <p:sldId id="260" r:id="rId5"/>
  </p:sldIdLst>
  <p:sldSz cx="10515600" cy="77724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7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31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ymond.arnold" initials="r" lastIdx="7" clrIdx="0">
    <p:extLst>
      <p:ext uri="{19B8F6BF-5375-455C-9EA6-DF929625EA0E}">
        <p15:presenceInfo xmlns:p15="http://schemas.microsoft.com/office/powerpoint/2012/main" userId="raymond.arnol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FF"/>
    <a:srgbClr val="FFFF00"/>
    <a:srgbClr val="355216"/>
    <a:srgbClr val="294E1A"/>
    <a:srgbClr val="DDDDDD"/>
    <a:srgbClr val="FFCC99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94660"/>
  </p:normalViewPr>
  <p:slideViewPr>
    <p:cSldViewPr>
      <p:cViewPr varScale="1">
        <p:scale>
          <a:sx n="103" d="100"/>
          <a:sy n="103" d="100"/>
        </p:scale>
        <p:origin x="2112" y="77"/>
      </p:cViewPr>
      <p:guideLst>
        <p:guide orient="horz" pos="2448"/>
        <p:guide pos="331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4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4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1264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fld id="{3220F13C-EC2D-4520-BA3B-A0FD9DF259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035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7763" y="696913"/>
            <a:ext cx="4714875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9" y="4416425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4"/>
            <a:ext cx="3036888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defTabSz="931959" eaLnBrk="0" hangingPunct="0">
              <a:defRPr sz="11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1264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44" tIns="46572" rIns="93144" bIns="46572" numCol="1" anchor="b" anchorCtr="0" compatLnSpc="1">
            <a:prstTxWarp prst="textNoShape">
              <a:avLst/>
            </a:prstTxWarp>
          </a:bodyPr>
          <a:lstStyle>
            <a:lvl1pPr algn="r" defTabSz="931959" eaLnBrk="0" hangingPunct="0">
              <a:defRPr sz="1100"/>
            </a:lvl1pPr>
          </a:lstStyle>
          <a:p>
            <a:pPr>
              <a:defRPr/>
            </a:pPr>
            <a:fld id="{1AC1C1AA-F529-4B72-8759-CFC8BB2BCF2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4282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2655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459532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992437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4862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FB295-E6FB-4D27-B091-54D9DCD58459}" type="datetime1">
              <a:rPr lang="en-US"/>
              <a:pPr>
                <a:defRPr/>
              </a:pPr>
              <a:t>7/23/2021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8E0018-088D-4844-B61A-62A7672760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1C33B-3191-4A97-AFD4-2F60BFBAD0E5}" type="datetime1">
              <a:rPr lang="en-US"/>
              <a:pPr>
                <a:defRPr/>
              </a:pPr>
              <a:t>7/23/2021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FA8E0-68AE-42D8-A68D-2E00931FC8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6D8C0-8C8C-4433-A6F3-F7E9F2449DB9}" type="datetime1">
              <a:rPr lang="en-US"/>
              <a:pPr>
                <a:defRPr/>
              </a:pPr>
              <a:t>7/23/2021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4817C-9C54-495F-BF07-50E9EB0DCC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 lIns="91440" tIns="45720" rIns="91440" bIns="45720"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C5F330-8D90-45C9-B16F-B6FC41290628}" type="datetime1">
              <a:rPr lang="en-US"/>
              <a:pPr>
                <a:defRPr/>
              </a:pPr>
              <a:t>7/23/2021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DE5D5-08CF-4328-ABDC-0394DE3364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534A4-C7AD-45A9-9219-2B5B4B8ED36F}" type="datetime1">
              <a:rPr lang="en-US"/>
              <a:pPr>
                <a:defRPr/>
              </a:pPr>
              <a:t>7/23/2021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37D66-4D89-4C5D-BC4E-37592280D9E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BA05B-9F03-489A-BBB2-E106963A00C6}" type="datetime1">
              <a:rPr lang="en-US"/>
              <a:pPr>
                <a:defRPr/>
              </a:pPr>
              <a:t>7/23/2021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C8B86-B87F-422E-89C6-20A27F1DBD4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4A1AF-C2CB-46C8-B12F-2DC3C1A276CE}" type="datetime1">
              <a:rPr lang="en-US"/>
              <a:pPr>
                <a:defRPr/>
              </a:pPr>
              <a:t>7/23/2021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ED22F8-B77D-4ED4-AD4E-B4F6621A6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857FE-D054-47A9-9A80-CC0E36DD9181}" type="datetime1">
              <a:rPr lang="en-US"/>
              <a:pPr>
                <a:defRPr/>
              </a:pPr>
              <a:t>7/23/2021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09B26-68E6-4B98-887D-B28065D421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457CE-EA4A-4EC4-AB4C-B2F3F9A685B8}" type="datetime1">
              <a:rPr lang="en-US"/>
              <a:pPr>
                <a:defRPr/>
              </a:pPr>
              <a:t>7/23/2021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07FA25-3901-4587-8738-E52DEDAE0E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80EE58-FDF2-4FBC-8614-9D110C385FCB}" type="datetime1">
              <a:rPr lang="en-US"/>
              <a:pPr>
                <a:defRPr/>
              </a:pPr>
              <a:t>7/23/2021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32B00-ED60-478A-8205-17A02F3F058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579DD5-D498-4DE8-BE84-DEC28D397C93}" type="datetime1">
              <a:rPr lang="en-US"/>
              <a:pPr>
                <a:defRPr/>
              </a:pPr>
              <a:t>7/23/2021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117ECA-7FD7-4735-BB15-2B9B06477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lIns="91440" tIns="45720" rIns="91440" bIns="4572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A3BE7-2BA4-4355-8B89-49FF2B86E7ED}" type="datetime1">
              <a:rPr lang="en-US"/>
              <a:pPr>
                <a:defRPr/>
              </a:pPr>
              <a:t>7/23/2021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57B32-F733-4B45-AAC5-EA94F063F6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88988" y="690563"/>
            <a:ext cx="89376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88988" y="2244725"/>
            <a:ext cx="8937625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88988" y="7081838"/>
            <a:ext cx="21907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600"/>
            </a:lvl1pPr>
          </a:lstStyle>
          <a:p>
            <a:pPr>
              <a:defRPr/>
            </a:pPr>
            <a:fld id="{5AB13EB4-FE60-4F1D-809A-53123BF39DB5}" type="datetime1">
              <a:rPr lang="en-US"/>
              <a:pPr>
                <a:defRPr/>
              </a:pPr>
              <a:t>7/23/2021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2513" y="7081838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600"/>
            </a:lvl1pPr>
          </a:lstStyle>
          <a:p>
            <a:pPr>
              <a:defRPr/>
            </a:pPr>
            <a:r>
              <a:rPr lang="en-US" dirty="0"/>
              <a:t>Page 1Change 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35863" y="7081838"/>
            <a:ext cx="219075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600"/>
            </a:lvl1pPr>
          </a:lstStyle>
          <a:p>
            <a:pPr>
              <a:defRPr/>
            </a:pPr>
            <a:fld id="{FACF33BC-E312-43AA-8D12-8011A3D2B9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hf sldNum="0" hdr="0" dt="0"/>
  <p:txStyles>
    <p:titleStyle>
      <a:lvl1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2pPr>
      <a:lvl3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3pPr>
      <a:lvl4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4pPr>
      <a:lvl5pPr algn="ctr" defTabSz="1044575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92113" indent="-392113" algn="l" defTabSz="1044575" rtl="0" eaLnBrk="0" fontAlgn="base" hangingPunct="0">
        <a:spcBef>
          <a:spcPct val="20000"/>
        </a:spcBef>
        <a:spcAft>
          <a:spcPct val="0"/>
        </a:spcAft>
        <a:buChar char="•"/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849313" indent="-327025" algn="l" defTabSz="1044575" rtl="0" eaLnBrk="0" fontAlgn="base" hangingPunct="0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306513" indent="-261938" algn="l" defTabSz="1044575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828800" indent="-261938" algn="l" defTabSz="1044575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chemeClr val="tx1"/>
          </a:solidFill>
          <a:latin typeface="+mn-lt"/>
        </a:defRPr>
      </a:lvl4pPr>
      <a:lvl5pPr marL="2351088" indent="-260350" algn="l" defTabSz="1044575" rtl="0" eaLnBrk="0" fontAlgn="base" hangingPunct="0">
        <a:spcBef>
          <a:spcPct val="20000"/>
        </a:spcBef>
        <a:spcAft>
          <a:spcPct val="0"/>
        </a:spcAft>
        <a:buChar char="»"/>
        <a:defRPr sz="23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1044575"/>
            <a:r>
              <a:rPr lang="en-US" dirty="0" smtClean="0"/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defTabSz="1044575" eaLnBrk="0" hangingPunct="0"/>
            <a:endParaRPr lang="en-US" sz="1100" b="1" dirty="0"/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2022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2021 - 30 SEPTEMBER 2022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2895600" y="258763"/>
            <a:ext cx="481965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 smtClean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Troop </a:t>
            </a:r>
            <a:r>
              <a:rPr lang="en-US" sz="4800" b="1" kern="10" spc="-480" dirty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Schools</a:t>
            </a: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algn="ctr" eaLnBrk="0" hangingPunct="0"/>
            <a:r>
              <a:rPr lang="en-US" sz="1600" dirty="0"/>
              <a:t>Page 1 of </a:t>
            </a:r>
            <a:r>
              <a:rPr lang="en-US" sz="1600" dirty="0" smtClean="0"/>
              <a:t>4</a:t>
            </a:r>
            <a:endParaRPr lang="en-US" sz="1600" dirty="0"/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57200" y="76201"/>
            <a:ext cx="1320800" cy="1524000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04250" y="50064"/>
            <a:ext cx="1447800" cy="1586649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341513"/>
            <a:ext cx="1714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As of 21 July 2021</a:t>
            </a:r>
          </a:p>
          <a:p>
            <a:r>
              <a:rPr lang="en-US" sz="1100" b="1" dirty="0" smtClean="0"/>
              <a:t>ATRRS official source</a:t>
            </a:r>
            <a:endParaRPr lang="en-US" sz="11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215831"/>
              </p:ext>
            </p:extLst>
          </p:nvPr>
        </p:nvGraphicFramePr>
        <p:xfrm>
          <a:off x="123808" y="1676400"/>
          <a:ext cx="10330371" cy="5578398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400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26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55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7341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1646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474350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76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AMMUNITION</a:t>
                      </a:r>
                      <a:r>
                        <a:rPr lang="en-US" sz="1200" baseline="0" dirty="0" smtClean="0"/>
                        <a:t> HANDLER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24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000" b="1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1200" baseline="0" dirty="0" smtClean="0"/>
                        <a:t>BLDG 8388 DL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4-6</a:t>
                      </a:r>
                      <a:endParaRPr lang="en-US" sz="11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2-4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14-16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19-21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614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BATTLE STAFF</a:t>
                      </a:r>
                      <a:r>
                        <a:rPr lang="en-US" sz="1200" baseline="0" dirty="0" smtClean="0"/>
                        <a:t> </a:t>
                      </a:r>
                    </a:p>
                    <a:p>
                      <a:pPr algn="ctr"/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14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200" dirty="0" smtClean="0"/>
                        <a:t>(VTT)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(400)</a:t>
                      </a:r>
                    </a:p>
                    <a:p>
                      <a:pPr algn="ctr"/>
                      <a:r>
                        <a:rPr lang="en-US" sz="1200" dirty="0" smtClean="0"/>
                        <a:t>BLDG 8388 DL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679080"/>
                  </a:ext>
                </a:extLst>
              </a:tr>
              <a:tr h="6376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BUS DRIVER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BLDG 8388 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12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Pax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25-29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15-19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24-28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316008"/>
                  </a:ext>
                </a:extLst>
              </a:tr>
              <a:tr h="6376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CBRN </a:t>
                      </a:r>
                    </a:p>
                    <a:p>
                      <a:pPr algn="ctr"/>
                      <a:r>
                        <a:rPr lang="en-US" sz="1200" dirty="0" smtClean="0"/>
                        <a:t>DEFENSE 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</a:rPr>
                        <a:t>20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dirty="0" smtClean="0"/>
                        <a:t>BLDG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8388</a:t>
                      </a:r>
                      <a:endParaRPr lang="en-US" sz="12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18-29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13-24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985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COMBAT LIFESAVER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BLDG 8388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kumimoji="0" lang="en-US" sz="1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Pax</a:t>
                      </a:r>
                      <a:r>
                        <a:rPr lang="en-US" sz="1200" dirty="0" smtClean="0"/>
                        <a:t> 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18-22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24-28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437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 CDR/1SG PRE-CMD</a:t>
                      </a:r>
                      <a:r>
                        <a:rPr lang="en-US" sz="1200" baseline="0" dirty="0" smtClean="0"/>
                        <a:t> CRS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35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0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18-28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7-17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11-21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18-28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1284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DTMS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24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000" b="1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1200" baseline="0" dirty="0" smtClean="0"/>
                        <a:t>BLDG 8388 DL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18-22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24-28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25-29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11-15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172905"/>
                  </a:ext>
                </a:extLst>
              </a:tr>
              <a:tr h="500634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FIELD SAN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24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000" b="1" baseline="0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15-19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24-28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7-11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25-29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9-13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13-17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25-29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15-19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676400" y="2843510"/>
            <a:ext cx="1044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Bookman Old Style" panose="02050604050505020204" pitchFamily="18" charset="0"/>
              </a:rPr>
              <a:t>5</a:t>
            </a:r>
            <a:r>
              <a:rPr lang="en-US" sz="1200" dirty="0" smtClean="0">
                <a:latin typeface="Bookman Old Style" panose="02050604050505020204" pitchFamily="18" charset="0"/>
              </a:rPr>
              <a:t>---------</a:t>
            </a:r>
            <a:r>
              <a:rPr lang="en-US" sz="1200" dirty="0">
                <a:latin typeface="Bookman Old Style" panose="02050604050505020204" pitchFamily="18" charset="0"/>
              </a:rPr>
              <a:t>4</a:t>
            </a:r>
            <a:r>
              <a:rPr lang="en-US" sz="1200" dirty="0" smtClean="0">
                <a:latin typeface="Bookman Old Style" panose="02050604050505020204" pitchFamily="18" charset="0"/>
              </a:rPr>
              <a:t> (21E)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253530" y="4282224"/>
            <a:ext cx="9080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22-----1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5410200" y="4248557"/>
            <a:ext cx="90805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21-</a:t>
            </a:r>
            <a:r>
              <a:rPr lang="en-US" sz="1200" dirty="0" smtClean="0">
                <a:latin typeface="Bookman Old Style" panose="02050604050505020204" pitchFamily="18" charset="0"/>
              </a:rPr>
              <a:t>----1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1044575"/>
            <a:r>
              <a:rPr lang="en-US" dirty="0" smtClean="0"/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defTabSz="1044575" eaLnBrk="0" hangingPunct="0"/>
            <a:endParaRPr lang="en-US" sz="1100" b="1" dirty="0"/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2022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2021 - 30 SEPTEMBER 2022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2895600" y="258763"/>
            <a:ext cx="481965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 smtClean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Troop </a:t>
            </a:r>
            <a:r>
              <a:rPr lang="en-US" sz="4800" b="1" kern="10" spc="-480" dirty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Schools</a:t>
            </a: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algn="ctr" eaLnBrk="0" hangingPunct="0"/>
            <a:r>
              <a:rPr lang="en-US" sz="1600" dirty="0"/>
              <a:t>Page </a:t>
            </a:r>
            <a:r>
              <a:rPr lang="en-US" sz="1600" dirty="0" smtClean="0"/>
              <a:t>2 </a:t>
            </a:r>
            <a:r>
              <a:rPr lang="en-US" sz="1600" dirty="0"/>
              <a:t>of </a:t>
            </a:r>
            <a:r>
              <a:rPr lang="en-US" sz="1600" dirty="0" smtClean="0"/>
              <a:t>4</a:t>
            </a:r>
            <a:endParaRPr lang="en-US" sz="1600" dirty="0"/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57200" y="76200"/>
            <a:ext cx="1320800" cy="1697033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10600" y="76202"/>
            <a:ext cx="1447800" cy="1616074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308532"/>
            <a:ext cx="1714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As </a:t>
            </a:r>
            <a:r>
              <a:rPr lang="en-US" sz="1100" dirty="0" smtClean="0"/>
              <a:t>of 21 July 2021</a:t>
            </a:r>
            <a:endParaRPr lang="en-US" sz="1100" dirty="0"/>
          </a:p>
          <a:p>
            <a:r>
              <a:rPr lang="en-US" sz="1100" b="1" dirty="0" smtClean="0"/>
              <a:t>ATRRS official source</a:t>
            </a:r>
            <a:endParaRPr lang="en-US" sz="11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2990711"/>
              </p:ext>
            </p:extLst>
          </p:nvPr>
        </p:nvGraphicFramePr>
        <p:xfrm>
          <a:off x="38100" y="1849434"/>
          <a:ext cx="10439399" cy="4840145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4860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4611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666326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821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CONTAINER CONTRL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OFFICER </a:t>
                      </a:r>
                      <a:r>
                        <a:rPr lang="en-US" sz="1200" baseline="0" dirty="0" smtClean="0"/>
                        <a:t>       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24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200" baseline="0" dirty="0" smtClean="0"/>
                        <a:t>BLDG </a:t>
                      </a:r>
                      <a:r>
                        <a:rPr lang="en-US" sz="1200" dirty="0" smtClean="0"/>
                        <a:t>8388</a:t>
                      </a:r>
                      <a:endParaRPr lang="en-US" sz="120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25-27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14-16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25-27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9635990"/>
                  </a:ext>
                </a:extLst>
              </a:tr>
              <a:tr h="647980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AIR LOAD PLANNER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24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200" baseline="0" dirty="0" smtClean="0"/>
                    </a:p>
                    <a:p>
                      <a:pPr algn="ctr"/>
                      <a:r>
                        <a:rPr lang="en-US" sz="1200" baseline="0" dirty="0" smtClean="0"/>
                        <a:t>BLDG 8388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12-22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6-16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26391"/>
                  </a:ext>
                </a:extLst>
              </a:tr>
              <a:tr h="67821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(GCSS-A)</a:t>
                      </a:r>
                    </a:p>
                    <a:p>
                      <a:pPr algn="ctr"/>
                      <a:r>
                        <a:rPr lang="en-US" sz="1200" dirty="0" smtClean="0"/>
                        <a:t>UNT SUPPLY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MGR 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24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200" baseline="0" dirty="0" smtClean="0"/>
                        <a:t>BLDG 8388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19-30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234273"/>
                  </a:ext>
                </a:extLst>
              </a:tr>
              <a:tr h="630590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TC AIMS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20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200" baseline="0" dirty="0" smtClean="0"/>
                    </a:p>
                    <a:p>
                      <a:pPr algn="ctr"/>
                      <a:r>
                        <a:rPr lang="en-US" sz="1200" baseline="0" dirty="0" smtClean="0"/>
                        <a:t>BLDG 77692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25-29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25-29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1-5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8214"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UNIT MOVEMENT OFFICER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SCH (1023) 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77692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24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000" baseline="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10-21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11-22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401868"/>
                  </a:ext>
                </a:extLst>
              </a:tr>
              <a:tr h="71586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UNIT ARMORER 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</a:rPr>
                        <a:t>24 </a:t>
                      </a:r>
                      <a:r>
                        <a:rPr lang="en-US" sz="1000" b="1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0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/>
                        <a:t>BLDG 8388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4-14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2-13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18-29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8-19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12-23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8511343" y="3403212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25-----5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13023" y="6167769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25-----5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976834" y="6167770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24-----4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868910" y="6167771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22-----4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20819" y="5434826"/>
            <a:ext cx="873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28-----11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114800" y="5645963"/>
            <a:ext cx="873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31-----11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114799" y="3403212"/>
            <a:ext cx="873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31-----11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618112" y="4021082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Bookman Old Style" panose="02050604050505020204" pitchFamily="18" charset="0"/>
              </a:rPr>
              <a:t>2</a:t>
            </a:r>
            <a:r>
              <a:rPr lang="en-US" sz="1200" dirty="0" smtClean="0">
                <a:latin typeface="Bookman Old Style" panose="02050604050505020204" pitchFamily="18" charset="0"/>
              </a:rPr>
              <a:t>1-</a:t>
            </a:r>
            <a:r>
              <a:rPr lang="en-US" sz="1200" dirty="0" smtClean="0">
                <a:latin typeface="Bookman Old Style" panose="02050604050505020204" pitchFamily="18" charset="0"/>
              </a:rPr>
              <a:t>----</a:t>
            </a:r>
            <a:r>
              <a:rPr lang="en-US" sz="1200" dirty="0">
                <a:latin typeface="Bookman Old Style" panose="02050604050505020204" pitchFamily="18" charset="0"/>
              </a:rPr>
              <a:t>1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1329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marL="0" marR="0" lvl="0" indent="0" algn="ctr" defTabSz="10445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marL="0" marR="0" lvl="0" indent="0" algn="l" defTabSz="10445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2022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2021 - 30 SEPTEMBER 2022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2895600" y="258763"/>
            <a:ext cx="481965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0" cap="none" spc="-480" normalizeH="0" baseline="0" noProof="0" dirty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effectLst/>
                <a:uLnTx/>
                <a:uFillTx/>
                <a:latin typeface="Bookman Old Style"/>
                <a:ea typeface="+mn-ea"/>
                <a:cs typeface="+mn-cs"/>
              </a:rPr>
              <a:t>Military Schools</a:t>
            </a: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Page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3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of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4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66725" y="31768"/>
            <a:ext cx="1320800" cy="1600201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10600" y="76202"/>
            <a:ext cx="1447800" cy="1596172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239000"/>
            <a:ext cx="17145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As 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of</a:t>
            </a:r>
            <a:r>
              <a:rPr kumimoji="0" lang="en-US" sz="1100" b="0" i="0" u="none" strike="noStrike" kern="120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sz="1100" noProof="0" dirty="0" smtClean="0">
                <a:solidFill>
                  <a:srgbClr val="000000"/>
                </a:solidFill>
              </a:rPr>
              <a:t>21 July</a:t>
            </a:r>
            <a:r>
              <a:rPr kumimoji="0" lang="en-US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2021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ATRRS official source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091060"/>
              </p:ext>
            </p:extLst>
          </p:nvPr>
        </p:nvGraphicFramePr>
        <p:xfrm>
          <a:off x="18383" y="1708169"/>
          <a:ext cx="10478834" cy="4761346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83692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8654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TECHNICAL TRANSPORT OF HAZMAT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CERT</a:t>
                      </a:r>
                    </a:p>
                    <a:p>
                      <a:pPr algn="ctr"/>
                      <a:r>
                        <a:rPr lang="en-US" sz="1200" dirty="0" smtClean="0"/>
                        <a:t>SCH (910R)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</a:rPr>
                        <a:t>30 </a:t>
                      </a:r>
                      <a:r>
                        <a:rPr lang="en-US" sz="1000" b="1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000" baseline="0" dirty="0" smtClean="0"/>
                        <a:t> </a:t>
                      </a:r>
                      <a:r>
                        <a:rPr lang="en-US" sz="1200" baseline="0" dirty="0" smtClean="0"/>
                        <a:t>BLDG</a:t>
                      </a:r>
                      <a:r>
                        <a:rPr lang="en-US" sz="1200" dirty="0" smtClean="0"/>
                        <a:t>77692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14-25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6-17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11-22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12-23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45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UNIT LOAD TEAM</a:t>
                      </a:r>
                    </a:p>
                    <a:p>
                      <a:pPr algn="ctr"/>
                      <a:r>
                        <a:rPr lang="en-US" sz="1200" baseline="0" dirty="0" smtClean="0"/>
                        <a:t>BLDG 8388 </a:t>
                      </a:r>
                      <a:r>
                        <a:rPr lang="en-US" sz="1000" b="1" dirty="0" smtClean="0">
                          <a:solidFill>
                            <a:srgbClr val="FF0000"/>
                          </a:solidFill>
                        </a:rPr>
                        <a:t>20 </a:t>
                      </a:r>
                      <a:r>
                        <a:rPr lang="en-US" sz="1000" b="1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sz="10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12-14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7-9</a:t>
                      </a: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27-29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7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SELF HELP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rgbClr val="FF0000"/>
                          </a:solidFill>
                        </a:rPr>
                        <a:t>20 </a:t>
                      </a:r>
                      <a:r>
                        <a:rPr lang="en-US" sz="1000" b="1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200" dirty="0" smtClean="0"/>
                        <a:t>BLDG 307</a:t>
                      </a: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6-10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4-7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24-28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14-17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21-25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4-8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25-29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16-20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20-24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8-12</a:t>
                      </a:r>
                    </a:p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22-26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26-30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456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COMPANY</a:t>
                      </a:r>
                      <a:r>
                        <a:rPr lang="en-US" sz="1200" baseline="0" dirty="0"/>
                        <a:t> </a:t>
                      </a:r>
                      <a:r>
                        <a:rPr lang="en-US" sz="1200" baseline="0" dirty="0" smtClean="0"/>
                        <a:t>CLK</a:t>
                      </a:r>
                    </a:p>
                    <a:p>
                      <a:pPr algn="ctr"/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24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200" baseline="0" dirty="0" smtClean="0"/>
                        <a:t>BLDG 8388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18-29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798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SENIOR</a:t>
                      </a:r>
                      <a:r>
                        <a:rPr lang="en-US" sz="1200" baseline="0" dirty="0" smtClean="0"/>
                        <a:t> LEADER BLDG 8388 </a:t>
                      </a:r>
                      <a:r>
                        <a:rPr lang="en-US" sz="1000" b="1" baseline="0" dirty="0" smtClean="0">
                          <a:solidFill>
                            <a:srgbClr val="FF0000"/>
                          </a:solidFill>
                        </a:rPr>
                        <a:t>35 </a:t>
                      </a:r>
                      <a:r>
                        <a:rPr lang="en-US" sz="1000" b="1" baseline="0" dirty="0" err="1" smtClean="0">
                          <a:solidFill>
                            <a:srgbClr val="FF0000"/>
                          </a:solidFill>
                        </a:rPr>
                        <a:t>Pax</a:t>
                      </a:r>
                      <a:endParaRPr lang="en-US" sz="10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15-18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2-5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22-25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6088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UNIT</a:t>
                      </a:r>
                      <a:r>
                        <a:rPr lang="en-US" sz="1200" baseline="0" dirty="0" smtClean="0"/>
                        <a:t> REQUEST</a:t>
                      </a:r>
                    </a:p>
                    <a:p>
                      <a:pPr algn="ctr"/>
                      <a:endParaRPr lang="en-US" sz="1200" baseline="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-All courses offered through Military Schools can be requested by the unit and/or activity to fulfill a training requirement with the exception of Battle</a:t>
                      </a:r>
                      <a:r>
                        <a:rPr lang="en-US" sz="1100" i="1" baseline="0" dirty="0" smtClean="0">
                          <a:latin typeface="Arial" pitchFamily="34" charset="0"/>
                          <a:cs typeface="Arial" pitchFamily="34" charset="0"/>
                        </a:rPr>
                        <a:t> Staff and UMODPC courses.  </a:t>
                      </a: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Submit a memorandum signed by your</a:t>
                      </a:r>
                      <a:r>
                        <a:rPr lang="en-US" sz="1100" i="1" baseline="0" dirty="0" smtClean="0">
                          <a:latin typeface="Arial" pitchFamily="34" charset="0"/>
                          <a:cs typeface="Arial" pitchFamily="34" charset="0"/>
                        </a:rPr>
                        <a:t> Bde/Bn</a:t>
                      </a: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 commander requesting required class at least 30 days out.</a:t>
                      </a:r>
                      <a:r>
                        <a:rPr lang="en-US" sz="1100" i="1" baseline="0" dirty="0" smtClean="0">
                          <a:latin typeface="Arial" pitchFamily="34" charset="0"/>
                          <a:cs typeface="Arial" pitchFamily="34" charset="0"/>
                        </a:rPr>
                        <a:t>  Email memorandums to </a:t>
                      </a:r>
                      <a:r>
                        <a:rPr lang="en-US" sz="1100" i="1" baseline="0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Robert.e.hart30.civ@mail.mil  </a:t>
                      </a:r>
                      <a:r>
                        <a:rPr lang="en-US" sz="1100" i="1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Memorandum must include primary/alternate dates w/required number of days for the class and number of students to be trained between the min/max class capacity.</a:t>
                      </a:r>
                    </a:p>
                    <a:p>
                      <a:pPr>
                        <a:buFontTx/>
                        <a:buChar char="-"/>
                      </a:pPr>
                      <a:endParaRPr lang="en-US" sz="1100" i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en-US" sz="1100" i="1" dirty="0" smtClean="0">
                          <a:latin typeface="Arial" pitchFamily="34" charset="0"/>
                          <a:cs typeface="Arial" pitchFamily="34" charset="0"/>
                        </a:rPr>
                        <a:t> Submit FR 28 to reserve class seat for individuals to BDE’s School NCO:</a:t>
                      </a:r>
                      <a:endParaRPr lang="en-US" sz="1100" i="1" dirty="0" smtClean="0">
                        <a:solidFill>
                          <a:schemeClr val="accent6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endParaRPr lang="en-US" sz="1100" i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4816377" y="4791889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28-----3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38400" y="2467113"/>
            <a:ext cx="8739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29-----10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038600" y="2467112"/>
            <a:ext cx="7777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Bookman Old Style" panose="02050604050505020204" pitchFamily="18" charset="0"/>
              </a:rPr>
              <a:t>24-----4</a:t>
            </a:r>
            <a:endParaRPr lang="en-US" sz="12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6400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Grp="1" noChangeArrowheads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defTabSz="1044575"/>
            <a:r>
              <a:rPr lang="en-US" dirty="0" smtClean="0"/>
              <a:t>Page 1Change 1</a:t>
            </a:r>
          </a:p>
        </p:txBody>
      </p:sp>
      <p:pic>
        <p:nvPicPr>
          <p:cNvPr id="2051" name="Picture 148" descr="ACU PATTERN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0"/>
            <a:ext cx="10515600" cy="7772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08" name="Text Box 307"/>
          <p:cNvSpPr txBox="1">
            <a:spLocks noChangeArrowheads="1"/>
          </p:cNvSpPr>
          <p:nvPr/>
        </p:nvSpPr>
        <p:spPr bwMode="auto">
          <a:xfrm>
            <a:off x="9175750" y="4903788"/>
            <a:ext cx="20955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4498" tIns="52249" rIns="104498" bIns="52249">
            <a:spAutoFit/>
          </a:bodyPr>
          <a:lstStyle/>
          <a:p>
            <a:pPr defTabSz="1044575" eaLnBrk="0" hangingPunct="0"/>
            <a:endParaRPr lang="en-US" sz="1100" b="1" dirty="0"/>
          </a:p>
        </p:txBody>
      </p:sp>
      <p:sp>
        <p:nvSpPr>
          <p:cNvPr id="2877" name="Rectangle 829"/>
          <p:cNvSpPr>
            <a:spLocks noGrp="1" noChangeArrowheads="1"/>
          </p:cNvSpPr>
          <p:nvPr>
            <p:ph type="title"/>
          </p:nvPr>
        </p:nvSpPr>
        <p:spPr>
          <a:xfrm>
            <a:off x="2438400" y="914400"/>
            <a:ext cx="5695950" cy="777875"/>
          </a:xfrm>
        </p:spPr>
        <p:txBody>
          <a:bodyPr/>
          <a:lstStyle/>
          <a:p>
            <a:r>
              <a:rPr lang="en-US" sz="1800" b="1" dirty="0" smtClean="0"/>
              <a:t>FY 2022 COURSE SCHEDULE</a:t>
            </a:r>
            <a:r>
              <a:rPr lang="en-US" sz="2100" b="1" dirty="0" smtClean="0"/>
              <a:t/>
            </a:r>
            <a:br>
              <a:rPr lang="en-US" sz="2100" b="1" dirty="0" smtClean="0"/>
            </a:br>
            <a:r>
              <a:rPr lang="en-US" sz="1400" b="1" dirty="0" smtClean="0">
                <a:solidFill>
                  <a:schemeClr val="tx1"/>
                </a:solidFill>
              </a:rPr>
              <a:t>1 OCTOBER 2021 - 30 SEPTEMBER 2022</a:t>
            </a:r>
            <a:r>
              <a:rPr lang="en-US" sz="1400" b="1" dirty="0" smtClean="0"/>
              <a:t/>
            </a:r>
            <a:br>
              <a:rPr lang="en-US" sz="1400" b="1" dirty="0" smtClean="0"/>
            </a:br>
            <a:r>
              <a:rPr lang="en-US" sz="1400" b="1" dirty="0" smtClean="0"/>
              <a:t>FORT RILEY,  KS  66442</a:t>
            </a:r>
          </a:p>
        </p:txBody>
      </p:sp>
      <p:sp>
        <p:nvSpPr>
          <p:cNvPr id="2212" name="WordArt 24"/>
          <p:cNvSpPr>
            <a:spLocks noChangeArrowheads="1" noChangeShapeType="1" noTextEdit="1"/>
          </p:cNvSpPr>
          <p:nvPr/>
        </p:nvSpPr>
        <p:spPr bwMode="auto">
          <a:xfrm>
            <a:off x="1778000" y="258763"/>
            <a:ext cx="683260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 smtClean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1ID LANGUAGE LAB &amp; CULTURE CENTER</a:t>
            </a:r>
            <a:endParaRPr lang="en-US" sz="4800" b="1" kern="10" spc="-480" dirty="0">
              <a:ln w="9525">
                <a:round/>
                <a:headEnd/>
                <a:tailEnd/>
              </a:ln>
              <a:solidFill>
                <a:srgbClr val="003300">
                  <a:alpha val="94901"/>
                </a:srgbClr>
              </a:solidFill>
              <a:latin typeface="Bookman Old Style"/>
            </a:endParaRPr>
          </a:p>
        </p:txBody>
      </p:sp>
      <p:sp>
        <p:nvSpPr>
          <p:cNvPr id="2217" name="Footer Placeholder 3"/>
          <p:cNvSpPr txBox="1">
            <a:spLocks/>
          </p:cNvSpPr>
          <p:nvPr/>
        </p:nvSpPr>
        <p:spPr bwMode="auto">
          <a:xfrm>
            <a:off x="3657600" y="7331075"/>
            <a:ext cx="33305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498" tIns="52249" rIns="104498" bIns="52249"/>
          <a:lstStyle/>
          <a:p>
            <a:pPr algn="ctr" eaLnBrk="0" hangingPunct="0"/>
            <a:r>
              <a:rPr lang="en-US" sz="1600" dirty="0"/>
              <a:t>Page 4</a:t>
            </a:r>
            <a:r>
              <a:rPr lang="en-US" sz="1600" dirty="0" smtClean="0"/>
              <a:t> </a:t>
            </a:r>
            <a:r>
              <a:rPr lang="en-US" sz="1600" dirty="0"/>
              <a:t>of </a:t>
            </a:r>
            <a:r>
              <a:rPr lang="en-US" sz="1600" dirty="0" smtClean="0"/>
              <a:t>4</a:t>
            </a:r>
            <a:endParaRPr lang="en-US" sz="1600" dirty="0"/>
          </a:p>
        </p:txBody>
      </p:sp>
      <p:pic>
        <p:nvPicPr>
          <p:cNvPr id="2232" name="Picture 184" descr="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187" t="2432" r="66924" b="47758"/>
          <a:stretch>
            <a:fillRect/>
          </a:stretch>
        </p:blipFill>
        <p:spPr bwMode="auto">
          <a:xfrm>
            <a:off x="457200" y="266193"/>
            <a:ext cx="1320800" cy="1334007"/>
          </a:xfrm>
          <a:prstGeom prst="rect">
            <a:avLst/>
          </a:prstGeom>
          <a:noFill/>
        </p:spPr>
      </p:pic>
      <p:pic>
        <p:nvPicPr>
          <p:cNvPr id="2233" name="Picture 185" descr="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68719" b="51697"/>
          <a:stretch>
            <a:fillRect/>
          </a:stretch>
        </p:blipFill>
        <p:spPr bwMode="auto">
          <a:xfrm>
            <a:off x="8610600" y="228600"/>
            <a:ext cx="1447800" cy="1443773"/>
          </a:xfrm>
          <a:prstGeom prst="rect">
            <a:avLst/>
          </a:prstGeom>
          <a:noFill/>
        </p:spPr>
      </p:pic>
      <p:sp>
        <p:nvSpPr>
          <p:cNvPr id="28" name="TextBox 27"/>
          <p:cNvSpPr txBox="1"/>
          <p:nvPr/>
        </p:nvSpPr>
        <p:spPr>
          <a:xfrm>
            <a:off x="8267700" y="7239000"/>
            <a:ext cx="17145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As </a:t>
            </a:r>
            <a:r>
              <a:rPr lang="en-US" sz="1100" dirty="0" smtClean="0"/>
              <a:t>of 29 June 2021</a:t>
            </a:r>
            <a:endParaRPr lang="en-US" sz="11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693603"/>
              </p:ext>
            </p:extLst>
          </p:nvPr>
        </p:nvGraphicFramePr>
        <p:xfrm>
          <a:off x="36765" y="1704994"/>
          <a:ext cx="10442069" cy="5347833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729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557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83692"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COURSE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OCT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NOV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DEC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JAN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FEB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APR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MAY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JUN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JUL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AUG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aseline="0" dirty="0" smtClean="0"/>
                        <a:t>SEP</a:t>
                      </a:r>
                      <a:endParaRPr lang="en-US" sz="1600" baseline="0" dirty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50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SECURITY</a:t>
                      </a:r>
                      <a:r>
                        <a:rPr lang="en-US" sz="1200" baseline="0" dirty="0" smtClean="0"/>
                        <a:t> MANAGER ORIENTATION BLDG 8388A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032764"/>
                  </a:ext>
                </a:extLst>
              </a:tr>
              <a:tr h="828654"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7900">
                <a:tc gridSpan="13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574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MG</a:t>
                      </a:r>
                      <a:r>
                        <a:rPr lang="en-US" sz="1200" baseline="0" dirty="0" smtClean="0"/>
                        <a:t> Prep-Course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BLDG 7719</a:t>
                      </a:r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4562"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7985">
                <a:tc>
                  <a:txBody>
                    <a:bodyPr/>
                    <a:lstStyle/>
                    <a:p>
                      <a:pPr algn="ctr"/>
                      <a:endParaRPr lang="en-US" sz="120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Bookman Old Style" panose="02050604050505020204" pitchFamily="18" charset="0"/>
                        </a:rPr>
                        <a:t> </a:t>
                      </a:r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41341">
                <a:tc>
                  <a:txBody>
                    <a:bodyPr/>
                    <a:lstStyle/>
                    <a:p>
                      <a:pPr algn="ctr"/>
                      <a:endParaRPr lang="en-US" sz="1200" baseline="0" dirty="0" smtClean="0"/>
                    </a:p>
                    <a:p>
                      <a:pPr algn="ctr"/>
                      <a:endParaRPr lang="en-US" sz="1200" baseline="0" dirty="0" smtClean="0"/>
                    </a:p>
                  </a:txBody>
                  <a:tcPr anchor="ctr"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r>
                        <a:rPr lang="en-US" sz="1400" i="1" dirty="0" smtClean="0"/>
                        <a:t>*</a:t>
                      </a:r>
                      <a:r>
                        <a:rPr lang="en-US" sz="1400" i="1" baseline="0" dirty="0" smtClean="0"/>
                        <a:t> </a:t>
                      </a:r>
                      <a:r>
                        <a:rPr lang="en-US" sz="1400" i="1" dirty="0" smtClean="0"/>
                        <a:t>SABOT Academy</a:t>
                      </a:r>
                      <a:r>
                        <a:rPr lang="en-US" sz="1400" i="1" baseline="0" dirty="0" smtClean="0"/>
                        <a:t> scheduling is through Troop Schools; MG Courses and other supported training is coordinated through the 1ID G3</a:t>
                      </a:r>
                    </a:p>
                    <a:p>
                      <a:endParaRPr lang="en-US" sz="1400" i="1" baseline="0" dirty="0" smtClean="0"/>
                    </a:p>
                    <a:p>
                      <a:r>
                        <a:rPr lang="en-US" sz="1400" i="1" baseline="0" dirty="0" smtClean="0"/>
                        <a:t>* The POC for the 1ID Language Lab and Culture Center is the 1ID G2</a:t>
                      </a:r>
                      <a:endParaRPr lang="en-US" sz="1400" i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3" name="WordArt 24"/>
          <p:cNvSpPr>
            <a:spLocks noChangeArrowheads="1" noChangeShapeType="1" noTextEdit="1"/>
          </p:cNvSpPr>
          <p:nvPr/>
        </p:nvSpPr>
        <p:spPr bwMode="auto">
          <a:xfrm>
            <a:off x="1768475" y="3886200"/>
            <a:ext cx="6832600" cy="6905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PerspectiveTop"/>
              <a:lightRig rig="legacyNormal3" dir="t"/>
            </a:scene3d>
            <a:sp3d extrusionH="887400" prstMaterial="legacyPlastic">
              <a:extrusionClr>
                <a:srgbClr val="FFFFFF"/>
              </a:extrusionClr>
            </a:sp3d>
          </a:bodyPr>
          <a:lstStyle/>
          <a:p>
            <a:pPr algn="ctr"/>
            <a:r>
              <a:rPr lang="en-US" sz="4800" b="1" kern="10" spc="-480" dirty="0" smtClean="0">
                <a:ln w="9525">
                  <a:round/>
                  <a:headEnd/>
                  <a:tailEnd/>
                </a:ln>
                <a:solidFill>
                  <a:srgbClr val="003300">
                    <a:alpha val="94901"/>
                  </a:srgbClr>
                </a:solidFill>
                <a:latin typeface="Bookman Old Style"/>
              </a:rPr>
              <a:t>SABOT ACADEMY</a:t>
            </a:r>
            <a:endParaRPr lang="en-US" sz="4800" b="1" kern="10" spc="-480" dirty="0">
              <a:ln w="9525">
                <a:round/>
                <a:headEnd/>
                <a:tailEnd/>
              </a:ln>
              <a:solidFill>
                <a:srgbClr val="003300">
                  <a:alpha val="94901"/>
                </a:srgbClr>
              </a:solidFill>
              <a:latin typeface="Bookman Old Style"/>
            </a:endParaRPr>
          </a:p>
        </p:txBody>
      </p:sp>
    </p:spTree>
    <p:extLst>
      <p:ext uri="{BB962C8B-B14F-4D97-AF65-F5344CB8AC3E}">
        <p14:creationId xmlns:p14="http://schemas.microsoft.com/office/powerpoint/2010/main" val="32226045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77" grpId="0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D:\Program Files\Microsoft Office\Templates\Presentation Designs\Topo.pot</Template>
  <TotalTime>12564</TotalTime>
  <Words>639</Words>
  <Application>Microsoft Office PowerPoint</Application>
  <PresentationFormat>Custom</PresentationFormat>
  <Paragraphs>258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Bookman Old Style</vt:lpstr>
      <vt:lpstr>Times New Roman</vt:lpstr>
      <vt:lpstr>Default Design</vt:lpstr>
      <vt:lpstr>FY 2022 COURSE SCHEDULE 1 OCTOBER 2021 - 30 SEPTEMBER 2022 FORT RILEY,  KS  66442</vt:lpstr>
      <vt:lpstr>FY 2022 COURSE SCHEDULE 1 OCTOBER 2021 - 30 SEPTEMBER 2022 FORT RILEY,  KS  66442</vt:lpstr>
      <vt:lpstr>FY 2022 COURSE SCHEDULE 1 OCTOBER 2021 - 30 SEPTEMBER 2022 FORT RILEY,  KS  66442</vt:lpstr>
      <vt:lpstr>FY 2022 COURSE SCHEDULE 1 OCTOBER 2021 - 30 SEPTEMBER 2022 FORT RILEY,  KS  66442</vt:lpstr>
    </vt:vector>
  </TitlesOfParts>
  <Company>Fort Riley, Kansas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ARNOLDRE</dc:creator>
  <cp:lastModifiedBy>Mebane, Terri</cp:lastModifiedBy>
  <cp:revision>1188</cp:revision>
  <cp:lastPrinted>2021-06-22T18:34:48Z</cp:lastPrinted>
  <dcterms:created xsi:type="dcterms:W3CDTF">2000-10-17T16:03:45Z</dcterms:created>
  <dcterms:modified xsi:type="dcterms:W3CDTF">2021-07-23T18:52:20Z</dcterms:modified>
</cp:coreProperties>
</file>