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1" r:id="rId4"/>
    <p:sldId id="260" r:id="rId5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FFFF00"/>
    <a:srgbClr val="355216"/>
    <a:srgbClr val="294E1A"/>
    <a:srgbClr val="DDDDDD"/>
    <a:srgbClr val="FFCC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00" d="100"/>
          <a:sy n="100" d="100"/>
        </p:scale>
        <p:origin x="2190" y="72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9243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of </a:t>
            </a:r>
            <a:r>
              <a:rPr lang="en-US" sz="1100" dirty="0" smtClean="0"/>
              <a:t>20</a:t>
            </a:r>
            <a:r>
              <a:rPr lang="en-US" sz="1100" dirty="0" smtClean="0"/>
              <a:t> </a:t>
            </a:r>
            <a:r>
              <a:rPr lang="en-US" sz="1100" dirty="0" smtClean="0"/>
              <a:t>April 2021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431082"/>
              </p:ext>
            </p:extLst>
          </p:nvPr>
        </p:nvGraphicFramePr>
        <p:xfrm>
          <a:off x="123808" y="1676400"/>
          <a:ext cx="10267983" cy="558081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00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7435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13-15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 STAFF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(VTT)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(400)</a:t>
                      </a:r>
                    </a:p>
                    <a:p>
                      <a:pPr algn="ctr"/>
                      <a:r>
                        <a:rPr lang="en-US" sz="120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67908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BUS DRIVER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8388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Pax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316008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12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dirty="0" smtClean="0"/>
                        <a:t>BLDG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8388A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14-25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20-1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8388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Pax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7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 CDR/1SG PRE-CMD</a:t>
                      </a:r>
                      <a:r>
                        <a:rPr lang="en-US" sz="1200" baseline="0" dirty="0" smtClean="0"/>
                        <a:t> CRS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10-20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DTMS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172905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FIELD SAN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12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 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 20-26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4248557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  <a:ea typeface="Microsoft JhengHei UI Light" panose="020B0304030504040204" pitchFamily="34" charset="-120"/>
              </a:rPr>
              <a:t>22----9</a:t>
            </a:r>
            <a:endParaRPr lang="en-US" sz="1200" dirty="0">
              <a:latin typeface="Bookman Old Style" panose="02050604050505020204" pitchFamily="18" charset="0"/>
              <a:ea typeface="Microsoft JhengHei UI Light" panose="020B0304030504040204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7168" y="517683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2880816"/>
            <a:ext cx="104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6</a:t>
            </a:r>
            <a:r>
              <a:rPr lang="en-US" sz="1200" dirty="0" smtClean="0">
                <a:latin typeface="Bookman Old Style" panose="02050604050505020204" pitchFamily="18" charset="0"/>
              </a:rPr>
              <a:t>--------5 (21E)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37430" y="66743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24486" y="439252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8516" y="529437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88812" y="217972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65949" y="704208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94855" y="669375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01749" y="704291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31040" y="220941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40565" y="259749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457915" y="248641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680040" y="2191096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22392" y="249462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37812" y="217972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72327" y="248641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647892" y="2217624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37812" y="6693754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08532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</a:t>
            </a:r>
            <a:r>
              <a:rPr lang="en-US" sz="1100" dirty="0" smtClean="0"/>
              <a:t>20</a:t>
            </a:r>
            <a:r>
              <a:rPr lang="en-US" sz="1100" dirty="0" smtClean="0"/>
              <a:t> </a:t>
            </a:r>
            <a:r>
              <a:rPr lang="en-US" sz="1100" dirty="0" smtClean="0"/>
              <a:t>April 2021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372667"/>
              </p:ext>
            </p:extLst>
          </p:nvPr>
        </p:nvGraphicFramePr>
        <p:xfrm>
          <a:off x="38100" y="1849437"/>
          <a:ext cx="10439399" cy="542937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86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5820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CONTAINER CONTRL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OFFICER </a:t>
                      </a:r>
                      <a:r>
                        <a:rPr lang="en-US" sz="1200" baseline="0" dirty="0" smtClean="0"/>
                        <a:t>       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</a:t>
                      </a:r>
                      <a:r>
                        <a:rPr lang="en-US" sz="1200" dirty="0" smtClean="0"/>
                        <a:t>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635990"/>
                  </a:ext>
                </a:extLst>
              </a:tr>
              <a:tr h="61742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AIR LOAD PLANNER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1-16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6391"/>
                  </a:ext>
                </a:extLst>
              </a:tr>
              <a:tr h="774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PLANT</a:t>
                      </a:r>
                      <a:r>
                        <a:rPr lang="en-US" sz="1200" baseline="0" dirty="0" smtClean="0"/>
                        <a:t> MNT MGR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27-1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69677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UNT SUPPLY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MGR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20-1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34273"/>
                  </a:ext>
                </a:extLst>
              </a:tr>
              <a:tr h="622902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TC AIMS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1-4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 23-30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27-1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UNIT MOVEMENT OFFICER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4-14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401868"/>
                  </a:ext>
                </a:extLst>
              </a:tr>
              <a:tr h="7071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ARMORER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17-27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0876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26-----6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76525" y="67953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86325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17-----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37429" y="558786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29-----1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348491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50045" y="257492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50045" y="3160964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9076" y="256183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50530" y="39245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57650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20-----4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92513" y="562772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92513" y="587696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2513" y="626470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87459" y="6923696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37430" y="3207291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22-----8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36460" y="351019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23912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</a:t>
            </a:r>
            <a:r>
              <a:rPr lang="en-US" sz="1200" dirty="0" smtClean="0">
                <a:latin typeface="Bookman Old Style" panose="02050604050505020204" pitchFamily="18" charset="0"/>
              </a:rPr>
              <a:t>----</a:t>
            </a:r>
            <a:r>
              <a:rPr lang="en-US" sz="1200" dirty="0">
                <a:latin typeface="Bookman Old Style" panose="02050604050505020204" pitchFamily="18" charset="0"/>
              </a:rPr>
              <a:t>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78191" y="569043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40961" y="5907116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</a:t>
            </a:r>
            <a:r>
              <a:rPr lang="en-US" sz="1200" dirty="0">
                <a:latin typeface="Bookman Old Style" panose="02050604050505020204" pitchFamily="18" charset="0"/>
              </a:rPr>
              <a:t>8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52921" y="564929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39363" y="522591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66515" y="284926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16961" y="3189645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2</a:t>
            </a:r>
            <a:r>
              <a:rPr lang="en-US" sz="1200" dirty="0" smtClean="0">
                <a:latin typeface="Bookman Old Style" panose="02050604050505020204" pitchFamily="18" charset="0"/>
              </a:rPr>
              <a:t>0----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36460" y="248124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15206" y="5302703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</a:t>
            </a:r>
            <a:r>
              <a:rPr lang="en-US" sz="1200" dirty="0">
                <a:latin typeface="Bookman Old Style" panose="02050604050505020204" pitchFamily="18" charset="0"/>
              </a:rPr>
              <a:t>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54567" y="290057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763012" y="6230577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12 </a:t>
            </a:r>
            <a:r>
              <a:rPr lang="en-US" sz="1200" b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Pax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417038" y="6022553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12 </a:t>
            </a:r>
            <a:r>
              <a:rPr lang="en-US" sz="1200" b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Pax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681924" y="564929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07439" y="552655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marL="0" marR="0" lvl="0" indent="0" algn="ctr" defTabSz="1044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marL="0" marR="0" lvl="0" indent="0" algn="l" defTabSz="1044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2021 - 30 SEPTEMBER 2022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-480" normalizeH="0" baseline="0" noProof="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4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smtClean="0">
                <a:solidFill>
                  <a:srgbClr val="000000"/>
                </a:solidFill>
              </a:rPr>
              <a:t>20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noProof="0" dirty="0" smtClean="0">
                <a:solidFill>
                  <a:srgbClr val="000000"/>
                </a:solidFill>
              </a:rPr>
              <a:t>April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2021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ATRRS official source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342041"/>
              </p:ext>
            </p:extLst>
          </p:nvPr>
        </p:nvGraphicFramePr>
        <p:xfrm>
          <a:off x="18383" y="1708169"/>
          <a:ext cx="10478834" cy="553083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SMALL UNMANNED AIRCRAFT SYS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TECHNICAL TRANSPORT OF HAZMAT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CERT</a:t>
                      </a:r>
                    </a:p>
                    <a:p>
                      <a:pPr algn="ctr"/>
                      <a:r>
                        <a:rPr lang="en-US" sz="1200" dirty="0" smtClean="0"/>
                        <a:t>910R</a:t>
                      </a:r>
                      <a:r>
                        <a:rPr lang="en-US" sz="1200" baseline="0" dirty="0" smtClean="0"/>
                        <a:t> BLDG</a:t>
                      </a:r>
                      <a:r>
                        <a:rPr lang="en-US" sz="1200" dirty="0" smtClean="0"/>
                        <a:t>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SELF HELP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10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BLDG 307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</a:p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27-1</a:t>
                      </a:r>
                      <a:r>
                        <a:rPr lang="en-US" sz="1200" baseline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HAZWOPER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 12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67047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COMPANY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CLK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3-14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9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SENIOR</a:t>
                      </a:r>
                      <a:r>
                        <a:rPr lang="en-US" sz="1200" baseline="0" dirty="0" smtClean="0"/>
                        <a:t> LEADER 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608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to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Robert.e.hart30.civ@mail.mil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 BDE’s School NCO: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89078" y="2992479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30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-----11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25834" y="326947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22-----2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05617" y="299065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noProof="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25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-----5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48057" y="2788065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22-----5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48056" y="507093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22-----9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79555" y="476292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75338" y="4150623"/>
            <a:ext cx="965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Cancelled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62550" y="416061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64886" y="431126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27-----3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36459" y="517565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867400" y="3579039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UNIT REQESTED ONLY</a:t>
            </a:r>
            <a:endParaRPr lang="en-US" sz="28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374288" y="476292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87690" y="475925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04423" y="440972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30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-----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6640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1778000" y="258763"/>
            <a:ext cx="683260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1ID LANGUAGE LAB &amp; CULTURE CENTER</a:t>
            </a:r>
            <a:endParaRPr lang="en-US" sz="4800" b="1" kern="10" spc="-480" dirty="0">
              <a:ln w="9525">
                <a:round/>
                <a:headEnd/>
                <a:tailEnd/>
              </a:ln>
              <a:solidFill>
                <a:srgbClr val="003300">
                  <a:alpha val="94901"/>
                </a:srgbClr>
              </a:solidFill>
              <a:latin typeface="Bookman Old Style"/>
            </a:endParaRP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4</a:t>
            </a:r>
            <a:r>
              <a:rPr lang="en-US" sz="1600" dirty="0" smtClean="0"/>
              <a:t> </a:t>
            </a:r>
            <a:r>
              <a:rPr lang="en-US" sz="1600" dirty="0"/>
              <a:t>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</a:t>
            </a:r>
            <a:r>
              <a:rPr lang="en-US" sz="1100" dirty="0" smtClean="0"/>
              <a:t>20</a:t>
            </a:r>
            <a:r>
              <a:rPr lang="en-US" sz="1100" dirty="0" smtClean="0"/>
              <a:t> </a:t>
            </a:r>
            <a:r>
              <a:rPr lang="en-US" sz="1100" dirty="0" smtClean="0"/>
              <a:t>April 2021</a:t>
            </a:r>
            <a:endParaRPr lang="en-US" sz="11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936138"/>
              </p:ext>
            </p:extLst>
          </p:nvPr>
        </p:nvGraphicFramePr>
        <p:xfrm>
          <a:off x="36765" y="1704994"/>
          <a:ext cx="10442069" cy="53478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72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SECURITY</a:t>
                      </a:r>
                      <a:r>
                        <a:rPr lang="en-US" sz="1200" baseline="0" dirty="0" smtClean="0"/>
                        <a:t> MANAGER ORIENTATION BLDG 8388A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900">
                <a:tc gridSpan="13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MG</a:t>
                      </a:r>
                      <a:r>
                        <a:rPr lang="en-US" sz="1200" baseline="0" dirty="0" smtClean="0"/>
                        <a:t> Prep-Course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BLDG 7719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985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41341">
                <a:tc>
                  <a:txBody>
                    <a:bodyPr/>
                    <a:lstStyle/>
                    <a:p>
                      <a:pPr algn="ctr"/>
                      <a:endParaRPr lang="en-US" sz="1200" baseline="0" dirty="0" smtClean="0"/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lang="en-US" sz="1400" i="1" dirty="0" smtClean="0"/>
                        <a:t>*</a:t>
                      </a:r>
                      <a:r>
                        <a:rPr lang="en-US" sz="1400" i="1" baseline="0" dirty="0" smtClean="0"/>
                        <a:t> </a:t>
                      </a:r>
                      <a:r>
                        <a:rPr lang="en-US" sz="1400" i="1" dirty="0" smtClean="0"/>
                        <a:t>SABOT Academy</a:t>
                      </a:r>
                      <a:r>
                        <a:rPr lang="en-US" sz="1400" i="1" baseline="0" dirty="0" smtClean="0"/>
                        <a:t> scheduling is through Troop Schools; MG Courses and other supported training is coordinated through the 1ID G3</a:t>
                      </a:r>
                    </a:p>
                    <a:p>
                      <a:endParaRPr lang="en-US" sz="1400" i="1" baseline="0" dirty="0" smtClean="0"/>
                    </a:p>
                    <a:p>
                      <a:r>
                        <a:rPr lang="en-US" sz="1400" i="1" baseline="0" dirty="0" smtClean="0"/>
                        <a:t>* The POC for the 1ID Language Lab and Culture Center is the 1ID G2</a:t>
                      </a:r>
                      <a:endParaRPr lang="en-US" sz="14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WordArt 24"/>
          <p:cNvSpPr>
            <a:spLocks noChangeArrowheads="1" noChangeShapeType="1" noTextEdit="1"/>
          </p:cNvSpPr>
          <p:nvPr/>
        </p:nvSpPr>
        <p:spPr bwMode="auto">
          <a:xfrm>
            <a:off x="1768475" y="3886200"/>
            <a:ext cx="683260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SABOT ACADEMY</a:t>
            </a:r>
            <a:endParaRPr lang="en-US" sz="4800" b="1" kern="10" spc="-480" dirty="0">
              <a:ln w="9525">
                <a:round/>
                <a:headEnd/>
                <a:tailEnd/>
              </a:ln>
              <a:solidFill>
                <a:srgbClr val="003300">
                  <a:alpha val="94901"/>
                </a:srgbClr>
              </a:solidFill>
              <a:latin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12292</TotalTime>
  <Words>819</Words>
  <Application>Microsoft Office PowerPoint</Application>
  <PresentationFormat>Custom</PresentationFormat>
  <Paragraphs>377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Microsoft JhengHei UI Light</vt:lpstr>
      <vt:lpstr>Arial</vt:lpstr>
      <vt:lpstr>Bookman Old Style</vt:lpstr>
      <vt:lpstr>Times New Roman</vt:lpstr>
      <vt:lpstr>Default Design</vt:lpstr>
      <vt:lpstr>FY 2021 COURSE SCHEDULE 1 OCTOBER 2020 - 30 SEPTEMBER 2021 FORT RILEY,  KS  66442</vt:lpstr>
      <vt:lpstr>FY 2021 COURSE SCHEDULE 1 OCTOBER 2020 - 30 SEPTEMBER 2021 FORT RILEY,  KS  66442</vt:lpstr>
      <vt:lpstr>FY 2021 COURSE SCHEDULE 1 OCTOBER 2021 - 30 SEPTEMBER 2022 FORT RILEY,  KS  66442</vt:lpstr>
      <vt:lpstr>FY 2021 COURSE SCHEDULE 1 OCTOBER 2020 - 30 SEPTEMBER 2021 FORT RILEY,  KS  66442</vt:lpstr>
    </vt:vector>
  </TitlesOfParts>
  <Company>Fort Riley, Kansas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McKendry, Edward M Mr CIV USA IMCOM</cp:lastModifiedBy>
  <cp:revision>1154</cp:revision>
  <cp:lastPrinted>2021-02-05T14:34:26Z</cp:lastPrinted>
  <dcterms:created xsi:type="dcterms:W3CDTF">2000-10-17T16:03:45Z</dcterms:created>
  <dcterms:modified xsi:type="dcterms:W3CDTF">2021-04-19T21:30:30Z</dcterms:modified>
</cp:coreProperties>
</file>