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1" r:id="rId4"/>
    <p:sldId id="260" r:id="rId5"/>
  </p:sldIdLst>
  <p:sldSz cx="10515600" cy="777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ymond.arnold" initials="r" lastIdx="7" clrIdx="0">
    <p:extLst>
      <p:ext uri="{19B8F6BF-5375-455C-9EA6-DF929625EA0E}">
        <p15:presenceInfo xmlns:p15="http://schemas.microsoft.com/office/powerpoint/2012/main" userId="raymond.arnol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  <a:srgbClr val="FFFF00"/>
    <a:srgbClr val="355216"/>
    <a:srgbClr val="294E1A"/>
    <a:srgbClr val="DDDDDD"/>
    <a:srgbClr val="FFCC9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 varScale="1">
        <p:scale>
          <a:sx n="100" d="100"/>
          <a:sy n="100" d="100"/>
        </p:scale>
        <p:origin x="2190" y="72"/>
      </p:cViewPr>
      <p:guideLst>
        <p:guide orient="horz" pos="2448"/>
        <p:guide pos="33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3220F13C-EC2D-4520-BA3B-A0FD9DF259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3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96913"/>
            <a:ext cx="47148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1AC1C1AA-F529-4B72-8759-CFC8BB2BCF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428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2655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595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9243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486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FB295-E6FB-4D27-B091-54D9DCD58459}" type="datetime1">
              <a:rPr lang="en-US"/>
              <a:pPr>
                <a:defRPr/>
              </a:pPr>
              <a:t>2/23/2021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E0018-088D-4844-B61A-62A767276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1C33B-3191-4A97-AFD4-2F60BFBAD0E5}" type="datetime1">
              <a:rPr lang="en-US"/>
              <a:pPr>
                <a:defRPr/>
              </a:pPr>
              <a:t>2/23/2021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FA8E0-68AE-42D8-A68D-2E00931FC8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6D8C0-8C8C-4433-A6F3-F7E9F2449DB9}" type="datetime1">
              <a:rPr lang="en-US"/>
              <a:pPr>
                <a:defRPr/>
              </a:pPr>
              <a:t>2/23/2021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4817C-9C54-495F-BF07-50E9EB0DC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lIns="91440" tIns="45720" rIns="91440" bIns="45720"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5F330-8D90-45C9-B16F-B6FC41290628}" type="datetime1">
              <a:rPr lang="en-US"/>
              <a:pPr>
                <a:defRPr/>
              </a:pPr>
              <a:t>2/23/2021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E5D5-08CF-4328-ABDC-0394DE336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534A4-C7AD-45A9-9219-2B5B4B8ED36F}" type="datetime1">
              <a:rPr lang="en-US"/>
              <a:pPr>
                <a:defRPr/>
              </a:pPr>
              <a:t>2/23/2021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37D66-4D89-4C5D-BC4E-37592280D9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A05B-9F03-489A-BBB2-E106963A00C6}" type="datetime1">
              <a:rPr lang="en-US"/>
              <a:pPr>
                <a:defRPr/>
              </a:pPr>
              <a:t>2/23/2021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8B86-B87F-422E-89C6-20A27F1DB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4A1AF-C2CB-46C8-B12F-2DC3C1A276CE}" type="datetime1">
              <a:rPr lang="en-US"/>
              <a:pPr>
                <a:defRPr/>
              </a:pPr>
              <a:t>2/23/2021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D22F8-B77D-4ED4-AD4E-B4F6621A6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857FE-D054-47A9-9A80-CC0E36DD9181}" type="datetime1">
              <a:rPr lang="en-US"/>
              <a:pPr>
                <a:defRPr/>
              </a:pPr>
              <a:t>2/23/2021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9B26-68E6-4B98-887D-B28065D42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457CE-EA4A-4EC4-AB4C-B2F3F9A685B8}" type="datetime1">
              <a:rPr lang="en-US"/>
              <a:pPr>
                <a:defRPr/>
              </a:pPr>
              <a:t>2/23/2021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7FA25-3901-4587-8738-E52DEDAE0E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EE58-FDF2-4FBC-8614-9D110C385FCB}" type="datetime1">
              <a:rPr lang="en-US"/>
              <a:pPr>
                <a:defRPr/>
              </a:pPr>
              <a:t>2/23/2021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32B00-ED60-478A-8205-17A02F3F0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79DD5-D498-4DE8-BE84-DEC28D397C93}" type="datetime1">
              <a:rPr lang="en-US"/>
              <a:pPr>
                <a:defRPr/>
              </a:pPr>
              <a:t>2/23/2021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17ECA-7FD7-4735-BB15-2B9B06477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A3BE7-2BA4-4355-8B89-49FF2B86E7ED}" type="datetime1">
              <a:rPr lang="en-US"/>
              <a:pPr>
                <a:defRPr/>
              </a:pPr>
              <a:t>2/23/2021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57B32-F733-4B45-AAC5-EA94F063F6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8988" y="690563"/>
            <a:ext cx="8937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8988" y="2244725"/>
            <a:ext cx="893762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8988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600"/>
            </a:lvl1pPr>
          </a:lstStyle>
          <a:p>
            <a:pPr>
              <a:defRPr/>
            </a:pPr>
            <a:fld id="{5AB13EB4-FE60-4F1D-809A-53123BF39DB5}" type="datetime1">
              <a:rPr lang="en-US"/>
              <a:pPr>
                <a:defRPr/>
              </a:pPr>
              <a:t>2/23/2021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7081838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600"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35863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/>
            </a:lvl1pPr>
          </a:lstStyle>
          <a:p>
            <a:pPr>
              <a:defRPr/>
            </a:pPr>
            <a:fld id="{FACF33BC-E312-43AA-8D12-8011A3D2B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sldNum="0" hdr="0" dt="0"/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1 of </a:t>
            </a:r>
            <a:r>
              <a:rPr lang="en-US" sz="1600" dirty="0" smtClean="0"/>
              <a:t>4</a:t>
            </a:r>
            <a:endParaRPr lang="en-US" sz="1600" dirty="0"/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41513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As of  </a:t>
            </a:r>
            <a:r>
              <a:rPr lang="en-US" sz="1100" dirty="0" smtClean="0"/>
              <a:t>23</a:t>
            </a:r>
            <a:r>
              <a:rPr lang="en-US" sz="1100" dirty="0" smtClean="0"/>
              <a:t> </a:t>
            </a:r>
            <a:r>
              <a:rPr lang="en-US" sz="1100" dirty="0" smtClean="0"/>
              <a:t>February 2021</a:t>
            </a:r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069254"/>
              </p:ext>
            </p:extLst>
          </p:nvPr>
        </p:nvGraphicFramePr>
        <p:xfrm>
          <a:off x="123808" y="1676400"/>
          <a:ext cx="10267983" cy="558081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00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7341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1646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7435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AMMUNITION</a:t>
                      </a:r>
                      <a:r>
                        <a:rPr lang="en-US" sz="1200" baseline="0" dirty="0" smtClean="0"/>
                        <a:t> HANDLER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13-15</a:t>
                      </a:r>
                      <a:endParaRPr lang="en-US" sz="11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1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BATTLE STAFF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algn="ctr"/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smtClean="0"/>
                        <a:t>(VTT)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(400)</a:t>
                      </a:r>
                    </a:p>
                    <a:p>
                      <a:pPr algn="ctr"/>
                      <a:r>
                        <a:rPr lang="en-US" sz="120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67908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BUS DRIVER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BLDG 8388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Pax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316008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CBRN </a:t>
                      </a:r>
                    </a:p>
                    <a:p>
                      <a:pPr algn="ctr"/>
                      <a:r>
                        <a:rPr lang="en-US" sz="1200" dirty="0" smtClean="0"/>
                        <a:t>DEFENSE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12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dirty="0" smtClean="0"/>
                        <a:t>BLDG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8388A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98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COMBAT LIFESAVER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BLDG 8388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Pax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6-12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7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 CDR/1SG PRE-CMD</a:t>
                      </a:r>
                      <a:r>
                        <a:rPr lang="en-US" sz="1200" baseline="0" dirty="0" smtClean="0"/>
                        <a:t> CRS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20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12-22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10-20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28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DTMS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172905"/>
                  </a:ext>
                </a:extLst>
              </a:tr>
              <a:tr h="50063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FIELD SAN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12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 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6-12 20-26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5-11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7-13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24400" y="4248557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  <a:ea typeface="Microsoft JhengHei UI Light" panose="020B0304030504040204" pitchFamily="34" charset="-120"/>
              </a:rPr>
              <a:t>22----9</a:t>
            </a:r>
            <a:endParaRPr lang="en-US" sz="1200" dirty="0">
              <a:latin typeface="Bookman Old Style" panose="02050604050505020204" pitchFamily="18" charset="0"/>
              <a:ea typeface="Microsoft JhengHei UI Light" panose="020B0304030504040204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7168" y="5176838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76400" y="2880816"/>
            <a:ext cx="104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6</a:t>
            </a:r>
            <a:r>
              <a:rPr lang="en-US" sz="1200" dirty="0" smtClean="0">
                <a:latin typeface="Bookman Old Style" panose="02050604050505020204" pitchFamily="18" charset="0"/>
              </a:rPr>
              <a:t>--------5 (21E)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37430" y="667437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24486" y="439252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98516" y="5294379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88812" y="217972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2965" y="6977876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26-----3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65949" y="7042089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94855" y="669375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401749" y="7042917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31040" y="220941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40565" y="259749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457915" y="2486411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680040" y="2191096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922392" y="249462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37812" y="217972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72327" y="248641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647892" y="2217624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2 </a:t>
            </a:r>
            <a:r>
              <a:rPr lang="en-US" sz="1600" dirty="0"/>
              <a:t>of </a:t>
            </a:r>
            <a:r>
              <a:rPr lang="en-US" sz="1600" dirty="0" smtClean="0"/>
              <a:t>4</a:t>
            </a:r>
            <a:endParaRPr lang="en-US" sz="1600" dirty="0"/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08532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 </a:t>
            </a:r>
            <a:r>
              <a:rPr lang="en-US" sz="1100" dirty="0" smtClean="0"/>
              <a:t>23</a:t>
            </a:r>
            <a:r>
              <a:rPr lang="en-US" sz="1100" dirty="0" smtClean="0"/>
              <a:t> </a:t>
            </a:r>
            <a:r>
              <a:rPr lang="en-US" sz="1100" dirty="0" smtClean="0"/>
              <a:t>February 2021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631565"/>
              </p:ext>
            </p:extLst>
          </p:nvPr>
        </p:nvGraphicFramePr>
        <p:xfrm>
          <a:off x="38100" y="1849437"/>
          <a:ext cx="10439399" cy="542937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86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65820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CONTAINER CONTRL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OFFICER </a:t>
                      </a:r>
                      <a:r>
                        <a:rPr lang="en-US" sz="1200" baseline="0" dirty="0" smtClean="0"/>
                        <a:t>       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</a:t>
                      </a:r>
                      <a:r>
                        <a:rPr lang="en-US" sz="1200" dirty="0" smtClean="0"/>
                        <a:t>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28-30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635990"/>
                  </a:ext>
                </a:extLst>
              </a:tr>
              <a:tr h="61742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AIR LOAD PLANNER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200" baseline="0" dirty="0" smtClean="0"/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1-16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26391"/>
                  </a:ext>
                </a:extLst>
              </a:tr>
              <a:tr h="7740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PLANT</a:t>
                      </a:r>
                      <a:r>
                        <a:rPr lang="en-US" sz="1200" baseline="0" dirty="0" smtClean="0"/>
                        <a:t> MNT MGR</a:t>
                      </a:r>
                    </a:p>
                    <a:p>
                      <a:pPr algn="ctr"/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69677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UNT SUPPLY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MGR 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20-4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234273"/>
                  </a:ext>
                </a:extLst>
              </a:tr>
              <a:tr h="622902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TC AIMS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12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200" baseline="0" dirty="0" smtClean="0"/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16-23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 23-30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UNIT MOVEMENT OFFICER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4-14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401868"/>
                  </a:ext>
                </a:extLst>
              </a:tr>
              <a:tr h="7071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ARMORER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20876" y="68044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26-----6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76525" y="67953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86325" y="68044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17-----</a:t>
            </a:r>
            <a:r>
              <a:rPr lang="en-US" sz="1200" dirty="0">
                <a:latin typeface="Bookman Old Style" panose="02050604050505020204" pitchFamily="18" charset="0"/>
              </a:rPr>
              <a:t>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37429" y="5587868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29-----1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7000" y="3484911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50045" y="257492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50045" y="3160964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59076" y="256183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50530" y="392457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57650" y="478454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20-----4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92513" y="5627728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92513" y="587696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92513" y="6264701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87459" y="6923696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37430" y="3207291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22-----8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36460" y="351019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23912" y="478454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19-----</a:t>
            </a:r>
            <a:r>
              <a:rPr lang="en-US" sz="1200" dirty="0">
                <a:latin typeface="Bookman Old Style" panose="02050604050505020204" pitchFamily="18" charset="0"/>
              </a:rPr>
              <a:t>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78191" y="569043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40961" y="5907116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</a:t>
            </a:r>
            <a:r>
              <a:rPr lang="en-US" sz="1200" dirty="0">
                <a:latin typeface="Bookman Old Style" panose="02050604050505020204" pitchFamily="18" charset="0"/>
              </a:rPr>
              <a:t>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572499" y="6626668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19-----</a:t>
            </a:r>
            <a:r>
              <a:rPr lang="en-US" sz="1200" dirty="0">
                <a:latin typeface="Bookman Old Style" panose="02050604050505020204" pitchFamily="18" charset="0"/>
              </a:rPr>
              <a:t>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566522" y="5584104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39363" y="5225911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066515" y="284926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16961" y="3189645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2</a:t>
            </a:r>
            <a:r>
              <a:rPr lang="en-US" sz="1200" dirty="0" smtClean="0">
                <a:latin typeface="Bookman Old Style" panose="02050604050505020204" pitchFamily="18" charset="0"/>
              </a:rPr>
              <a:t>0----</a:t>
            </a:r>
            <a:r>
              <a:rPr lang="en-US" sz="1200" dirty="0">
                <a:latin typeface="Bookman Old Style" panose="02050604050505020204" pitchFamily="18" charset="0"/>
              </a:rPr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336460" y="2481248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15206" y="5302703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27-----</a:t>
            </a:r>
            <a:r>
              <a:rPr lang="en-US" sz="1200" dirty="0">
                <a:latin typeface="Bookman Old Style" panose="02050604050505020204" pitchFamily="18" charset="0"/>
              </a:rPr>
              <a:t>3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357051" y="667574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18-----</a:t>
            </a:r>
            <a:r>
              <a:rPr lang="en-US" sz="1200" dirty="0">
                <a:latin typeface="Bookman Old Style" panose="02050604050505020204" pitchFamily="18" charset="0"/>
              </a:rPr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354567" y="290057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763012" y="6230577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12 </a:t>
            </a:r>
            <a:r>
              <a:rPr lang="en-US" sz="1200" b="1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Pax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417038" y="6022553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12 </a:t>
            </a:r>
            <a:r>
              <a:rPr lang="en-US" sz="1200" b="1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Pax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742465" y="5660072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20 </a:t>
            </a:r>
            <a:r>
              <a:rPr lang="en-US" sz="1200" b="1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Pax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972862" y="5649290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20 </a:t>
            </a:r>
            <a:r>
              <a:rPr lang="en-US" sz="1200" b="1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Pax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271627" y="5192536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20 </a:t>
            </a:r>
            <a:r>
              <a:rPr lang="en-US" sz="1200" b="1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Pax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438837" y="5191973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20 </a:t>
            </a:r>
            <a:r>
              <a:rPr lang="en-US" sz="1200" b="1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Pax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132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marL="0" marR="0" lvl="0" indent="0" algn="ctr" defTabSz="1044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marL="0" marR="0" lvl="0" indent="0" algn="l" defTabSz="1044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2021 - 30 SEPTEMBER 2022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-480" normalizeH="0" baseline="0" noProof="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of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4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of </a:t>
            </a:r>
            <a:r>
              <a:rPr kumimoji="0" lang="en-US" sz="11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1100" noProof="0" dirty="0" smtClean="0">
                <a:solidFill>
                  <a:srgbClr val="000000"/>
                </a:solidFill>
              </a:rPr>
              <a:t>23</a:t>
            </a:r>
            <a:r>
              <a:rPr lang="en-US" sz="1100" dirty="0" smtClean="0">
                <a:solidFill>
                  <a:srgbClr val="000000"/>
                </a:solidFill>
              </a:rPr>
              <a:t> </a:t>
            </a:r>
            <a:r>
              <a:rPr lang="en-US" sz="1100" dirty="0" smtClean="0">
                <a:solidFill>
                  <a:srgbClr val="000000"/>
                </a:solidFill>
              </a:rPr>
              <a:t>February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2021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ATRRS official source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751756"/>
              </p:ext>
            </p:extLst>
          </p:nvPr>
        </p:nvGraphicFramePr>
        <p:xfrm>
          <a:off x="18383" y="1708169"/>
          <a:ext cx="10478834" cy="553083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8369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SMALL UNMANNED AIRCRAFT SYS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032764"/>
                  </a:ext>
                </a:extLst>
              </a:tr>
              <a:tr h="828654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smtClean="0"/>
                        <a:t>TECHNICAL TRANSPORT OF HAZMAT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CERT</a:t>
                      </a:r>
                    </a:p>
                    <a:p>
                      <a:pPr algn="ctr"/>
                      <a:r>
                        <a:rPr lang="en-US" sz="1200" dirty="0" smtClean="0"/>
                        <a:t>910R</a:t>
                      </a:r>
                      <a:r>
                        <a:rPr lang="en-US" sz="1200" baseline="0" dirty="0" smtClean="0"/>
                        <a:t> BLDG</a:t>
                      </a:r>
                      <a:r>
                        <a:rPr lang="en-US" sz="1200" dirty="0" smtClean="0"/>
                        <a:t>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4-15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LOAD TEAM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SELF HELP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10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smtClean="0"/>
                        <a:t>BLDG 307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</a:p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1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HAZWOPER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 12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367047"/>
                  </a:ext>
                </a:extLst>
              </a:tr>
              <a:tr h="4545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COMPANY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CLK</a:t>
                      </a:r>
                    </a:p>
                    <a:p>
                      <a:pPr algn="ctr"/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9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SENIOR</a:t>
                      </a:r>
                      <a:r>
                        <a:rPr lang="en-US" sz="1200" baseline="0" dirty="0" smtClean="0"/>
                        <a:t> LEADER BLDG 8388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20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608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REQUEST</a:t>
                      </a:r>
                    </a:p>
                    <a:p>
                      <a:pPr algn="ctr"/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-All courses offered through Military Schools can be requested by the unit and/or activity to fulfill a training requirement with the exception of Battle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Staff and UMODPC courses. 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Submit a memorandum signed by your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Bde/Bn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commander requesting required class at least 30 days out.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 Email memorandums to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Robert.e.hart30.civ@mail.mil  </a:t>
                      </a:r>
                      <a:r>
                        <a:rPr lang="en-US" sz="11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Memorandum must include primary/alternate dates w/required number of days for the class and number of students to be trained between the min/max class capacity.</a:t>
                      </a:r>
                    </a:p>
                    <a:p>
                      <a:pPr>
                        <a:buFontTx/>
                        <a:buChar char="-"/>
                      </a:pPr>
                      <a:endParaRPr lang="en-US" sz="11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Submit FR 28 to reserve class seat for individuals to BDE’s School NCO:</a:t>
                      </a:r>
                      <a:endParaRPr lang="en-US" sz="1100" i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1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489078" y="2992479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30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-----11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25834" y="3269478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22-----2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5823" y="3625310"/>
            <a:ext cx="412555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UNIT REQUESTED ONLY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05617" y="299065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noProof="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25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-----5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48057" y="2788065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22-----5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48056" y="5070938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22-----9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079555" y="4762927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75338" y="4150623"/>
            <a:ext cx="9653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Cancelled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62550" y="416061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64886" y="4311263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27-----3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36459" y="5175658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6400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1778000" y="258763"/>
            <a:ext cx="683260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1ID LANGUAGE LAB &amp; CULTURE CENTER</a:t>
            </a:r>
            <a:endParaRPr lang="en-US" sz="4800" b="1" kern="10" spc="-480" dirty="0">
              <a:ln w="9525">
                <a:round/>
                <a:headEnd/>
                <a:tailEnd/>
              </a:ln>
              <a:solidFill>
                <a:srgbClr val="003300">
                  <a:alpha val="94901"/>
                </a:srgbClr>
              </a:solidFill>
              <a:latin typeface="Bookman Old Style"/>
            </a:endParaRP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4</a:t>
            </a:r>
            <a:r>
              <a:rPr lang="en-US" sz="1600" dirty="0" smtClean="0"/>
              <a:t> </a:t>
            </a:r>
            <a:r>
              <a:rPr lang="en-US" sz="1600" dirty="0"/>
              <a:t>of </a:t>
            </a:r>
            <a:r>
              <a:rPr lang="en-US" sz="1600" dirty="0" smtClean="0"/>
              <a:t>4</a:t>
            </a:r>
            <a:endParaRPr lang="en-US" sz="1600" dirty="0"/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</a:t>
            </a:r>
            <a:r>
              <a:rPr lang="en-US" sz="1100" dirty="0" smtClean="0"/>
              <a:t>23</a:t>
            </a:r>
            <a:r>
              <a:rPr lang="en-US" sz="1100" dirty="0" smtClean="0"/>
              <a:t> </a:t>
            </a:r>
            <a:r>
              <a:rPr lang="en-US" sz="1100" dirty="0" smtClean="0"/>
              <a:t>February 2021</a:t>
            </a:r>
            <a:endParaRPr lang="en-US" sz="11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936138"/>
              </p:ext>
            </p:extLst>
          </p:nvPr>
        </p:nvGraphicFramePr>
        <p:xfrm>
          <a:off x="36765" y="1704994"/>
          <a:ext cx="10442069" cy="534783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72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8369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SECURITY</a:t>
                      </a:r>
                      <a:r>
                        <a:rPr lang="en-US" sz="1200" baseline="0" dirty="0" smtClean="0"/>
                        <a:t> MANAGER ORIENTATION BLDG 8388A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032764"/>
                  </a:ext>
                </a:extLst>
              </a:tr>
              <a:tr h="828654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7900">
                <a:tc gridSpan="13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MG</a:t>
                      </a:r>
                      <a:r>
                        <a:rPr lang="en-US" sz="1200" baseline="0" dirty="0" smtClean="0"/>
                        <a:t> Prep-Course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BLDG 7719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562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985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41341">
                <a:tc>
                  <a:txBody>
                    <a:bodyPr/>
                    <a:lstStyle/>
                    <a:p>
                      <a:pPr algn="ctr"/>
                      <a:endParaRPr lang="en-US" sz="1200" baseline="0" dirty="0" smtClean="0"/>
                    </a:p>
                    <a:p>
                      <a:pPr algn="ctr"/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r>
                        <a:rPr lang="en-US" sz="1400" i="1" dirty="0" smtClean="0"/>
                        <a:t>*</a:t>
                      </a:r>
                      <a:r>
                        <a:rPr lang="en-US" sz="1400" i="1" baseline="0" dirty="0" smtClean="0"/>
                        <a:t> </a:t>
                      </a:r>
                      <a:r>
                        <a:rPr lang="en-US" sz="1400" i="1" dirty="0" smtClean="0"/>
                        <a:t>SABOT Academy</a:t>
                      </a:r>
                      <a:r>
                        <a:rPr lang="en-US" sz="1400" i="1" baseline="0" dirty="0" smtClean="0"/>
                        <a:t> scheduling is through Troop Schools; MG Courses and other supported training is coordinated through the 1ID G3</a:t>
                      </a:r>
                    </a:p>
                    <a:p>
                      <a:endParaRPr lang="en-US" sz="1400" i="1" baseline="0" dirty="0" smtClean="0"/>
                    </a:p>
                    <a:p>
                      <a:r>
                        <a:rPr lang="en-US" sz="1400" i="1" baseline="0" dirty="0" smtClean="0"/>
                        <a:t>* The POC for the 1ID Language Lab and Culture Center is the 1ID G2</a:t>
                      </a:r>
                      <a:endParaRPr lang="en-US" sz="14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WordArt 24"/>
          <p:cNvSpPr>
            <a:spLocks noChangeArrowheads="1" noChangeShapeType="1" noTextEdit="1"/>
          </p:cNvSpPr>
          <p:nvPr/>
        </p:nvSpPr>
        <p:spPr bwMode="auto">
          <a:xfrm>
            <a:off x="1768475" y="3886200"/>
            <a:ext cx="683260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SABOT ACADEMY</a:t>
            </a:r>
            <a:endParaRPr lang="en-US" sz="4800" b="1" kern="10" spc="-480" dirty="0">
              <a:ln w="9525">
                <a:round/>
                <a:headEnd/>
                <a:tailEnd/>
              </a:ln>
              <a:solidFill>
                <a:srgbClr val="003300">
                  <a:alpha val="94901"/>
                </a:srgbClr>
              </a:solidFill>
              <a:latin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32226045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Designs\Topo.pot</Template>
  <TotalTime>11984</TotalTime>
  <Words>820</Words>
  <Application>Microsoft Office PowerPoint</Application>
  <PresentationFormat>Custom</PresentationFormat>
  <Paragraphs>377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Microsoft JhengHei UI Light</vt:lpstr>
      <vt:lpstr>Arial</vt:lpstr>
      <vt:lpstr>Bookman Old Style</vt:lpstr>
      <vt:lpstr>Times New Roman</vt:lpstr>
      <vt:lpstr>Default Design</vt:lpstr>
      <vt:lpstr>FY 2021 COURSE SCHEDULE 1 OCTOBER 2020 - 30 SEPTEMBER 2021 FORT RILEY,  KS  66442</vt:lpstr>
      <vt:lpstr>FY 2021 COURSE SCHEDULE 1 OCTOBER 2020 - 30 SEPTEMBER 2021 FORT RILEY,  KS  66442</vt:lpstr>
      <vt:lpstr>FY 2021 COURSE SCHEDULE 1 OCTOBER 2021 - 30 SEPTEMBER 2022 FORT RILEY,  KS  66442</vt:lpstr>
      <vt:lpstr>FY 2021 COURSE SCHEDULE 1 OCTOBER 2020 - 30 SEPTEMBER 2021 FORT RILEY,  KS  66442</vt:lpstr>
    </vt:vector>
  </TitlesOfParts>
  <Company>Fort Riley, Kansas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ARNOLDRE</dc:creator>
  <cp:lastModifiedBy>McKendry, Edward M Mr CIV USA IMCOM</cp:lastModifiedBy>
  <cp:revision>1141</cp:revision>
  <cp:lastPrinted>2021-02-05T14:34:26Z</cp:lastPrinted>
  <dcterms:created xsi:type="dcterms:W3CDTF">2000-10-17T16:03:45Z</dcterms:created>
  <dcterms:modified xsi:type="dcterms:W3CDTF">2021-02-23T22:35:40Z</dcterms:modified>
</cp:coreProperties>
</file>