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10515600" cy="77724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3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ymond.arnold" initials="r" lastIdx="7" clrIdx="0">
    <p:extLst>
      <p:ext uri="{19B8F6BF-5375-455C-9EA6-DF929625EA0E}">
        <p15:presenceInfo xmlns:p15="http://schemas.microsoft.com/office/powerpoint/2012/main" userId="raymond.arnol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FF"/>
    <a:srgbClr val="FFFF00"/>
    <a:srgbClr val="355216"/>
    <a:srgbClr val="294E1A"/>
    <a:srgbClr val="DDDDDD"/>
    <a:srgbClr val="FFCC99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/>
  </p:normalViewPr>
  <p:slideViewPr>
    <p:cSldViewPr>
      <p:cViewPr varScale="1">
        <p:scale>
          <a:sx n="101" d="100"/>
          <a:sy n="101" d="100"/>
        </p:scale>
        <p:origin x="2190" y="90"/>
      </p:cViewPr>
      <p:guideLst>
        <p:guide orient="horz" pos="2448"/>
        <p:guide pos="331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3220F13C-EC2D-4520-BA3B-A0FD9DF259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035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7763" y="696913"/>
            <a:ext cx="4714875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9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defTabSz="931959" eaLnBrk="0" hangingPunct="0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4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4" tIns="46572" rIns="93144" bIns="46572" numCol="1" anchor="b" anchorCtr="0" compatLnSpc="1">
            <a:prstTxWarp prst="textNoShape">
              <a:avLst/>
            </a:prstTxWarp>
          </a:bodyPr>
          <a:lstStyle>
            <a:lvl1pPr algn="r" defTabSz="931959" eaLnBrk="0" hangingPunct="0">
              <a:defRPr sz="1100"/>
            </a:lvl1pPr>
          </a:lstStyle>
          <a:p>
            <a:pPr>
              <a:defRPr/>
            </a:pPr>
            <a:fld id="{1AC1C1AA-F529-4B72-8759-CFC8BB2BCF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428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02655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5953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486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B295-E6FB-4D27-B091-54D9DCD58459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E0018-088D-4844-B61A-62A7672760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1C33B-3191-4A97-AFD4-2F60BFBAD0E5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FA8E0-68AE-42D8-A68D-2E00931FC8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6D8C0-8C8C-4433-A6F3-F7E9F2449DB9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4817C-9C54-495F-BF07-50E9EB0DCC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 lIns="91440" tIns="45720" rIns="91440" bIns="45720"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5F330-8D90-45C9-B16F-B6FC41290628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DE5D5-08CF-4328-ABDC-0394DE3364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534A4-C7AD-45A9-9219-2B5B4B8ED36F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37D66-4D89-4C5D-BC4E-37592280D9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BA05B-9F03-489A-BBB2-E106963A00C6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8B86-B87F-422E-89C6-20A27F1DB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4A1AF-C2CB-46C8-B12F-2DC3C1A276CE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22F8-B77D-4ED4-AD4E-B4F6621A6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857FE-D054-47A9-9A80-CC0E36DD9181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9B26-68E6-4B98-887D-B28065D421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457CE-EA4A-4EC4-AB4C-B2F3F9A685B8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7FA25-3901-4587-8738-E52DEDAE0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0EE58-FDF2-4FBC-8614-9D110C385FCB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32B00-ED60-478A-8205-17A02F3F0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79DD5-D498-4DE8-BE84-DEC28D397C93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17ECA-7FD7-4735-BB15-2B9B06477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tIns="45720" rIns="91440" bIns="4572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3BE7-2BA4-4355-8B89-49FF2B86E7ED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57B32-F733-4B45-AAC5-EA94F063F6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88988" y="690563"/>
            <a:ext cx="893762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88988" y="2244725"/>
            <a:ext cx="893762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88988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600"/>
            </a:lvl1pPr>
          </a:lstStyle>
          <a:p>
            <a:pPr>
              <a:defRPr/>
            </a:pPr>
            <a:fld id="{5AB13EB4-FE60-4F1D-809A-53123BF39DB5}" type="datetime1">
              <a:rPr lang="en-US"/>
              <a:pPr>
                <a:defRPr/>
              </a:pPr>
              <a:t>11/13/2020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7081838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600"/>
            </a:lvl1pPr>
          </a:lstStyle>
          <a:p>
            <a:pPr>
              <a:defRPr/>
            </a:pPr>
            <a:r>
              <a:rPr lang="en-US" dirty="0"/>
              <a:t>Page 1Change 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7081838"/>
            <a:ext cx="219075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/>
            </a:lvl1pPr>
          </a:lstStyle>
          <a:p>
            <a:pPr>
              <a:defRPr/>
            </a:pPr>
            <a:fld id="{FACF33BC-E312-43AA-8D12-8011A3D2B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sldNum="0" hdr="0" dt="0"/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sz="2300">
          <a:solidFill>
            <a:schemeClr val="tx1"/>
          </a:solidFill>
          <a:latin typeface="+mn-lt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sz="23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1 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41513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</a:t>
            </a:r>
            <a:r>
              <a:rPr lang="en-US" sz="1100" smtClean="0"/>
              <a:t>of  13 </a:t>
            </a:r>
            <a:r>
              <a:rPr lang="en-US" sz="1100" dirty="0" smtClean="0"/>
              <a:t>November 2020</a:t>
            </a:r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106138"/>
              </p:ext>
            </p:extLst>
          </p:nvPr>
        </p:nvGraphicFramePr>
        <p:xfrm>
          <a:off x="123808" y="1676400"/>
          <a:ext cx="10267983" cy="5583918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28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86550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73417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81646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3152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474350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AMMUNITION</a:t>
                      </a:r>
                      <a:r>
                        <a:rPr lang="en-US" sz="1200" baseline="0" dirty="0" smtClean="0"/>
                        <a:t> HANDLER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13-15</a:t>
                      </a:r>
                      <a:endParaRPr lang="en-US" sz="11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24-26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261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BATTLE STAFF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(VTT)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(400)</a:t>
                      </a:r>
                    </a:p>
                    <a:p>
                      <a:pPr algn="ctr"/>
                      <a:r>
                        <a:rPr lang="en-US" sz="1200" dirty="0" smtClean="0"/>
                        <a:t>BLDG 8388 DL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32679080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BUS DRIVER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Bookman Old Style" panose="02050604050505020204" pitchFamily="18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00316008"/>
                  </a:ext>
                </a:extLst>
              </a:tr>
              <a:tr h="63766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CBRN </a:t>
                      </a:r>
                    </a:p>
                    <a:p>
                      <a:pPr algn="ctr"/>
                      <a:r>
                        <a:rPr lang="en-US" sz="1200" dirty="0" smtClean="0"/>
                        <a:t>DEFENSE</a:t>
                      </a:r>
                    </a:p>
                    <a:p>
                      <a:pPr algn="ctr"/>
                      <a:r>
                        <a:rPr lang="en-US" sz="1200" dirty="0" smtClean="0"/>
                        <a:t>BLDG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8388A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98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COMBAT LIFESAVER (CLS)</a:t>
                      </a:r>
                    </a:p>
                    <a:p>
                      <a:pPr algn="ctr"/>
                      <a:r>
                        <a:rPr lang="en-US" sz="1200" dirty="0" smtClean="0"/>
                        <a:t>BLDG 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437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 CDR/1SG PRE-CMD</a:t>
                      </a:r>
                      <a:r>
                        <a:rPr lang="en-US" sz="1200" baseline="0" dirty="0" smtClean="0"/>
                        <a:t> CRS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15-25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10-20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1128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DTMS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14172905"/>
                  </a:ext>
                </a:extLst>
              </a:tr>
              <a:tr h="50063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FIELD SAN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 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6-12 20-26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10-14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7-13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724400" y="4248557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  <a:ea typeface="Microsoft JhengHei UI Light" panose="020B0304030504040204" pitchFamily="34" charset="-120"/>
              </a:rPr>
              <a:t>22----9</a:t>
            </a:r>
            <a:endParaRPr lang="en-US" sz="1200" dirty="0">
              <a:latin typeface="Bookman Old Style" panose="02050604050505020204" pitchFamily="18" charset="0"/>
              <a:ea typeface="Microsoft JhengHei UI Light" panose="020B0304030504040204" pitchFamily="34" charset="-12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7168" y="5176838"/>
            <a:ext cx="7168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76400" y="2880816"/>
            <a:ext cx="1044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Bookman Old Style" panose="02050604050505020204" pitchFamily="18" charset="0"/>
              </a:rPr>
              <a:t>6</a:t>
            </a:r>
            <a:r>
              <a:rPr lang="en-US" sz="1200" dirty="0" smtClean="0">
                <a:latin typeface="Bookman Old Style" panose="02050604050505020204" pitchFamily="18" charset="0"/>
              </a:rPr>
              <a:t>--------5 (21E)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237430" y="66743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24486" y="439252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98516" y="529437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688812" y="217972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0224" y="6922587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65949" y="7042089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2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308532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 13 November 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8701"/>
              </p:ext>
            </p:extLst>
          </p:nvPr>
        </p:nvGraphicFramePr>
        <p:xfrm>
          <a:off x="38100" y="1849437"/>
          <a:ext cx="10439399" cy="5429376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4860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46116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65820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CONTAINER CONTRL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OFFICER </a:t>
                      </a:r>
                      <a:r>
                        <a:rPr lang="en-US" sz="1200" baseline="0" dirty="0" smtClean="0"/>
                        <a:t>        BLDG </a:t>
                      </a:r>
                      <a:r>
                        <a:rPr lang="en-US" sz="1200" dirty="0" smtClean="0"/>
                        <a:t>8388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28-30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9-11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9635990"/>
                  </a:ext>
                </a:extLst>
              </a:tr>
              <a:tr h="617424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AIR LOAD PLANNER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1-16</a:t>
                      </a:r>
                    </a:p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2126391"/>
                  </a:ext>
                </a:extLst>
              </a:tr>
              <a:tr h="77404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PLANT</a:t>
                      </a:r>
                      <a:r>
                        <a:rPr lang="en-US" sz="1200" baseline="0" dirty="0" smtClean="0"/>
                        <a:t> MNT MGR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22-29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09696770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(GCSS-A)</a:t>
                      </a:r>
                    </a:p>
                    <a:p>
                      <a:pPr algn="ctr"/>
                      <a:r>
                        <a:rPr lang="en-US" sz="1200" dirty="0" smtClean="0"/>
                        <a:t>UNT SUPPLY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MGR</a:t>
                      </a:r>
                      <a:r>
                        <a:rPr lang="en-US" sz="1200" baseline="0" dirty="0" smtClean="0"/>
                        <a:t> 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20-4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99234273"/>
                  </a:ext>
                </a:extLst>
              </a:tr>
              <a:tr h="622902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TC AIMS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11-14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7-11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16-23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21-27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16-20 23-30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69945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UNIT MOVEMENT OFFICER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4-14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2-19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39401868"/>
                  </a:ext>
                </a:extLst>
              </a:tr>
              <a:tr h="7071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ARMORER</a:t>
                      </a:r>
                    </a:p>
                    <a:p>
                      <a:pPr algn="ctr"/>
                      <a:r>
                        <a:rPr lang="en-US" sz="1200" dirty="0" smtClean="0"/>
                        <a:t>BLDG 8388A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10-25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18-31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8-23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0876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26-----6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676525" y="67953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886325" y="680445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17-----</a:t>
            </a:r>
            <a:r>
              <a:rPr lang="en-US" sz="1200" dirty="0">
                <a:latin typeface="Bookman Old Style" panose="02050604050505020204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71172" y="5530158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29-----1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7000" y="3484911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0045" y="257492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50045" y="3160964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9076" y="2561833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50530" y="392457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057650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20-----4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92513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92513" y="5876965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92513" y="626470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587459" y="6923696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537430" y="320729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22-----8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339991" y="3205040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23912" y="4784549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5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78191" y="5627728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48861" y="5637563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40961" y="5907116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</a:t>
            </a:r>
            <a:r>
              <a:rPr lang="en-US" sz="1200" dirty="0">
                <a:latin typeface="Bookman Old Style" panose="02050604050505020204" pitchFamily="18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572499" y="6626668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19-----</a:t>
            </a:r>
            <a:r>
              <a:rPr lang="en-US" sz="1200" dirty="0">
                <a:latin typeface="Bookman Old Style" panose="02050604050505020204" pitchFamily="18" charset="0"/>
              </a:rPr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61627" y="5324687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8739363" y="5225911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066515" y="2849262"/>
            <a:ext cx="1200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Non conduct</a:t>
            </a:r>
            <a:endParaRPr lang="en-US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329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defTabSz="1044575"/>
            <a:r>
              <a:rPr lang="en-US" dirty="0" smtClean="0"/>
              <a:t>Page 1Change 1</a:t>
            </a:r>
          </a:p>
        </p:txBody>
      </p:sp>
      <p:pic>
        <p:nvPicPr>
          <p:cNvPr id="2051" name="Picture 148" descr="ACU PATTE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0515600" cy="777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08" name="Text Box 307"/>
          <p:cNvSpPr txBox="1">
            <a:spLocks noChangeArrowheads="1"/>
          </p:cNvSpPr>
          <p:nvPr/>
        </p:nvSpPr>
        <p:spPr bwMode="auto">
          <a:xfrm>
            <a:off x="9175750" y="4903788"/>
            <a:ext cx="209550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04498" tIns="52249" rIns="104498" bIns="52249">
            <a:spAutoFit/>
          </a:bodyPr>
          <a:lstStyle/>
          <a:p>
            <a:pPr defTabSz="1044575" eaLnBrk="0" hangingPunct="0"/>
            <a:endParaRPr lang="en-US" sz="1100" b="1" dirty="0"/>
          </a:p>
        </p:txBody>
      </p:sp>
      <p:sp>
        <p:nvSpPr>
          <p:cNvPr id="2877" name="Rectangle 829"/>
          <p:cNvSpPr>
            <a:spLocks noGrp="1" noChangeArrowheads="1"/>
          </p:cNvSpPr>
          <p:nvPr>
            <p:ph type="title"/>
          </p:nvPr>
        </p:nvSpPr>
        <p:spPr>
          <a:xfrm>
            <a:off x="2438400" y="914400"/>
            <a:ext cx="5695950" cy="777875"/>
          </a:xfrm>
        </p:spPr>
        <p:txBody>
          <a:bodyPr/>
          <a:lstStyle/>
          <a:p>
            <a:r>
              <a:rPr lang="en-US" sz="1800" b="1" dirty="0" smtClean="0"/>
              <a:t>FY 2021 COURSE SCHEDULE</a:t>
            </a:r>
            <a:r>
              <a:rPr lang="en-US" sz="2100" b="1" dirty="0" smtClean="0"/>
              <a:t/>
            </a:r>
            <a:br>
              <a:rPr lang="en-US" sz="2100" b="1" dirty="0" smtClean="0"/>
            </a:br>
            <a:r>
              <a:rPr lang="en-US" sz="1400" b="1" dirty="0" smtClean="0">
                <a:solidFill>
                  <a:schemeClr val="tx1"/>
                </a:solidFill>
              </a:rPr>
              <a:t>1 OCTOBER 2020 - 30 SEPTEMBER 2021</a:t>
            </a:r>
            <a:r>
              <a:rPr lang="en-US" sz="1400" b="1" dirty="0" smtClean="0"/>
              <a:t/>
            </a:r>
            <a:br>
              <a:rPr lang="en-US" sz="1400" b="1" dirty="0" smtClean="0"/>
            </a:br>
            <a:r>
              <a:rPr lang="en-US" sz="1400" b="1" dirty="0" smtClean="0"/>
              <a:t>FORT RILEY,  KS  66442</a:t>
            </a:r>
          </a:p>
        </p:txBody>
      </p:sp>
      <p:sp>
        <p:nvSpPr>
          <p:cNvPr id="2212" name="WordArt 24"/>
          <p:cNvSpPr>
            <a:spLocks noChangeArrowheads="1" noChangeShapeType="1" noTextEdit="1"/>
          </p:cNvSpPr>
          <p:nvPr/>
        </p:nvSpPr>
        <p:spPr bwMode="auto">
          <a:xfrm>
            <a:off x="2895600" y="258763"/>
            <a:ext cx="4819650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Normal3" dir="t"/>
            </a:scene3d>
            <a:sp3d extrusionH="887400" prstMaterial="legacyPlastic">
              <a:extrusionClr>
                <a:srgbClr val="FFFFFF"/>
              </a:extrusionClr>
            </a:sp3d>
          </a:bodyPr>
          <a:lstStyle/>
          <a:p>
            <a:pPr algn="ctr"/>
            <a:r>
              <a:rPr lang="en-US" sz="4800" b="1" kern="10" spc="-480" dirty="0" smtClean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Troop </a:t>
            </a:r>
            <a:r>
              <a:rPr lang="en-US" sz="4800" b="1" kern="10" spc="-480" dirty="0">
                <a:ln w="9525">
                  <a:round/>
                  <a:headEnd/>
                  <a:tailEnd/>
                </a:ln>
                <a:solidFill>
                  <a:srgbClr val="003300">
                    <a:alpha val="94901"/>
                  </a:srgbClr>
                </a:solidFill>
                <a:latin typeface="Bookman Old Style"/>
              </a:rPr>
              <a:t>Schools</a:t>
            </a:r>
          </a:p>
        </p:txBody>
      </p:sp>
      <p:sp>
        <p:nvSpPr>
          <p:cNvPr id="2217" name="Footer Placeholder 3"/>
          <p:cNvSpPr txBox="1">
            <a:spLocks/>
          </p:cNvSpPr>
          <p:nvPr/>
        </p:nvSpPr>
        <p:spPr bwMode="auto">
          <a:xfrm>
            <a:off x="3657600" y="7331075"/>
            <a:ext cx="33305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4498" tIns="52249" rIns="104498" bIns="52249"/>
          <a:lstStyle/>
          <a:p>
            <a:pPr algn="ctr" eaLnBrk="0" hangingPunct="0"/>
            <a:r>
              <a:rPr lang="en-US" sz="1600" dirty="0"/>
              <a:t>Page </a:t>
            </a:r>
            <a:r>
              <a:rPr lang="en-US" sz="1600" dirty="0" smtClean="0"/>
              <a:t>3 </a:t>
            </a:r>
            <a:r>
              <a:rPr lang="en-US" sz="1600" dirty="0"/>
              <a:t>of 3</a:t>
            </a:r>
          </a:p>
        </p:txBody>
      </p:sp>
      <p:pic>
        <p:nvPicPr>
          <p:cNvPr id="2232" name="Picture 184" descr="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187" t="2432" r="66924" b="47758"/>
          <a:stretch>
            <a:fillRect/>
          </a:stretch>
        </p:blipFill>
        <p:spPr bwMode="auto">
          <a:xfrm>
            <a:off x="457200" y="266193"/>
            <a:ext cx="1320800" cy="1334007"/>
          </a:xfrm>
          <a:prstGeom prst="rect">
            <a:avLst/>
          </a:prstGeom>
          <a:noFill/>
        </p:spPr>
      </p:pic>
      <p:pic>
        <p:nvPicPr>
          <p:cNvPr id="2233" name="Picture 185" descr="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68719" b="51697"/>
          <a:stretch>
            <a:fillRect/>
          </a:stretch>
        </p:blipFill>
        <p:spPr bwMode="auto">
          <a:xfrm>
            <a:off x="8610600" y="228600"/>
            <a:ext cx="1447800" cy="1443773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8267700" y="7239000"/>
            <a:ext cx="17145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As </a:t>
            </a:r>
            <a:r>
              <a:rPr lang="en-US" sz="1100" dirty="0" smtClean="0"/>
              <a:t>of 13 November 2020</a:t>
            </a:r>
            <a:endParaRPr lang="en-US" sz="1100" dirty="0"/>
          </a:p>
          <a:p>
            <a:r>
              <a:rPr lang="en-US" sz="1100" b="1" dirty="0" smtClean="0"/>
              <a:t>ATRRS official source</a:t>
            </a:r>
            <a:endParaRPr lang="en-US" sz="11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511988"/>
              </p:ext>
            </p:extLst>
          </p:nvPr>
        </p:nvGraphicFramePr>
        <p:xfrm>
          <a:off x="36765" y="1704994"/>
          <a:ext cx="10442069" cy="553083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7294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755760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83692"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COURSE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OCT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NOV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DEC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JAN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FEB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APR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MAY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JUN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JUL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AUG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SEP</a:t>
                      </a:r>
                      <a:endParaRPr lang="en-US" sz="1600" baseline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SMALL UNMANNED AIRCRAFT SYS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785032764"/>
                  </a:ext>
                </a:extLst>
              </a:tr>
              <a:tr h="8286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TECHNICAL TRANSPORT OF HAZMAT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CERT</a:t>
                      </a:r>
                    </a:p>
                    <a:p>
                      <a:pPr algn="ctr"/>
                      <a:r>
                        <a:rPr lang="en-US" sz="1200" dirty="0" smtClean="0"/>
                        <a:t>910R</a:t>
                      </a:r>
                      <a:r>
                        <a:rPr lang="en-US" sz="1200" baseline="0" dirty="0" smtClean="0"/>
                        <a:t> BLDG</a:t>
                      </a:r>
                      <a:r>
                        <a:rPr lang="en-US" sz="1200" dirty="0" smtClean="0"/>
                        <a:t>77692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4-15</a:t>
                      </a: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8-19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7-18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12-23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4450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 LOAD TEAM</a:t>
                      </a:r>
                      <a:endParaRPr lang="en-US" sz="1200" dirty="0"/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5574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HELP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BLDG 307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14-18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4-11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3-9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1-8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17-24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4-10</a:t>
                      </a:r>
                    </a:p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20-26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27-4 OCT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21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HAZWOPER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6-13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10-17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26-30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27-5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85367047"/>
                  </a:ext>
                </a:extLst>
              </a:tr>
              <a:tr h="4545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COMPANY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CLK</a:t>
                      </a:r>
                    </a:p>
                    <a:p>
                      <a:pPr algn="ctr"/>
                      <a:r>
                        <a:rPr lang="en-US" sz="1200" baseline="0" dirty="0" smtClean="0"/>
                        <a:t>BLDG 8388 DL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19-30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798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SENIOR</a:t>
                      </a:r>
                      <a:r>
                        <a:rPr lang="en-US" sz="1200" baseline="0" dirty="0" smtClean="0"/>
                        <a:t> LEADER BLDG 8388</a:t>
                      </a:r>
                      <a:endParaRPr lang="en-US" sz="120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13-16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18-24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2-5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3-7 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7-10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23-26</a:t>
                      </a:r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2608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UNIT</a:t>
                      </a:r>
                      <a:r>
                        <a:rPr lang="en-US" sz="1200" baseline="0" dirty="0" smtClean="0"/>
                        <a:t> REQUEST</a:t>
                      </a:r>
                    </a:p>
                    <a:p>
                      <a:pPr algn="ctr"/>
                      <a:endParaRPr lang="en-US" sz="1200" baseline="0" dirty="0" smtClean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-All courses offered through Military Schools can be requested by the unit and/or activity to fulfill a training requirement with the exception of Battle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Staff and UMODPC courses. 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Submit a memorandum signed by your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Bde/Bn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commander requesting required class at least 30 days out.</a:t>
                      </a:r>
                      <a:r>
                        <a:rPr lang="en-US" sz="1100" i="1" baseline="0" dirty="0" smtClean="0">
                          <a:latin typeface="Arial" pitchFamily="34" charset="0"/>
                          <a:cs typeface="Arial" pitchFamily="34" charset="0"/>
                        </a:rPr>
                        <a:t>  Email memorandums 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Militaryschools@bartonccc.edu</a:t>
                      </a:r>
                      <a:r>
                        <a:rPr lang="en-US" sz="110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and </a:t>
                      </a:r>
                      <a:r>
                        <a:rPr lang="en-US" sz="11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Raymond.e.arnold2.civ@mail.mil  </a:t>
                      </a:r>
                      <a:r>
                        <a:rPr lang="en-US" sz="110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Memorandum must include primary/alternate dates w/required number of days for the class and number of students to be trained between the min/max class capacity.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sz="1100" i="1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en-US" sz="1100" i="1" dirty="0" smtClean="0">
                          <a:latin typeface="Arial" pitchFamily="34" charset="0"/>
                          <a:cs typeface="Arial" pitchFamily="34" charset="0"/>
                        </a:rPr>
                        <a:t> Submit FR 28 to reserve class seat for individuals to:    </a:t>
                      </a:r>
                      <a:r>
                        <a:rPr lang="en-US" sz="1100" i="1" u="sng" dirty="0" smtClean="0">
                          <a:solidFill>
                            <a:schemeClr val="accent6"/>
                          </a:solidFill>
                        </a:rPr>
                        <a:t>usarmy.riley.1-id.mbx.military-schools-and-troop-school@mail.mil</a:t>
                      </a:r>
                      <a:endParaRPr lang="en-US" sz="1100" i="1" dirty="0" smtClean="0">
                        <a:solidFill>
                          <a:schemeClr val="accent6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100" i="1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52699" y="3251452"/>
            <a:ext cx="8739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30-----11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6837" y="325421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25-----5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64759" y="3251452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22-----2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5823" y="3625310"/>
            <a:ext cx="412555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UNIT REQUESTED ONLY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1768" y="2801529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22-----5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81096" y="4165762"/>
            <a:ext cx="793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cancelled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09913" y="4165762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 conduct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6928" y="4304261"/>
            <a:ext cx="777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Bookman Old Style" panose="02050604050505020204" pitchFamily="18" charset="0"/>
              </a:rPr>
              <a:t>27-----3</a:t>
            </a:r>
            <a:endParaRPr lang="en-US" sz="1200" dirty="0">
              <a:latin typeface="Bookman Old Style" panose="020506040505050202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122359" y="4765288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 conduct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0730" y="4176410"/>
            <a:ext cx="1016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Non conduct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6045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Designs\Topo.pot</Template>
  <TotalTime>11422</TotalTime>
  <Words>589</Words>
  <Application>Microsoft Office PowerPoint</Application>
  <PresentationFormat>Custom</PresentationFormat>
  <Paragraphs>316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Microsoft JhengHei UI Light</vt:lpstr>
      <vt:lpstr>Arial</vt:lpstr>
      <vt:lpstr>Bookman Old Style</vt:lpstr>
      <vt:lpstr>Times New Roman</vt:lpstr>
      <vt:lpstr>Default Design</vt:lpstr>
      <vt:lpstr>FY 2021 COURSE SCHEDULE 1 OCTOBER 2020 - 30 SEPTEMBER 2021 FORT RILEY,  KS  66442</vt:lpstr>
      <vt:lpstr>FY 2021 COURSE SCHEDULE 1 OCTOBER 2020 - 30 SEPTEMBER 2021 FORT RILEY,  KS  66442</vt:lpstr>
      <vt:lpstr>FY 2021 COURSE SCHEDULE 1 OCTOBER 2020 - 30 SEPTEMBER 2021 FORT RILEY,  KS  66442</vt:lpstr>
    </vt:vector>
  </TitlesOfParts>
  <Company>Fort Riley, Kansas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ARNOLDRE</dc:creator>
  <cp:lastModifiedBy>McKendry, Edward M Mr CIV USA IMCOM</cp:lastModifiedBy>
  <cp:revision>1101</cp:revision>
  <cp:lastPrinted>2020-11-12T21:07:52Z</cp:lastPrinted>
  <dcterms:created xsi:type="dcterms:W3CDTF">2000-10-17T16:03:45Z</dcterms:created>
  <dcterms:modified xsi:type="dcterms:W3CDTF">2020-11-13T18:26:54Z</dcterms:modified>
</cp:coreProperties>
</file>