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9" r:id="rId3"/>
    <p:sldId id="260" r:id="rId4"/>
  </p:sldIdLst>
  <p:sldSz cx="10515600" cy="77724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7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7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7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7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>
          <p15:clr>
            <a:srgbClr val="A4A3A4"/>
          </p15:clr>
        </p15:guide>
        <p15:guide id="2" pos="331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ymond.arnold" initials="r" lastIdx="7" clrIdx="0">
    <p:extLst>
      <p:ext uri="{19B8F6BF-5375-455C-9EA6-DF929625EA0E}">
        <p15:presenceInfo xmlns:p15="http://schemas.microsoft.com/office/powerpoint/2012/main" userId="raymond.arnold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FFFF"/>
    <a:srgbClr val="FFFF00"/>
    <a:srgbClr val="355216"/>
    <a:srgbClr val="294E1A"/>
    <a:srgbClr val="DDDDDD"/>
    <a:srgbClr val="FFCC99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 autoAdjust="0"/>
    <p:restoredTop sz="94660"/>
  </p:normalViewPr>
  <p:slideViewPr>
    <p:cSldViewPr>
      <p:cViewPr varScale="1">
        <p:scale>
          <a:sx n="101" d="100"/>
          <a:sy n="101" d="100"/>
        </p:scale>
        <p:origin x="2190" y="90"/>
      </p:cViewPr>
      <p:guideLst>
        <p:guide orient="horz" pos="2448"/>
        <p:guide pos="3312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4" tIns="46572" rIns="93144" bIns="46572" numCol="1" anchor="t" anchorCtr="0" compatLnSpc="1">
            <a:prstTxWarp prst="textNoShape">
              <a:avLst/>
            </a:prstTxWarp>
          </a:bodyPr>
          <a:lstStyle>
            <a:lvl1pPr defTabSz="931959" eaLnBrk="0" hangingPunct="0">
              <a:defRPr sz="11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3513" y="0"/>
            <a:ext cx="3036887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4" tIns="46572" rIns="93144" bIns="46572" numCol="1" anchor="t" anchorCtr="0" compatLnSpc="1">
            <a:prstTxWarp prst="textNoShape">
              <a:avLst/>
            </a:prstTxWarp>
          </a:bodyPr>
          <a:lstStyle>
            <a:lvl1pPr algn="r" defTabSz="931959" eaLnBrk="0" hangingPunct="0">
              <a:defRPr sz="11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4"/>
            <a:ext cx="3036888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4" tIns="46572" rIns="93144" bIns="46572" numCol="1" anchor="b" anchorCtr="0" compatLnSpc="1">
            <a:prstTxWarp prst="textNoShape">
              <a:avLst/>
            </a:prstTxWarp>
          </a:bodyPr>
          <a:lstStyle>
            <a:lvl1pPr defTabSz="931959" eaLnBrk="0" hangingPunct="0">
              <a:defRPr sz="11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3513" y="8831264"/>
            <a:ext cx="3036887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4" tIns="46572" rIns="93144" bIns="46572" numCol="1" anchor="b" anchorCtr="0" compatLnSpc="1">
            <a:prstTxWarp prst="textNoShape">
              <a:avLst/>
            </a:prstTxWarp>
          </a:bodyPr>
          <a:lstStyle>
            <a:lvl1pPr algn="r" defTabSz="931959" eaLnBrk="0" hangingPunct="0">
              <a:defRPr sz="1100"/>
            </a:lvl1pPr>
          </a:lstStyle>
          <a:p>
            <a:pPr>
              <a:defRPr/>
            </a:pPr>
            <a:fld id="{3220F13C-EC2D-4520-BA3B-A0FD9DF2594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70350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4" tIns="46572" rIns="93144" bIns="46572" numCol="1" anchor="t" anchorCtr="0" compatLnSpc="1">
            <a:prstTxWarp prst="textNoShape">
              <a:avLst/>
            </a:prstTxWarp>
          </a:bodyPr>
          <a:lstStyle>
            <a:lvl1pPr defTabSz="931959" eaLnBrk="0" hangingPunct="0">
              <a:defRPr sz="11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3513" y="0"/>
            <a:ext cx="3036887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4" tIns="46572" rIns="93144" bIns="46572" numCol="1" anchor="t" anchorCtr="0" compatLnSpc="1">
            <a:prstTxWarp prst="textNoShape">
              <a:avLst/>
            </a:prstTxWarp>
          </a:bodyPr>
          <a:lstStyle>
            <a:lvl1pPr algn="r" defTabSz="931959" eaLnBrk="0" hangingPunct="0">
              <a:defRPr sz="11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7763" y="696913"/>
            <a:ext cx="4714875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9" y="4416425"/>
            <a:ext cx="5140325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4" tIns="46572" rIns="93144" bIns="4657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4"/>
            <a:ext cx="3036888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4" tIns="46572" rIns="93144" bIns="46572" numCol="1" anchor="b" anchorCtr="0" compatLnSpc="1">
            <a:prstTxWarp prst="textNoShape">
              <a:avLst/>
            </a:prstTxWarp>
          </a:bodyPr>
          <a:lstStyle>
            <a:lvl1pPr defTabSz="931959" eaLnBrk="0" hangingPunct="0">
              <a:defRPr sz="11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3513" y="8831264"/>
            <a:ext cx="3036887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4" tIns="46572" rIns="93144" bIns="46572" numCol="1" anchor="b" anchorCtr="0" compatLnSpc="1">
            <a:prstTxWarp prst="textNoShape">
              <a:avLst/>
            </a:prstTxWarp>
          </a:bodyPr>
          <a:lstStyle>
            <a:lvl1pPr algn="r" defTabSz="931959" eaLnBrk="0" hangingPunct="0">
              <a:defRPr sz="1100"/>
            </a:lvl1pPr>
          </a:lstStyle>
          <a:p>
            <a:pPr>
              <a:defRPr/>
            </a:pPr>
            <a:fld id="{1AC1C1AA-F529-4B72-8759-CFC8BB2BCF2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54282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26554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459532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348624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5FB295-E6FB-4D27-B091-54D9DCD58459}" type="datetime1">
              <a:rPr lang="en-US"/>
              <a:pPr>
                <a:defRPr/>
              </a:pPr>
              <a:t>9/29/2020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8E0018-088D-4844-B61A-62A76727601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71C33B-3191-4A97-AFD4-2F60BFBAD0E5}" type="datetime1">
              <a:rPr lang="en-US"/>
              <a:pPr>
                <a:defRPr/>
              </a:pPr>
              <a:t>9/29/2020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2FA8E0-68AE-42D8-A68D-2E00931FC8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36D8C0-8C8C-4433-A6F3-F7E9F2449DB9}" type="datetime1">
              <a:rPr lang="en-US"/>
              <a:pPr>
                <a:defRPr/>
              </a:pPr>
              <a:t>9/29/2020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14817C-9C54-495F-BF07-50E9EB0DCC9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 lIns="91440" tIns="45720" rIns="91440" bIns="45720"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C5F330-8D90-45C9-B16F-B6FC41290628}" type="datetime1">
              <a:rPr lang="en-US"/>
              <a:pPr>
                <a:defRPr/>
              </a:pPr>
              <a:t>9/29/2020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7DE5D5-08CF-4328-ABDC-0394DE33648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1534A4-C7AD-45A9-9219-2B5B4B8ED36F}" type="datetime1">
              <a:rPr lang="en-US"/>
              <a:pPr>
                <a:defRPr/>
              </a:pPr>
              <a:t>9/29/2020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337D66-4D89-4C5D-BC4E-37592280D9E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9BA05B-9F03-489A-BBB2-E106963A00C6}" type="datetime1">
              <a:rPr lang="en-US"/>
              <a:pPr>
                <a:defRPr/>
              </a:pPr>
              <a:t>9/29/2020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CC8B86-B87F-422E-89C6-20A27F1DBD4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64A1AF-C2CB-46C8-B12F-2DC3C1A276CE}" type="datetime1">
              <a:rPr lang="en-US"/>
              <a:pPr>
                <a:defRPr/>
              </a:pPr>
              <a:t>9/29/2020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ED22F8-B77D-4ED4-AD4E-B4F6621A61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8857FE-D054-47A9-9A80-CC0E36DD9181}" type="datetime1">
              <a:rPr lang="en-US"/>
              <a:pPr>
                <a:defRPr/>
              </a:pPr>
              <a:t>9/29/2020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09B26-68E6-4B98-887D-B28065D421A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B457CE-EA4A-4EC4-AB4C-B2F3F9A685B8}" type="datetime1">
              <a:rPr lang="en-US"/>
              <a:pPr>
                <a:defRPr/>
              </a:pPr>
              <a:t>9/29/2020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07FA25-3901-4587-8738-E52DEDAE0E2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80EE58-FDF2-4FBC-8614-9D110C385FCB}" type="datetime1">
              <a:rPr lang="en-US"/>
              <a:pPr>
                <a:defRPr/>
              </a:pPr>
              <a:t>9/29/2020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332B00-ED60-478A-8205-17A02F3F058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579DD5-D498-4DE8-BE84-DEC28D397C93}" type="datetime1">
              <a:rPr lang="en-US"/>
              <a:pPr>
                <a:defRPr/>
              </a:pPr>
              <a:t>9/29/2020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117ECA-7FD7-4735-BB15-2B9B064779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lIns="91440" tIns="45720" rIns="91440" bIns="4572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FA3BE7-2BA4-4355-8B89-49FF2B86E7ED}" type="datetime1">
              <a:rPr lang="en-US"/>
              <a:pPr>
                <a:defRPr/>
              </a:pPr>
              <a:t>9/29/2020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657B32-F733-4B45-AAC5-EA94F063F69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88988" y="690563"/>
            <a:ext cx="893762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498" tIns="52249" rIns="104498" bIns="5224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88988" y="2244725"/>
            <a:ext cx="8937625" cy="466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498" tIns="52249" rIns="104498" bIns="522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88988" y="7081838"/>
            <a:ext cx="219075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498" tIns="52249" rIns="104498" bIns="52249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600"/>
            </a:lvl1pPr>
          </a:lstStyle>
          <a:p>
            <a:pPr>
              <a:defRPr/>
            </a:pPr>
            <a:fld id="{5AB13EB4-FE60-4F1D-809A-53123BF39DB5}" type="datetime1">
              <a:rPr lang="en-US"/>
              <a:pPr>
                <a:defRPr/>
              </a:pPr>
              <a:t>9/29/2020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92513" y="7081838"/>
            <a:ext cx="333057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498" tIns="52249" rIns="104498" bIns="52249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600"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35863" y="7081838"/>
            <a:ext cx="219075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498" tIns="52249" rIns="104498" bIns="52249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600"/>
            </a:lvl1pPr>
          </a:lstStyle>
          <a:p>
            <a:pPr>
              <a:defRPr/>
            </a:pPr>
            <a:fld id="{FACF33BC-E312-43AA-8D12-8011A3D2B92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/>
  <p:hf sldNum="0" hdr="0" dt="0"/>
  <p:txStyles>
    <p:titleStyle>
      <a:lvl1pPr algn="ctr" defTabSz="1044575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+mj-lt"/>
          <a:ea typeface="+mj-ea"/>
          <a:cs typeface="+mj-cs"/>
        </a:defRPr>
      </a:lvl1pPr>
      <a:lvl2pPr algn="ctr" defTabSz="1044575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pitchFamily="18" charset="0"/>
        </a:defRPr>
      </a:lvl2pPr>
      <a:lvl3pPr algn="ctr" defTabSz="1044575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pitchFamily="18" charset="0"/>
        </a:defRPr>
      </a:lvl3pPr>
      <a:lvl4pPr algn="ctr" defTabSz="1044575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pitchFamily="18" charset="0"/>
        </a:defRPr>
      </a:lvl4pPr>
      <a:lvl5pPr algn="ctr" defTabSz="1044575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92113" indent="-392113" algn="l" defTabSz="1044575" rtl="0" eaLnBrk="0" fontAlgn="base" hangingPunct="0">
        <a:spcBef>
          <a:spcPct val="20000"/>
        </a:spcBef>
        <a:spcAft>
          <a:spcPct val="0"/>
        </a:spcAft>
        <a:buChar char="•"/>
        <a:defRPr sz="3700">
          <a:solidFill>
            <a:schemeClr val="tx1"/>
          </a:solidFill>
          <a:latin typeface="+mn-lt"/>
          <a:ea typeface="+mn-ea"/>
          <a:cs typeface="+mn-cs"/>
        </a:defRPr>
      </a:lvl1pPr>
      <a:lvl2pPr marL="849313" indent="-327025" algn="l" defTabSz="1044575" rtl="0" eaLnBrk="0" fontAlgn="base" hangingPunct="0">
        <a:spcBef>
          <a:spcPct val="20000"/>
        </a:spcBef>
        <a:spcAft>
          <a:spcPct val="0"/>
        </a:spcAft>
        <a:buChar char="–"/>
        <a:defRPr sz="3200">
          <a:solidFill>
            <a:schemeClr val="tx1"/>
          </a:solidFill>
          <a:latin typeface="+mn-lt"/>
        </a:defRPr>
      </a:lvl2pPr>
      <a:lvl3pPr marL="1306513" indent="-261938" algn="l" defTabSz="1044575" rtl="0" eaLnBrk="0" fontAlgn="base" hangingPunct="0">
        <a:spcBef>
          <a:spcPct val="20000"/>
        </a:spcBef>
        <a:spcAft>
          <a:spcPct val="0"/>
        </a:spcAft>
        <a:buChar char="•"/>
        <a:defRPr sz="2700">
          <a:solidFill>
            <a:schemeClr val="tx1"/>
          </a:solidFill>
          <a:latin typeface="+mn-lt"/>
        </a:defRPr>
      </a:lvl3pPr>
      <a:lvl4pPr marL="1828800" indent="-261938" algn="l" defTabSz="1044575" rtl="0" eaLnBrk="0" fontAlgn="base" hangingPunct="0">
        <a:spcBef>
          <a:spcPct val="20000"/>
        </a:spcBef>
        <a:spcAft>
          <a:spcPct val="0"/>
        </a:spcAft>
        <a:buChar char="–"/>
        <a:defRPr sz="2300">
          <a:solidFill>
            <a:schemeClr val="tx1"/>
          </a:solidFill>
          <a:latin typeface="+mn-lt"/>
        </a:defRPr>
      </a:lvl4pPr>
      <a:lvl5pPr marL="2351088" indent="-260350" algn="l" defTabSz="1044575" rtl="0" eaLnBrk="0" fontAlgn="base" hangingPunct="0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defTabSz="1044575"/>
            <a:r>
              <a:rPr lang="en-US" dirty="0" smtClean="0"/>
              <a:t>Page 1Change 1</a:t>
            </a:r>
          </a:p>
        </p:txBody>
      </p:sp>
      <p:pic>
        <p:nvPicPr>
          <p:cNvPr id="2051" name="Picture 148" descr="ACU PATTER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0515600" cy="7772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208" name="Text Box 307"/>
          <p:cNvSpPr txBox="1">
            <a:spLocks noChangeArrowheads="1"/>
          </p:cNvSpPr>
          <p:nvPr/>
        </p:nvSpPr>
        <p:spPr bwMode="auto">
          <a:xfrm>
            <a:off x="9175750" y="4903788"/>
            <a:ext cx="209550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4498" tIns="52249" rIns="104498" bIns="52249">
            <a:spAutoFit/>
          </a:bodyPr>
          <a:lstStyle/>
          <a:p>
            <a:pPr defTabSz="1044575" eaLnBrk="0" hangingPunct="0"/>
            <a:endParaRPr lang="en-US" sz="1100" b="1" dirty="0"/>
          </a:p>
        </p:txBody>
      </p:sp>
      <p:sp>
        <p:nvSpPr>
          <p:cNvPr id="2877" name="Rectangle 829"/>
          <p:cNvSpPr>
            <a:spLocks noGrp="1" noChangeArrowheads="1"/>
          </p:cNvSpPr>
          <p:nvPr>
            <p:ph type="title"/>
          </p:nvPr>
        </p:nvSpPr>
        <p:spPr>
          <a:xfrm>
            <a:off x="2438400" y="914400"/>
            <a:ext cx="5695950" cy="777875"/>
          </a:xfrm>
        </p:spPr>
        <p:txBody>
          <a:bodyPr/>
          <a:lstStyle/>
          <a:p>
            <a:r>
              <a:rPr lang="en-US" sz="1800" b="1" dirty="0" smtClean="0"/>
              <a:t>FY 2021 COURSE SCHEDULE</a:t>
            </a:r>
            <a:r>
              <a:rPr lang="en-US" sz="2100" b="1" dirty="0" smtClean="0"/>
              <a:t/>
            </a:r>
            <a:br>
              <a:rPr lang="en-US" sz="2100" b="1" dirty="0" smtClean="0"/>
            </a:br>
            <a:r>
              <a:rPr lang="en-US" sz="1400" b="1" dirty="0" smtClean="0">
                <a:solidFill>
                  <a:schemeClr val="tx1"/>
                </a:solidFill>
              </a:rPr>
              <a:t>1 OCTOBER 2020 - 30 SEPTEMBER 2021</a:t>
            </a:r>
            <a:r>
              <a:rPr lang="en-US" sz="1400" b="1" dirty="0" smtClean="0"/>
              <a:t/>
            </a:r>
            <a:br>
              <a:rPr lang="en-US" sz="1400" b="1" dirty="0" smtClean="0"/>
            </a:br>
            <a:r>
              <a:rPr lang="en-US" sz="1400" b="1" dirty="0" smtClean="0"/>
              <a:t>FORT RILEY,  KS  66442</a:t>
            </a:r>
          </a:p>
        </p:txBody>
      </p:sp>
      <p:sp>
        <p:nvSpPr>
          <p:cNvPr id="2212" name="WordArt 24"/>
          <p:cNvSpPr>
            <a:spLocks noChangeArrowheads="1" noChangeShapeType="1" noTextEdit="1"/>
          </p:cNvSpPr>
          <p:nvPr/>
        </p:nvSpPr>
        <p:spPr bwMode="auto">
          <a:xfrm>
            <a:off x="2895600" y="258763"/>
            <a:ext cx="4819650" cy="6905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Top"/>
              <a:lightRig rig="legacyNormal3" dir="t"/>
            </a:scene3d>
            <a:sp3d extrusionH="887400" prstMaterial="legacyPlastic">
              <a:extrusionClr>
                <a:srgbClr val="FFFFFF"/>
              </a:extrusionClr>
            </a:sp3d>
          </a:bodyPr>
          <a:lstStyle/>
          <a:p>
            <a:pPr algn="ctr"/>
            <a:r>
              <a:rPr lang="en-US" sz="4800" b="1" kern="10" spc="-480" dirty="0">
                <a:ln w="9525">
                  <a:round/>
                  <a:headEnd/>
                  <a:tailEnd/>
                </a:ln>
                <a:solidFill>
                  <a:srgbClr val="003300">
                    <a:alpha val="94901"/>
                  </a:srgbClr>
                </a:solidFill>
                <a:latin typeface="Bookman Old Style"/>
              </a:rPr>
              <a:t>Military Schools</a:t>
            </a:r>
          </a:p>
        </p:txBody>
      </p:sp>
      <p:sp>
        <p:nvSpPr>
          <p:cNvPr id="2217" name="Footer Placeholder 3"/>
          <p:cNvSpPr txBox="1">
            <a:spLocks/>
          </p:cNvSpPr>
          <p:nvPr/>
        </p:nvSpPr>
        <p:spPr bwMode="auto">
          <a:xfrm>
            <a:off x="3657600" y="7331075"/>
            <a:ext cx="333057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4498" tIns="52249" rIns="104498" bIns="52249"/>
          <a:lstStyle/>
          <a:p>
            <a:pPr algn="ctr" eaLnBrk="0" hangingPunct="0"/>
            <a:r>
              <a:rPr lang="en-US" sz="1600" dirty="0"/>
              <a:t>Page 1 of 3</a:t>
            </a:r>
          </a:p>
        </p:txBody>
      </p:sp>
      <p:pic>
        <p:nvPicPr>
          <p:cNvPr id="2232" name="Picture 184" descr="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187" t="2432" r="66924" b="47758"/>
          <a:stretch>
            <a:fillRect/>
          </a:stretch>
        </p:blipFill>
        <p:spPr bwMode="auto">
          <a:xfrm>
            <a:off x="457200" y="266193"/>
            <a:ext cx="1320800" cy="1334007"/>
          </a:xfrm>
          <a:prstGeom prst="rect">
            <a:avLst/>
          </a:prstGeom>
          <a:noFill/>
        </p:spPr>
      </p:pic>
      <p:pic>
        <p:nvPicPr>
          <p:cNvPr id="2233" name="Picture 185" descr="2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68719" b="51697"/>
          <a:stretch>
            <a:fillRect/>
          </a:stretch>
        </p:blipFill>
        <p:spPr bwMode="auto">
          <a:xfrm>
            <a:off x="8610600" y="228600"/>
            <a:ext cx="1447800" cy="1443773"/>
          </a:xfrm>
          <a:prstGeom prst="rect">
            <a:avLst/>
          </a:prstGeom>
          <a:noFill/>
        </p:spPr>
      </p:pic>
      <p:sp>
        <p:nvSpPr>
          <p:cNvPr id="28" name="TextBox 27"/>
          <p:cNvSpPr txBox="1"/>
          <p:nvPr/>
        </p:nvSpPr>
        <p:spPr>
          <a:xfrm>
            <a:off x="8267700" y="7341513"/>
            <a:ext cx="17145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As of  </a:t>
            </a:r>
            <a:r>
              <a:rPr lang="en-US" sz="1100" dirty="0" smtClean="0"/>
              <a:t>29</a:t>
            </a:r>
            <a:r>
              <a:rPr lang="en-US" sz="1100" dirty="0" smtClean="0"/>
              <a:t> </a:t>
            </a:r>
            <a:r>
              <a:rPr lang="en-US" sz="1100" dirty="0" smtClean="0"/>
              <a:t>September 2020</a:t>
            </a:r>
          </a:p>
          <a:p>
            <a:r>
              <a:rPr lang="en-US" sz="1100" b="1" dirty="0" smtClean="0"/>
              <a:t>ATRRS official source</a:t>
            </a:r>
            <a:endParaRPr lang="en-US" sz="11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1570529"/>
              </p:ext>
            </p:extLst>
          </p:nvPr>
        </p:nvGraphicFramePr>
        <p:xfrm>
          <a:off x="123808" y="1676400"/>
          <a:ext cx="10267983" cy="5583918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32891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865505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673417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816467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xmlns="" val="20012"/>
                    </a:ext>
                  </a:extLst>
                </a:gridCol>
              </a:tblGrid>
              <a:tr h="474350"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COURSE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OCT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NOV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DEC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JAN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FEB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MAR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APR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MAY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JUN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JUL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AUG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SEP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3766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AMMUNITION</a:t>
                      </a:r>
                      <a:r>
                        <a:rPr lang="en-US" sz="1200" baseline="0" dirty="0" smtClean="0"/>
                        <a:t> HANDLER</a:t>
                      </a:r>
                    </a:p>
                    <a:p>
                      <a:pPr algn="ctr"/>
                      <a:r>
                        <a:rPr lang="en-US" sz="1200" baseline="0" dirty="0" smtClean="0"/>
                        <a:t>BLDG 8388 DL</a:t>
                      </a:r>
                      <a:endParaRPr lang="en-US" sz="120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 13-15</a:t>
                      </a:r>
                      <a:endParaRPr lang="en-US" sz="11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23-25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1-3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11-13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8-10</a:t>
                      </a: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22-24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5-7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3-5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1-3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7-9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16-18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8-10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2614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BATTLE STAFF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(VTT)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(400)</a:t>
                      </a:r>
                    </a:p>
                    <a:p>
                      <a:pPr algn="ctr"/>
                      <a:r>
                        <a:rPr lang="en-US" sz="1200" dirty="0" smtClean="0"/>
                        <a:t>BLDG 8388 DL</a:t>
                      </a:r>
                      <a:endParaRPr lang="en-US" sz="1200" dirty="0"/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32679080"/>
                  </a:ext>
                </a:extLst>
              </a:tr>
              <a:tr h="63766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BUS DRIVER</a:t>
                      </a:r>
                    </a:p>
                    <a:p>
                      <a:pPr algn="ctr"/>
                      <a:r>
                        <a:rPr lang="en-US" sz="1200" dirty="0" smtClean="0"/>
                        <a:t>BLDG 8388</a:t>
                      </a:r>
                      <a:endParaRPr lang="en-US" sz="1200" dirty="0"/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26-30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16-20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7-11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Bookman Old Style" panose="02050604050505020204" pitchFamily="18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25-29</a:t>
                      </a: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Bookman Old Style" panose="02050604050505020204" pitchFamily="18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22-26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22-26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12-16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17-21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21-25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12-16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2-6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13-17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00316008"/>
                  </a:ext>
                </a:extLst>
              </a:tr>
              <a:tr h="63766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CBRN </a:t>
                      </a:r>
                    </a:p>
                    <a:p>
                      <a:pPr algn="ctr"/>
                      <a:r>
                        <a:rPr lang="en-US" sz="1200" dirty="0" smtClean="0"/>
                        <a:t>DEFENSE</a:t>
                      </a:r>
                    </a:p>
                    <a:p>
                      <a:pPr algn="ctr"/>
                      <a:r>
                        <a:rPr lang="en-US" sz="1200" dirty="0" smtClean="0"/>
                        <a:t>BLDG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8388A</a:t>
                      </a:r>
                      <a:endParaRPr lang="en-US" sz="1200" dirty="0"/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 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12-25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14-25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27-7 OCT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1985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COMBAT LIFESAVER (CLS)</a:t>
                      </a:r>
                    </a:p>
                    <a:p>
                      <a:pPr algn="ctr"/>
                      <a:r>
                        <a:rPr lang="en-US" sz="1200" dirty="0" smtClean="0"/>
                        <a:t>BLDG 8388</a:t>
                      </a:r>
                      <a:endParaRPr lang="en-US" sz="120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19-23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2-6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7-11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25-29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1-5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1-5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12-16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3-7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7-11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12-16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2-6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13-17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1437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CO CDR/1SG PRE-CMD</a:t>
                      </a:r>
                      <a:r>
                        <a:rPr lang="en-US" sz="1200" baseline="0" dirty="0" smtClean="0"/>
                        <a:t> CRS</a:t>
                      </a:r>
                    </a:p>
                    <a:p>
                      <a:pPr algn="ctr"/>
                      <a:r>
                        <a:rPr lang="en-US" sz="1200" baseline="0" dirty="0" smtClean="0"/>
                        <a:t>BLDG 8388</a:t>
                      </a:r>
                      <a:endParaRPr lang="en-US" sz="1200" dirty="0" smtClean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19-29</a:t>
                      </a:r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15-25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12-22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10-21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13-23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11284"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 smtClean="0"/>
                        <a:t>DTMS</a:t>
                      </a:r>
                    </a:p>
                    <a:p>
                      <a:pPr algn="ctr"/>
                      <a:r>
                        <a:rPr lang="en-US" sz="1200" baseline="0" dirty="0" smtClean="0"/>
                        <a:t>BLDG 8388 DL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19-23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2-6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7-11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4-8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1-5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1-5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5-9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10-14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21-25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12-16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23-27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13-17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14172905"/>
                  </a:ext>
                </a:extLst>
              </a:tr>
              <a:tr h="500634"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 smtClean="0"/>
                        <a:t>FIELD SAN</a:t>
                      </a:r>
                    </a:p>
                    <a:p>
                      <a:pPr algn="ctr"/>
                      <a:r>
                        <a:rPr lang="en-US" sz="1200" baseline="0" dirty="0" smtClean="0"/>
                        <a:t>BLDG 8388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26-30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2-6 16-20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7-11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4-8 25-29</a:t>
                      </a:r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22-26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1-5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15-19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26-30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17-21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7-11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26-30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16-20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20-24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4724400" y="4220846"/>
            <a:ext cx="7168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  <a:ea typeface="Microsoft JhengHei UI Light" panose="020B0304030504040204" pitchFamily="34" charset="-120"/>
              </a:rPr>
              <a:t>22----5</a:t>
            </a:r>
            <a:endParaRPr lang="en-US" sz="1200" dirty="0">
              <a:latin typeface="Bookman Old Style" panose="02050604050505020204" pitchFamily="18" charset="0"/>
              <a:ea typeface="Microsoft JhengHei UI Light" panose="020B0304030504040204" pitchFamily="34" charset="-12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37168" y="5176838"/>
            <a:ext cx="7168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30----4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676400" y="2880816"/>
            <a:ext cx="1044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Bookman Old Style" panose="02050604050505020204" pitchFamily="18" charset="0"/>
              </a:rPr>
              <a:t>6</a:t>
            </a:r>
            <a:r>
              <a:rPr lang="en-US" sz="1200" dirty="0" smtClean="0">
                <a:latin typeface="Bookman Old Style" panose="02050604050505020204" pitchFamily="18" charset="0"/>
              </a:rPr>
              <a:t>--------5 (21E)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537168" y="5791200"/>
            <a:ext cx="7521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30---10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7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defTabSz="1044575"/>
            <a:r>
              <a:rPr lang="en-US" dirty="0" smtClean="0"/>
              <a:t>Page 1Change 1</a:t>
            </a:r>
          </a:p>
        </p:txBody>
      </p:sp>
      <p:pic>
        <p:nvPicPr>
          <p:cNvPr id="2051" name="Picture 148" descr="ACU PATTER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0515600" cy="7772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208" name="Text Box 307"/>
          <p:cNvSpPr txBox="1">
            <a:spLocks noChangeArrowheads="1"/>
          </p:cNvSpPr>
          <p:nvPr/>
        </p:nvSpPr>
        <p:spPr bwMode="auto">
          <a:xfrm>
            <a:off x="9175750" y="4903788"/>
            <a:ext cx="209550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4498" tIns="52249" rIns="104498" bIns="52249">
            <a:spAutoFit/>
          </a:bodyPr>
          <a:lstStyle/>
          <a:p>
            <a:pPr defTabSz="1044575" eaLnBrk="0" hangingPunct="0"/>
            <a:endParaRPr lang="en-US" sz="1100" b="1" dirty="0"/>
          </a:p>
        </p:txBody>
      </p:sp>
      <p:sp>
        <p:nvSpPr>
          <p:cNvPr id="2877" name="Rectangle 829"/>
          <p:cNvSpPr>
            <a:spLocks noGrp="1" noChangeArrowheads="1"/>
          </p:cNvSpPr>
          <p:nvPr>
            <p:ph type="title"/>
          </p:nvPr>
        </p:nvSpPr>
        <p:spPr>
          <a:xfrm>
            <a:off x="2438400" y="914400"/>
            <a:ext cx="5695950" cy="777875"/>
          </a:xfrm>
        </p:spPr>
        <p:txBody>
          <a:bodyPr/>
          <a:lstStyle/>
          <a:p>
            <a:r>
              <a:rPr lang="en-US" sz="1800" b="1" dirty="0" smtClean="0"/>
              <a:t>FY 2021 COURSE SCHEDULE</a:t>
            </a:r>
            <a:r>
              <a:rPr lang="en-US" sz="2100" b="1" dirty="0" smtClean="0"/>
              <a:t/>
            </a:r>
            <a:br>
              <a:rPr lang="en-US" sz="2100" b="1" dirty="0" smtClean="0"/>
            </a:br>
            <a:r>
              <a:rPr lang="en-US" sz="1400" b="1" dirty="0" smtClean="0">
                <a:solidFill>
                  <a:schemeClr val="tx1"/>
                </a:solidFill>
              </a:rPr>
              <a:t>1 OCTOBER 2020 - 30 SEPTEMBER 2021</a:t>
            </a:r>
            <a:r>
              <a:rPr lang="en-US" sz="1400" b="1" dirty="0" smtClean="0"/>
              <a:t/>
            </a:r>
            <a:br>
              <a:rPr lang="en-US" sz="1400" b="1" dirty="0" smtClean="0"/>
            </a:br>
            <a:r>
              <a:rPr lang="en-US" sz="1400" b="1" dirty="0" smtClean="0"/>
              <a:t>FORT RILEY,  KS  66442</a:t>
            </a:r>
          </a:p>
        </p:txBody>
      </p:sp>
      <p:sp>
        <p:nvSpPr>
          <p:cNvPr id="2212" name="WordArt 24"/>
          <p:cNvSpPr>
            <a:spLocks noChangeArrowheads="1" noChangeShapeType="1" noTextEdit="1"/>
          </p:cNvSpPr>
          <p:nvPr/>
        </p:nvSpPr>
        <p:spPr bwMode="auto">
          <a:xfrm>
            <a:off x="2895600" y="258763"/>
            <a:ext cx="4819650" cy="6905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Top"/>
              <a:lightRig rig="legacyNormal3" dir="t"/>
            </a:scene3d>
            <a:sp3d extrusionH="887400" prstMaterial="legacyPlastic">
              <a:extrusionClr>
                <a:srgbClr val="FFFFFF"/>
              </a:extrusionClr>
            </a:sp3d>
          </a:bodyPr>
          <a:lstStyle/>
          <a:p>
            <a:pPr algn="ctr"/>
            <a:r>
              <a:rPr lang="en-US" sz="4800" b="1" kern="10" spc="-480" dirty="0">
                <a:ln w="9525">
                  <a:round/>
                  <a:headEnd/>
                  <a:tailEnd/>
                </a:ln>
                <a:solidFill>
                  <a:srgbClr val="003300">
                    <a:alpha val="94901"/>
                  </a:srgbClr>
                </a:solidFill>
                <a:latin typeface="Bookman Old Style"/>
              </a:rPr>
              <a:t>Military Schools</a:t>
            </a:r>
          </a:p>
        </p:txBody>
      </p:sp>
      <p:sp>
        <p:nvSpPr>
          <p:cNvPr id="2217" name="Footer Placeholder 3"/>
          <p:cNvSpPr txBox="1">
            <a:spLocks/>
          </p:cNvSpPr>
          <p:nvPr/>
        </p:nvSpPr>
        <p:spPr bwMode="auto">
          <a:xfrm>
            <a:off x="3657600" y="7331075"/>
            <a:ext cx="333057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4498" tIns="52249" rIns="104498" bIns="52249"/>
          <a:lstStyle/>
          <a:p>
            <a:pPr algn="ctr" eaLnBrk="0" hangingPunct="0"/>
            <a:r>
              <a:rPr lang="en-US" sz="1600" dirty="0"/>
              <a:t>Page </a:t>
            </a:r>
            <a:r>
              <a:rPr lang="en-US" sz="1600" dirty="0" smtClean="0"/>
              <a:t>2 </a:t>
            </a:r>
            <a:r>
              <a:rPr lang="en-US" sz="1600" dirty="0"/>
              <a:t>of 3</a:t>
            </a:r>
          </a:p>
        </p:txBody>
      </p:sp>
      <p:pic>
        <p:nvPicPr>
          <p:cNvPr id="2232" name="Picture 184" descr="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187" t="2432" r="66924" b="47758"/>
          <a:stretch>
            <a:fillRect/>
          </a:stretch>
        </p:blipFill>
        <p:spPr bwMode="auto">
          <a:xfrm>
            <a:off x="457200" y="266193"/>
            <a:ext cx="1320800" cy="1334007"/>
          </a:xfrm>
          <a:prstGeom prst="rect">
            <a:avLst/>
          </a:prstGeom>
          <a:noFill/>
        </p:spPr>
      </p:pic>
      <p:pic>
        <p:nvPicPr>
          <p:cNvPr id="2233" name="Picture 185" descr="2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68719" b="51697"/>
          <a:stretch>
            <a:fillRect/>
          </a:stretch>
        </p:blipFill>
        <p:spPr bwMode="auto">
          <a:xfrm>
            <a:off x="8610600" y="228600"/>
            <a:ext cx="1447800" cy="1443773"/>
          </a:xfrm>
          <a:prstGeom prst="rect">
            <a:avLst/>
          </a:prstGeom>
          <a:noFill/>
        </p:spPr>
      </p:pic>
      <p:sp>
        <p:nvSpPr>
          <p:cNvPr id="28" name="TextBox 27"/>
          <p:cNvSpPr txBox="1"/>
          <p:nvPr/>
        </p:nvSpPr>
        <p:spPr>
          <a:xfrm>
            <a:off x="8267700" y="7308532"/>
            <a:ext cx="17145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As </a:t>
            </a:r>
            <a:r>
              <a:rPr lang="en-US" sz="1100" dirty="0" smtClean="0"/>
              <a:t>of  </a:t>
            </a:r>
            <a:r>
              <a:rPr lang="en-US" sz="1100" dirty="0" smtClean="0"/>
              <a:t>29</a:t>
            </a:r>
            <a:r>
              <a:rPr lang="en-US" sz="1100" dirty="0" smtClean="0"/>
              <a:t> </a:t>
            </a:r>
            <a:r>
              <a:rPr lang="en-US" sz="1100" dirty="0" smtClean="0"/>
              <a:t>September 2020</a:t>
            </a:r>
            <a:endParaRPr lang="en-US" sz="1100" dirty="0"/>
          </a:p>
          <a:p>
            <a:r>
              <a:rPr lang="en-US" sz="1100" b="1" dirty="0" smtClean="0"/>
              <a:t>ATRRS official source</a:t>
            </a:r>
            <a:endParaRPr lang="en-US" sz="11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5674211"/>
              </p:ext>
            </p:extLst>
          </p:nvPr>
        </p:nvGraphicFramePr>
        <p:xfrm>
          <a:off x="38100" y="1849437"/>
          <a:ext cx="10439399" cy="5412198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48600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4611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4611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4611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4611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46116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746116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746116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746116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746116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746116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746116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  <a:gridCol w="746116">
                  <a:extLst>
                    <a:ext uri="{9D8B030D-6E8A-4147-A177-3AD203B41FA5}">
                      <a16:colId xmlns:a16="http://schemas.microsoft.com/office/drawing/2014/main" xmlns="" val="20012"/>
                    </a:ext>
                  </a:extLst>
                </a:gridCol>
              </a:tblGrid>
              <a:tr h="658202"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COURSE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OCT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NOV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DEC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JAN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FEB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MAR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APR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MAY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JUN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JUL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AUG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SEP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6994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CONTAINER CONTRL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OFFICER </a:t>
                      </a:r>
                      <a:r>
                        <a:rPr lang="en-US" sz="1200" baseline="0" dirty="0" smtClean="0"/>
                        <a:t>        BLDG </a:t>
                      </a:r>
                      <a:r>
                        <a:rPr lang="en-US" sz="1200" dirty="0" smtClean="0"/>
                        <a:t>8388</a:t>
                      </a:r>
                      <a:endParaRPr lang="en-US" sz="120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28-30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16-18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1-3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11-13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16-18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29-31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26-28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24-26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28-30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7-9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23-25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8-10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79635990"/>
                  </a:ext>
                </a:extLst>
              </a:tr>
              <a:tr h="617424"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 smtClean="0"/>
                        <a:t>AIR LOAD PLANNER</a:t>
                      </a:r>
                    </a:p>
                    <a:p>
                      <a:pPr algn="ctr"/>
                      <a:r>
                        <a:rPr lang="en-US" sz="1200" baseline="0" dirty="0" smtClean="0"/>
                        <a:t>BLDG 8388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1-16</a:t>
                      </a:r>
                    </a:p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19-29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1-11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15-26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12-23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10-21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1-11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12-23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2-13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13-24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2126391"/>
                  </a:ext>
                </a:extLst>
              </a:tr>
              <a:tr h="77404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(GCSS-A)</a:t>
                      </a:r>
                    </a:p>
                    <a:p>
                      <a:pPr algn="ctr"/>
                      <a:r>
                        <a:rPr lang="en-US" sz="1200" dirty="0" smtClean="0"/>
                        <a:t>PLANT</a:t>
                      </a:r>
                      <a:r>
                        <a:rPr lang="en-US" sz="1200" baseline="0" dirty="0" smtClean="0"/>
                        <a:t> MNT MGR</a:t>
                      </a:r>
                    </a:p>
                    <a:p>
                      <a:pPr algn="ctr"/>
                      <a:r>
                        <a:rPr lang="en-US" sz="1200" baseline="0" dirty="0" smtClean="0"/>
                        <a:t>BLDG 8388 DL</a:t>
                      </a:r>
                      <a:endParaRPr lang="en-US" sz="1200" dirty="0" smtClean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16-20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4-8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15-19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21-25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27-1 OCT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09696770"/>
                  </a:ext>
                </a:extLst>
              </a:tr>
              <a:tr h="66994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(GCSS-A)</a:t>
                      </a:r>
                    </a:p>
                    <a:p>
                      <a:pPr algn="ctr"/>
                      <a:r>
                        <a:rPr lang="en-US" sz="1200" dirty="0" smtClean="0"/>
                        <a:t>UNT SUPPLY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MGR</a:t>
                      </a:r>
                      <a:r>
                        <a:rPr lang="en-US" sz="1200" baseline="0" dirty="0" smtClean="0"/>
                        <a:t> BLDG 8388 DL</a:t>
                      </a:r>
                      <a:endParaRPr lang="en-US" sz="1200" dirty="0" smtClean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19-30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19-29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19-30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13-24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99234273"/>
                  </a:ext>
                </a:extLst>
              </a:tr>
              <a:tr h="622902"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 smtClean="0"/>
                        <a:t>TC AIMS</a:t>
                      </a:r>
                    </a:p>
                    <a:p>
                      <a:pPr algn="ctr"/>
                      <a:r>
                        <a:rPr lang="en-US" sz="1200" baseline="0" dirty="0" smtClean="0"/>
                        <a:t>BLDG 77692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19-23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2-6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16-20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4-8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11-14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22-26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1-5</a:t>
                      </a: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5-9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3-7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1-4</a:t>
                      </a: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26-30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16-20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23-27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27-1 OCT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69945"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 smtClean="0"/>
                        <a:t>UNIT MOVEMENT OFFICER</a:t>
                      </a:r>
                    </a:p>
                    <a:p>
                      <a:pPr algn="ctr"/>
                      <a:r>
                        <a:rPr lang="en-US" sz="1200" baseline="0" dirty="0" smtClean="0"/>
                        <a:t>BLDG 77692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19-30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19-29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1-11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15-26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12-23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10-21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7-17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12-23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2-13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13-24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39401868"/>
                  </a:ext>
                </a:extLst>
              </a:tr>
              <a:tr h="70713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UNIT ARMORER</a:t>
                      </a:r>
                    </a:p>
                    <a:p>
                      <a:pPr algn="ctr"/>
                      <a:r>
                        <a:rPr lang="en-US" sz="1200" dirty="0" smtClean="0"/>
                        <a:t>BLDG 8388A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 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5-16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10-21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19-30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9-20</a:t>
                      </a:r>
                    </a:p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13-24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920876" y="6804450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26-----6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676525" y="6795350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30----11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886325" y="6804839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22-----5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638800" y="5627728"/>
            <a:ext cx="7168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29----1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775918" y="5627728"/>
            <a:ext cx="7168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28----2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667000" y="3484911"/>
            <a:ext cx="8130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30----11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676525" y="6208750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30----11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23972" y="3449637"/>
            <a:ext cx="7938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cancelled</a:t>
            </a:r>
            <a:endParaRPr lang="en-US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613291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7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defTabSz="1044575"/>
            <a:r>
              <a:rPr lang="en-US" dirty="0" smtClean="0"/>
              <a:t>Page 1Change 1</a:t>
            </a:r>
          </a:p>
        </p:txBody>
      </p:sp>
      <p:pic>
        <p:nvPicPr>
          <p:cNvPr id="2051" name="Picture 148" descr="ACU PATTER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0515600" cy="7772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208" name="Text Box 307"/>
          <p:cNvSpPr txBox="1">
            <a:spLocks noChangeArrowheads="1"/>
          </p:cNvSpPr>
          <p:nvPr/>
        </p:nvSpPr>
        <p:spPr bwMode="auto">
          <a:xfrm>
            <a:off x="9175750" y="4903788"/>
            <a:ext cx="209550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4498" tIns="52249" rIns="104498" bIns="52249">
            <a:spAutoFit/>
          </a:bodyPr>
          <a:lstStyle/>
          <a:p>
            <a:pPr defTabSz="1044575" eaLnBrk="0" hangingPunct="0"/>
            <a:endParaRPr lang="en-US" sz="1100" b="1" dirty="0"/>
          </a:p>
        </p:txBody>
      </p:sp>
      <p:sp>
        <p:nvSpPr>
          <p:cNvPr id="2877" name="Rectangle 829"/>
          <p:cNvSpPr>
            <a:spLocks noGrp="1" noChangeArrowheads="1"/>
          </p:cNvSpPr>
          <p:nvPr>
            <p:ph type="title"/>
          </p:nvPr>
        </p:nvSpPr>
        <p:spPr>
          <a:xfrm>
            <a:off x="2438400" y="914400"/>
            <a:ext cx="5695950" cy="777875"/>
          </a:xfrm>
        </p:spPr>
        <p:txBody>
          <a:bodyPr/>
          <a:lstStyle/>
          <a:p>
            <a:r>
              <a:rPr lang="en-US" sz="1800" b="1" dirty="0" smtClean="0"/>
              <a:t>FY 2021 COURSE SCHEDULE</a:t>
            </a:r>
            <a:r>
              <a:rPr lang="en-US" sz="2100" b="1" dirty="0" smtClean="0"/>
              <a:t/>
            </a:r>
            <a:br>
              <a:rPr lang="en-US" sz="2100" b="1" dirty="0" smtClean="0"/>
            </a:br>
            <a:r>
              <a:rPr lang="en-US" sz="1400" b="1" dirty="0" smtClean="0">
                <a:solidFill>
                  <a:schemeClr val="tx1"/>
                </a:solidFill>
              </a:rPr>
              <a:t>1 OCTOBER 2020 - 30 SEPTEMBER 2021</a:t>
            </a:r>
            <a:r>
              <a:rPr lang="en-US" sz="1400" b="1" dirty="0" smtClean="0"/>
              <a:t/>
            </a:r>
            <a:br>
              <a:rPr lang="en-US" sz="1400" b="1" dirty="0" smtClean="0"/>
            </a:br>
            <a:r>
              <a:rPr lang="en-US" sz="1400" b="1" dirty="0" smtClean="0"/>
              <a:t>FORT RILEY,  KS  66442</a:t>
            </a:r>
          </a:p>
        </p:txBody>
      </p:sp>
      <p:sp>
        <p:nvSpPr>
          <p:cNvPr id="2212" name="WordArt 24"/>
          <p:cNvSpPr>
            <a:spLocks noChangeArrowheads="1" noChangeShapeType="1" noTextEdit="1"/>
          </p:cNvSpPr>
          <p:nvPr/>
        </p:nvSpPr>
        <p:spPr bwMode="auto">
          <a:xfrm>
            <a:off x="2895600" y="258763"/>
            <a:ext cx="4819650" cy="6905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Top"/>
              <a:lightRig rig="legacyNormal3" dir="t"/>
            </a:scene3d>
            <a:sp3d extrusionH="887400" prstMaterial="legacyPlastic">
              <a:extrusionClr>
                <a:srgbClr val="FFFFFF"/>
              </a:extrusionClr>
            </a:sp3d>
          </a:bodyPr>
          <a:lstStyle/>
          <a:p>
            <a:pPr algn="ctr"/>
            <a:r>
              <a:rPr lang="en-US" sz="4800" b="1" kern="10" spc="-480" dirty="0">
                <a:ln w="9525">
                  <a:round/>
                  <a:headEnd/>
                  <a:tailEnd/>
                </a:ln>
                <a:solidFill>
                  <a:srgbClr val="003300">
                    <a:alpha val="94901"/>
                  </a:srgbClr>
                </a:solidFill>
                <a:latin typeface="Bookman Old Style"/>
              </a:rPr>
              <a:t>Military Schools</a:t>
            </a:r>
          </a:p>
        </p:txBody>
      </p:sp>
      <p:sp>
        <p:nvSpPr>
          <p:cNvPr id="2217" name="Footer Placeholder 3"/>
          <p:cNvSpPr txBox="1">
            <a:spLocks/>
          </p:cNvSpPr>
          <p:nvPr/>
        </p:nvSpPr>
        <p:spPr bwMode="auto">
          <a:xfrm>
            <a:off x="3657600" y="7331075"/>
            <a:ext cx="333057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4498" tIns="52249" rIns="104498" bIns="52249"/>
          <a:lstStyle/>
          <a:p>
            <a:pPr algn="ctr" eaLnBrk="0" hangingPunct="0"/>
            <a:r>
              <a:rPr lang="en-US" sz="1600" dirty="0"/>
              <a:t>Page </a:t>
            </a:r>
            <a:r>
              <a:rPr lang="en-US" sz="1600" dirty="0" smtClean="0"/>
              <a:t>3 </a:t>
            </a:r>
            <a:r>
              <a:rPr lang="en-US" sz="1600" dirty="0"/>
              <a:t>of 3</a:t>
            </a:r>
          </a:p>
        </p:txBody>
      </p:sp>
      <p:pic>
        <p:nvPicPr>
          <p:cNvPr id="2232" name="Picture 184" descr="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187" t="2432" r="66924" b="47758"/>
          <a:stretch>
            <a:fillRect/>
          </a:stretch>
        </p:blipFill>
        <p:spPr bwMode="auto">
          <a:xfrm>
            <a:off x="457200" y="266193"/>
            <a:ext cx="1320800" cy="1334007"/>
          </a:xfrm>
          <a:prstGeom prst="rect">
            <a:avLst/>
          </a:prstGeom>
          <a:noFill/>
        </p:spPr>
      </p:pic>
      <p:pic>
        <p:nvPicPr>
          <p:cNvPr id="2233" name="Picture 185" descr="2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68719" b="51697"/>
          <a:stretch>
            <a:fillRect/>
          </a:stretch>
        </p:blipFill>
        <p:spPr bwMode="auto">
          <a:xfrm>
            <a:off x="8610600" y="228600"/>
            <a:ext cx="1447800" cy="1443773"/>
          </a:xfrm>
          <a:prstGeom prst="rect">
            <a:avLst/>
          </a:prstGeom>
          <a:noFill/>
        </p:spPr>
      </p:pic>
      <p:sp>
        <p:nvSpPr>
          <p:cNvPr id="28" name="TextBox 27"/>
          <p:cNvSpPr txBox="1"/>
          <p:nvPr/>
        </p:nvSpPr>
        <p:spPr>
          <a:xfrm>
            <a:off x="8267700" y="7239000"/>
            <a:ext cx="17145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As </a:t>
            </a:r>
            <a:r>
              <a:rPr lang="en-US" sz="1100" smtClean="0"/>
              <a:t>of  </a:t>
            </a:r>
            <a:r>
              <a:rPr lang="en-US" sz="1100" smtClean="0"/>
              <a:t>29</a:t>
            </a:r>
            <a:r>
              <a:rPr lang="en-US" sz="1100" smtClean="0"/>
              <a:t> </a:t>
            </a:r>
            <a:r>
              <a:rPr lang="en-US" sz="1100" dirty="0" smtClean="0"/>
              <a:t>September 2020</a:t>
            </a:r>
            <a:endParaRPr lang="en-US" sz="1100" dirty="0"/>
          </a:p>
          <a:p>
            <a:r>
              <a:rPr lang="en-US" sz="1100" b="1" dirty="0" smtClean="0"/>
              <a:t>ATRRS official source</a:t>
            </a:r>
            <a:endParaRPr lang="en-US" sz="11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5931539"/>
              </p:ext>
            </p:extLst>
          </p:nvPr>
        </p:nvGraphicFramePr>
        <p:xfrm>
          <a:off x="36765" y="1704994"/>
          <a:ext cx="10442069" cy="5530831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37294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xmlns="" val="20012"/>
                    </a:ext>
                  </a:extLst>
                </a:gridCol>
              </a:tblGrid>
              <a:tr h="383692"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COURSE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OCT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NOV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DEC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JAN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FEB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MAR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APR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MAY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JUN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JUL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AUG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SEP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4450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SMALL UNMANNED AIRCRAFT SYS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85032764"/>
                  </a:ext>
                </a:extLst>
              </a:tr>
              <a:tr h="828654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TECHNICAL TRANSPORT OF HAZMAT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CERT</a:t>
                      </a:r>
                    </a:p>
                    <a:p>
                      <a:pPr algn="ctr"/>
                      <a:r>
                        <a:rPr lang="en-US" sz="1200" dirty="0" smtClean="0"/>
                        <a:t>910R</a:t>
                      </a:r>
                      <a:r>
                        <a:rPr lang="en-US" sz="1200" baseline="0" dirty="0" smtClean="0"/>
                        <a:t> BLDG</a:t>
                      </a:r>
                      <a:r>
                        <a:rPr lang="en-US" sz="1200" dirty="0" smtClean="0"/>
                        <a:t>77692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19-30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4-15</a:t>
                      </a: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8-19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19-30</a:t>
                      </a:r>
                    </a:p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17-28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7-18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12-23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13-24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4450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UNIT LOAD TEAM</a:t>
                      </a:r>
                      <a:endParaRPr lang="en-US" sz="1200" dirty="0"/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5574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SELF HELP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BLDG 307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26-30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2-6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14-18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4-8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22-26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1-5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5-9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3-7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21-25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26-30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16-20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27-1 OCT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0216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HAZWOPER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19-26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16-23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17-24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26-30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85367047"/>
                  </a:ext>
                </a:extLst>
              </a:tr>
              <a:tr h="45456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COMPANY</a:t>
                      </a:r>
                      <a:r>
                        <a:rPr lang="en-US" sz="1200" baseline="0" dirty="0"/>
                        <a:t> </a:t>
                      </a:r>
                      <a:r>
                        <a:rPr lang="en-US" sz="1200" baseline="0" dirty="0" smtClean="0"/>
                        <a:t>CLK</a:t>
                      </a:r>
                    </a:p>
                    <a:p>
                      <a:pPr algn="ctr"/>
                      <a:r>
                        <a:rPr lang="en-US" sz="1200" baseline="0" dirty="0" smtClean="0"/>
                        <a:t>BLDG 8388 DL</a:t>
                      </a:r>
                      <a:endParaRPr lang="en-US" sz="1200" dirty="0" smtClean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19-30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4798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SENIOR</a:t>
                      </a:r>
                      <a:r>
                        <a:rPr lang="en-US" sz="1200" baseline="0" dirty="0" smtClean="0"/>
                        <a:t> LEADER BLDG 8388</a:t>
                      </a:r>
                      <a:endParaRPr lang="en-US" sz="1200" dirty="0" smtClean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13-16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16-19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2-5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3-6 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7-10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23-26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26088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UNIT</a:t>
                      </a:r>
                      <a:r>
                        <a:rPr lang="en-US" sz="1200" baseline="0" dirty="0" smtClean="0"/>
                        <a:t> REQUEST</a:t>
                      </a:r>
                    </a:p>
                    <a:p>
                      <a:pPr algn="ctr"/>
                      <a:endParaRPr lang="en-US" sz="1200" baseline="0" dirty="0" smtClean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1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i="1" dirty="0" smtClean="0">
                          <a:latin typeface="Arial" pitchFamily="34" charset="0"/>
                          <a:cs typeface="Arial" pitchFamily="34" charset="0"/>
                        </a:rPr>
                        <a:t>-All courses offered through Military Schools can be requested by the unit and/or activity to fulfill a training requirement with the exception of Battle</a:t>
                      </a:r>
                      <a:r>
                        <a:rPr lang="en-US" sz="1100" i="1" baseline="0" dirty="0" smtClean="0">
                          <a:latin typeface="Arial" pitchFamily="34" charset="0"/>
                          <a:cs typeface="Arial" pitchFamily="34" charset="0"/>
                        </a:rPr>
                        <a:t> Staff and UMODPC courses.  </a:t>
                      </a:r>
                      <a:r>
                        <a:rPr lang="en-US" sz="1100" i="1" dirty="0" smtClean="0">
                          <a:latin typeface="Arial" pitchFamily="34" charset="0"/>
                          <a:cs typeface="Arial" pitchFamily="34" charset="0"/>
                        </a:rPr>
                        <a:t>Submit a memorandum signed by your</a:t>
                      </a:r>
                      <a:r>
                        <a:rPr lang="en-US" sz="1100" i="1" baseline="0" dirty="0" smtClean="0">
                          <a:latin typeface="Arial" pitchFamily="34" charset="0"/>
                          <a:cs typeface="Arial" pitchFamily="34" charset="0"/>
                        </a:rPr>
                        <a:t> Bde/Bn</a:t>
                      </a:r>
                      <a:r>
                        <a:rPr lang="en-US" sz="1100" i="1" dirty="0" smtClean="0">
                          <a:latin typeface="Arial" pitchFamily="34" charset="0"/>
                          <a:cs typeface="Arial" pitchFamily="34" charset="0"/>
                        </a:rPr>
                        <a:t> commander requesting required class at least 30 days out.</a:t>
                      </a:r>
                      <a:r>
                        <a:rPr lang="en-US" sz="1100" i="1" baseline="0" dirty="0" smtClean="0">
                          <a:latin typeface="Arial" pitchFamily="34" charset="0"/>
                          <a:cs typeface="Arial" pitchFamily="34" charset="0"/>
                        </a:rPr>
                        <a:t>  Email memorandums  </a:t>
                      </a:r>
                      <a:r>
                        <a:rPr lang="en-US" sz="1100" i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Militaryschools@bartonccc.edu</a:t>
                      </a:r>
                      <a:r>
                        <a:rPr lang="en-US" sz="1100" i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 and </a:t>
                      </a:r>
                      <a:r>
                        <a:rPr lang="en-US" sz="1100" i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Raymond.e.arnold2.civ@mail.mil  </a:t>
                      </a:r>
                      <a:r>
                        <a:rPr lang="en-US" sz="1100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100" i="1" dirty="0" smtClean="0">
                          <a:latin typeface="Arial" pitchFamily="34" charset="0"/>
                          <a:cs typeface="Arial" pitchFamily="34" charset="0"/>
                        </a:rPr>
                        <a:t>Memorandum must include primary/alternate dates w/required number of days for the class and number of students to be trained between the min/max class capacity.</a:t>
                      </a:r>
                    </a:p>
                    <a:p>
                      <a:pPr>
                        <a:buFontTx/>
                        <a:buChar char="-"/>
                      </a:pPr>
                      <a:endParaRPr lang="en-US" sz="1100" i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buFontTx/>
                        <a:buChar char="-"/>
                      </a:pPr>
                      <a:r>
                        <a:rPr lang="en-US" sz="1100" i="1" dirty="0" smtClean="0">
                          <a:latin typeface="Arial" pitchFamily="34" charset="0"/>
                          <a:cs typeface="Arial" pitchFamily="34" charset="0"/>
                        </a:rPr>
                        <a:t> Submit FR 28 to reserve class seat for individuals to:    </a:t>
                      </a:r>
                      <a:r>
                        <a:rPr lang="en-US" sz="1100" i="1" u="sng" dirty="0" smtClean="0">
                          <a:solidFill>
                            <a:schemeClr val="accent6"/>
                          </a:solidFill>
                        </a:rPr>
                        <a:t>usarmy.riley.1-id.mbx.military-schools-and-troop-school@mail.mil</a:t>
                      </a:r>
                      <a:endParaRPr lang="en-US" sz="1100" i="1" dirty="0" smtClean="0">
                        <a:solidFill>
                          <a:schemeClr val="accent6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en-US" sz="1100" i="1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552699" y="3251452"/>
            <a:ext cx="8130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30----11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016837" y="3254219"/>
            <a:ext cx="7777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25-----5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464759" y="3251452"/>
            <a:ext cx="7777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22-----2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75823" y="3625310"/>
            <a:ext cx="4125553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UNIT REQUESTED ONLY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751768" y="2801529"/>
            <a:ext cx="7777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22-----5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260452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7" grpId="0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D:\Program Files\Microsoft Office\Templates\Presentation Designs\Topo.pot</Template>
  <TotalTime>10983</TotalTime>
  <Words>529</Words>
  <Application>Microsoft Office PowerPoint</Application>
  <PresentationFormat>Custom</PresentationFormat>
  <Paragraphs>290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Microsoft JhengHei UI Light</vt:lpstr>
      <vt:lpstr>Arial</vt:lpstr>
      <vt:lpstr>Bookman Old Style</vt:lpstr>
      <vt:lpstr>Times New Roman</vt:lpstr>
      <vt:lpstr>Default Design</vt:lpstr>
      <vt:lpstr>FY 2021 COURSE SCHEDULE 1 OCTOBER 2020 - 30 SEPTEMBER 2021 FORT RILEY,  KS  66442</vt:lpstr>
      <vt:lpstr>FY 2021 COURSE SCHEDULE 1 OCTOBER 2020 - 30 SEPTEMBER 2021 FORT RILEY,  KS  66442</vt:lpstr>
      <vt:lpstr>FY 2021 COURSE SCHEDULE 1 OCTOBER 2020 - 30 SEPTEMBER 2021 FORT RILEY,  KS  66442</vt:lpstr>
    </vt:vector>
  </TitlesOfParts>
  <Company>Fort Riley, Kansas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ARNOLDRE</dc:creator>
  <cp:lastModifiedBy>McKendry, Edward M Mr CIV USA IMCOM</cp:lastModifiedBy>
  <cp:revision>1061</cp:revision>
  <cp:lastPrinted>2020-09-01T21:11:52Z</cp:lastPrinted>
  <dcterms:created xsi:type="dcterms:W3CDTF">2000-10-17T16:03:45Z</dcterms:created>
  <dcterms:modified xsi:type="dcterms:W3CDTF">2020-09-29T20:26:36Z</dcterms:modified>
</cp:coreProperties>
</file>