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60" r:id="rId4"/>
  </p:sldIdLst>
  <p:sldSz cx="10515600" cy="7772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31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ymond.arnold" initials="r" lastIdx="7" clrIdx="0">
    <p:extLst>
      <p:ext uri="{19B8F6BF-5375-455C-9EA6-DF929625EA0E}">
        <p15:presenceInfo xmlns:p15="http://schemas.microsoft.com/office/powerpoint/2012/main" userId="raymond.arnol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FFFF00"/>
    <a:srgbClr val="355216"/>
    <a:srgbClr val="294E1A"/>
    <a:srgbClr val="DDDDDD"/>
    <a:srgbClr val="FFCC99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/>
  </p:normalViewPr>
  <p:slideViewPr>
    <p:cSldViewPr>
      <p:cViewPr varScale="1">
        <p:scale>
          <a:sx n="101" d="100"/>
          <a:sy n="101" d="100"/>
        </p:scale>
        <p:origin x="2190" y="114"/>
      </p:cViewPr>
      <p:guideLst>
        <p:guide orient="horz" pos="2448"/>
        <p:guide pos="331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4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1264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fld id="{3220F13C-EC2D-4520-BA3B-A0FD9DF259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035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7763" y="696913"/>
            <a:ext cx="4714875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416425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4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4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fld id="{1AC1C1AA-F529-4B72-8759-CFC8BB2BCF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428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2655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45953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4862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FB295-E6FB-4D27-B091-54D9DCD58459}" type="datetime1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E0018-088D-4844-B61A-62A7672760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1C33B-3191-4A97-AFD4-2F60BFBAD0E5}" type="datetime1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FA8E0-68AE-42D8-A68D-2E00931FC8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6D8C0-8C8C-4433-A6F3-F7E9F2449DB9}" type="datetime1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4817C-9C54-495F-BF07-50E9EB0DCC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 lIns="91440" tIns="45720" rIns="91440" bIns="45720"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5F330-8D90-45C9-B16F-B6FC41290628}" type="datetime1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DE5D5-08CF-4328-ABDC-0394DE3364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534A4-C7AD-45A9-9219-2B5B4B8ED36F}" type="datetime1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37D66-4D89-4C5D-BC4E-37592280D9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BA05B-9F03-489A-BBB2-E106963A00C6}" type="datetime1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C8B86-B87F-422E-89C6-20A27F1DBD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4A1AF-C2CB-46C8-B12F-2DC3C1A276CE}" type="datetime1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D22F8-B77D-4ED4-AD4E-B4F6621A6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857FE-D054-47A9-9A80-CC0E36DD9181}" type="datetime1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09B26-68E6-4B98-887D-B28065D421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457CE-EA4A-4EC4-AB4C-B2F3F9A685B8}" type="datetime1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7FA25-3901-4587-8738-E52DEDAE0E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0EE58-FDF2-4FBC-8614-9D110C385FCB}" type="datetime1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32B00-ED60-478A-8205-17A02F3F0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79DD5-D498-4DE8-BE84-DEC28D397C93}" type="datetime1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17ECA-7FD7-4735-BB15-2B9B06477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lIns="91440" tIns="45720" rIns="91440" bIns="4572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A3BE7-2BA4-4355-8B89-49FF2B86E7ED}" type="datetime1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57B32-F733-4B45-AAC5-EA94F063F6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8988" y="690563"/>
            <a:ext cx="89376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88988" y="2244725"/>
            <a:ext cx="8937625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88988" y="7081838"/>
            <a:ext cx="21907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600"/>
            </a:lvl1pPr>
          </a:lstStyle>
          <a:p>
            <a:pPr>
              <a:defRPr/>
            </a:pPr>
            <a:fld id="{5AB13EB4-FE60-4F1D-809A-53123BF39DB5}" type="datetime1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2513" y="7081838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600"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35863" y="7081838"/>
            <a:ext cx="21907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600"/>
            </a:lvl1pPr>
          </a:lstStyle>
          <a:p>
            <a:pPr>
              <a:defRPr/>
            </a:pPr>
            <a:fld id="{FACF33BC-E312-43AA-8D12-8011A3D2B9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sldNum="0" hdr="0" dt="0"/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2020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2019 - 30 SEPTEMBER 2020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Military 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1 of 3</a:t>
            </a:r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341513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As of  </a:t>
            </a:r>
            <a:r>
              <a:rPr lang="en-US" sz="1100" dirty="0" smtClean="0"/>
              <a:t>09 July </a:t>
            </a:r>
            <a:r>
              <a:rPr lang="en-US" sz="1100" dirty="0" smtClean="0"/>
              <a:t>2020</a:t>
            </a:r>
          </a:p>
          <a:p>
            <a:r>
              <a:rPr lang="en-US" sz="1100" b="1" dirty="0" smtClean="0"/>
              <a:t>ATRRS official 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408906"/>
              </p:ext>
            </p:extLst>
          </p:nvPr>
        </p:nvGraphicFramePr>
        <p:xfrm>
          <a:off x="190801" y="1734160"/>
          <a:ext cx="10267983" cy="5589359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89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86550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673417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816467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</a:tblGrid>
              <a:tr h="673566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186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AMMUNITION</a:t>
                      </a:r>
                      <a:r>
                        <a:rPr lang="en-US" sz="1200" baseline="0" dirty="0" smtClean="0"/>
                        <a:t> HANDLER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15-17 </a:t>
                      </a:r>
                      <a:endParaRPr lang="en-US" sz="11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12-14</a:t>
                      </a:r>
                    </a:p>
                    <a:p>
                      <a:pPr algn="ctr"/>
                      <a:r>
                        <a:rPr lang="en-US" sz="650" b="1" dirty="0" smtClean="0">
                          <a:solidFill>
                            <a:srgbClr val="FF0000"/>
                          </a:solidFill>
                          <a:latin typeface="Bookman Old Style" panose="02050604050505020204" pitchFamily="18" charset="0"/>
                        </a:rPr>
                        <a:t>cancelled consolidated 13-15 Jan</a:t>
                      </a:r>
                      <a:endParaRPr lang="en-US" sz="650" b="1" dirty="0">
                        <a:solidFill>
                          <a:srgbClr val="FF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17-19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6-8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14-16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27-29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9-11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556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ARMS</a:t>
                      </a:r>
                      <a:r>
                        <a:rPr lang="en-US" sz="1200" baseline="0" dirty="0" smtClean="0"/>
                        <a:t> ROOM SUPERVISOR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18-22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32679080"/>
                  </a:ext>
                </a:extLst>
              </a:tr>
              <a:tr h="6186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BATTLE</a:t>
                      </a:r>
                      <a:r>
                        <a:rPr lang="en-US" sz="1200" baseline="0" dirty="0" smtClean="0"/>
                        <a:t> STAFF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00316008"/>
                  </a:ext>
                </a:extLst>
              </a:tr>
              <a:tr h="6186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BUS DRIVER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1-7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Cancelled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18-22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24-28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13-17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4-8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13-17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27-31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24-28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597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CBRN </a:t>
                      </a:r>
                    </a:p>
                    <a:p>
                      <a:pPr algn="ctr"/>
                      <a:r>
                        <a:rPr lang="en-US" sz="1200" dirty="0" smtClean="0"/>
                        <a:t>DEFENSE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186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COMBAT LIFESAVER (CLS)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15-18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28-30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12-15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9-13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6-10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27-31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24-28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13-17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Cancelled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15-19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13-17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27-31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24-28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14-18</a:t>
                      </a:r>
                    </a:p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28-2</a:t>
                      </a:r>
                      <a:r>
                        <a:rPr lang="en-US" sz="1200" baseline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31837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CO CDR/1SG PRE-COMMAND COURSE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2-12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14172905"/>
                  </a:ext>
                </a:extLst>
              </a:tr>
              <a:tr h="6186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DTMS</a:t>
                      </a:r>
                      <a:endParaRPr lang="en-US" sz="1200" baseline="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18-22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9-13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6-10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27-31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24-28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13-17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4-8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11-15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24-28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322887" y="458203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30 -----3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76400" y="37477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Bookman Old Style" panose="02050604050505020204" pitchFamily="18" charset="0"/>
              </a:rPr>
              <a:t>16 </a:t>
            </a:r>
            <a:r>
              <a:rPr lang="en-US" sz="1200" dirty="0" smtClean="0">
                <a:latin typeface="Bookman Old Style" panose="02050604050505020204" pitchFamily="18" charset="0"/>
              </a:rPr>
              <a:t>------15</a:t>
            </a:r>
          </a:p>
          <a:p>
            <a:r>
              <a:rPr lang="en-US" sz="1200" dirty="0" smtClean="0">
                <a:latin typeface="Bookman Old Style" panose="02050604050505020204" pitchFamily="18" charset="0"/>
              </a:rPr>
              <a:t>(B02)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86200" y="3747700"/>
            <a:ext cx="873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14-----13</a:t>
            </a:r>
          </a:p>
          <a:p>
            <a:r>
              <a:rPr lang="en-US" sz="1200" dirty="0" smtClean="0">
                <a:latin typeface="Bookman Old Style" panose="02050604050505020204" pitchFamily="18" charset="0"/>
              </a:rPr>
              <a:t>(B06)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11907" y="3747700"/>
            <a:ext cx="873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21-----19</a:t>
            </a:r>
          </a:p>
          <a:p>
            <a:r>
              <a:rPr lang="en-US" sz="1200" dirty="0" smtClean="0">
                <a:latin typeface="Bookman Old Style" panose="02050604050505020204" pitchFamily="18" charset="0"/>
              </a:rPr>
              <a:t>(C18)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93833" y="5789109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Cancelled</a:t>
            </a:r>
            <a:endParaRPr lang="en-US" sz="1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92584" y="5365003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Cancelled</a:t>
            </a:r>
            <a:endParaRPr lang="en-US" sz="1200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76183" y="4408729"/>
            <a:ext cx="816935" cy="38407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2020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2019 - 30 SEPTEMBER 2020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Military 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</a:t>
            </a:r>
            <a:r>
              <a:rPr lang="en-US" sz="1600" dirty="0" smtClean="0"/>
              <a:t>2 </a:t>
            </a:r>
            <a:r>
              <a:rPr lang="en-US" sz="1600" dirty="0"/>
              <a:t>of 3</a:t>
            </a:r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308532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As </a:t>
            </a:r>
            <a:r>
              <a:rPr lang="en-US" sz="1100" dirty="0" smtClean="0"/>
              <a:t>of  </a:t>
            </a:r>
            <a:r>
              <a:rPr lang="en-US" sz="1100" dirty="0" smtClean="0"/>
              <a:t>09 July </a:t>
            </a:r>
            <a:r>
              <a:rPr lang="en-US" sz="1100" dirty="0" smtClean="0"/>
              <a:t>2020</a:t>
            </a:r>
            <a:endParaRPr lang="en-US" sz="1100" dirty="0"/>
          </a:p>
          <a:p>
            <a:r>
              <a:rPr lang="en-US" sz="1100" b="1" dirty="0" smtClean="0"/>
              <a:t>ATRRS </a:t>
            </a:r>
            <a:r>
              <a:rPr lang="en-US" sz="1100" b="1" dirty="0" smtClean="0"/>
              <a:t>official </a:t>
            </a:r>
            <a:r>
              <a:rPr lang="en-US" sz="1100" b="1" dirty="0" smtClean="0"/>
              <a:t>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895177"/>
              </p:ext>
            </p:extLst>
          </p:nvPr>
        </p:nvGraphicFramePr>
        <p:xfrm>
          <a:off x="140211" y="1866223"/>
          <a:ext cx="10235177" cy="5464853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4569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</a:tblGrid>
              <a:tr h="699795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644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FIELD SANITATION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18-22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24-28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</a:p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79635990"/>
                  </a:ext>
                </a:extLst>
              </a:tr>
              <a:tr h="656441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FUEL HANDER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2126391"/>
                  </a:ext>
                </a:extLst>
              </a:tr>
              <a:tr h="65644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HAZWOPER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09696770"/>
                  </a:ext>
                </a:extLst>
              </a:tr>
              <a:tr h="65644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MASTER DRIVER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99234273"/>
                  </a:ext>
                </a:extLst>
              </a:tr>
              <a:tr h="65644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(GCSS-A)</a:t>
                      </a:r>
                    </a:p>
                    <a:p>
                      <a:pPr algn="ctr"/>
                      <a:r>
                        <a:rPr lang="en-US" sz="1200" dirty="0" smtClean="0"/>
                        <a:t>PLANT</a:t>
                      </a:r>
                      <a:r>
                        <a:rPr lang="en-US" sz="1200" baseline="0" dirty="0" smtClean="0"/>
                        <a:t> MAINT MANAGER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5644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(GCSS-A)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PROPERTY BOOK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MANAGER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39401868"/>
                  </a:ext>
                </a:extLst>
              </a:tr>
              <a:tr h="8264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SELF-HELP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18-22 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6-10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10-13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4-8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7-13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24-28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21-25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31-3 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105328" y="4648200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27-----7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95476" y="4648200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26-----8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442591" y="4763313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27-----7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33892" y="4075656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24-----2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66762" y="4901813"/>
            <a:ext cx="8386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20------1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60066" y="6905238"/>
            <a:ext cx="7168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27----1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00554" y="5368151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30----9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182059" y="5369738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24----4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01242" y="3272280"/>
            <a:ext cx="798095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 LONGER AVAILABLE AT MILITARY SCHOOLS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08412" y="6889074"/>
            <a:ext cx="7168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</a:t>
            </a:r>
            <a:r>
              <a:rPr lang="en-US" sz="1200" dirty="0">
                <a:latin typeface="Bookman Old Style" panose="02050604050505020204" pitchFamily="18" charset="0"/>
              </a:rPr>
              <a:t>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63057" y="6913379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Cancelled</a:t>
            </a:r>
            <a:endParaRPr lang="en-US" sz="1200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50517" y="5521917"/>
            <a:ext cx="816935" cy="323116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5924659" y="6509294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Cancelled</a:t>
            </a:r>
            <a:endParaRPr lang="en-US" sz="1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092992" y="6761590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Cancelled</a:t>
            </a:r>
            <a:endParaRPr lang="en-US" sz="1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87710" y="6421851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Cancelled</a:t>
            </a:r>
            <a:endParaRPr lang="en-US" sz="1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750700" y="6872307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Cancelled</a:t>
            </a:r>
            <a:endParaRPr lang="en-US" sz="1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404255" y="6900089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Cancelled</a:t>
            </a:r>
            <a:endParaRPr lang="en-US" sz="1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404254" y="6435393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Cancelled</a:t>
            </a:r>
            <a:endParaRPr lang="en-US" sz="1200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32356" y="6439282"/>
            <a:ext cx="816935" cy="32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132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2020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2019 - 30 SEPTEMBER 2020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Military 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</a:t>
            </a:r>
            <a:r>
              <a:rPr lang="en-US" sz="1600" dirty="0" smtClean="0"/>
              <a:t>3 </a:t>
            </a:r>
            <a:r>
              <a:rPr lang="en-US" sz="1600" dirty="0"/>
              <a:t>of 3</a:t>
            </a:r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239000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As </a:t>
            </a:r>
            <a:r>
              <a:rPr lang="en-US" sz="1100" dirty="0" smtClean="0"/>
              <a:t>of  </a:t>
            </a:r>
            <a:r>
              <a:rPr lang="en-US" sz="1100" dirty="0" smtClean="0"/>
              <a:t>09 </a:t>
            </a:r>
            <a:r>
              <a:rPr lang="en-US" sz="1100" dirty="0" smtClean="0"/>
              <a:t>July2020</a:t>
            </a:r>
            <a:endParaRPr lang="en-US" sz="1100" dirty="0"/>
          </a:p>
          <a:p>
            <a:r>
              <a:rPr lang="en-US" sz="1100" b="1" dirty="0" smtClean="0"/>
              <a:t>ATRRS official 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795446"/>
              </p:ext>
            </p:extLst>
          </p:nvPr>
        </p:nvGraphicFramePr>
        <p:xfrm>
          <a:off x="204223" y="1746811"/>
          <a:ext cx="10107154" cy="5485664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89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</a:tblGrid>
              <a:tr h="451699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1785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(GCSS-A)</a:t>
                      </a:r>
                    </a:p>
                    <a:p>
                      <a:pPr algn="ctr"/>
                      <a:r>
                        <a:rPr lang="en-US" sz="1200" dirty="0" smtClean="0"/>
                        <a:t>UNIT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SUPPLY MANAGER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5032764"/>
                  </a:ext>
                </a:extLst>
              </a:tr>
              <a:tr h="46079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TC AIMS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23-27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13-17</a:t>
                      </a: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4-8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27-31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51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</a:t>
                      </a:r>
                      <a:r>
                        <a:rPr lang="en-US" sz="1200" baseline="0" dirty="0" smtClean="0"/>
                        <a:t> MOVEMENT OFFICER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1-12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 Oct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Cancelled</a:t>
                      </a:r>
                      <a:endParaRPr lang="en-US" sz="10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607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UNIT ARMORER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20-31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2943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 LOAD TEAM (ULT)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4-6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11-13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18-20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26-28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85367047"/>
                  </a:ext>
                </a:extLst>
              </a:tr>
              <a:tr h="6451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TECHNICAL TRANSPORT OF HAZMAT(CERT)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11-22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1-12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10-21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27486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</a:t>
                      </a:r>
                      <a:r>
                        <a:rPr lang="en-US" sz="1200" baseline="0" dirty="0" smtClean="0"/>
                        <a:t> REQUEST</a:t>
                      </a:r>
                    </a:p>
                    <a:p>
                      <a:pPr algn="ctr"/>
                      <a:endParaRPr lang="en-US" sz="1200" baseline="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-All courses offered through Military Schools can be requested by the unit and/or activity to fulfill a training requirement with the exception of Battle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Staff and UMODPC courses.  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Submit a memorandum signed by your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Bde/Bn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 commander requesting required class at least 30 days out.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 Email memorandums  </a:t>
                      </a:r>
                      <a:r>
                        <a:rPr lang="en-US" sz="1100" i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Militaryschools@bartonccc.edu</a:t>
                      </a:r>
                      <a:r>
                        <a:rPr lang="en-US" sz="1100" i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and </a:t>
                      </a:r>
                      <a:r>
                        <a:rPr lang="en-US" sz="1100" i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Raymond.e.arnold2.civ@mail.mil  </a:t>
                      </a:r>
                      <a:r>
                        <a:rPr lang="en-US" sz="11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Memorandum must include primary/alternate dates w/required number of days for the class and number of students to be trained between the min/max class capacity.</a:t>
                      </a:r>
                    </a:p>
                    <a:p>
                      <a:pPr>
                        <a:buFontTx/>
                        <a:buChar char="-"/>
                      </a:pPr>
                      <a:endParaRPr lang="en-US" sz="1100" i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 Submit FR 28 to reserve class seat for individuals to:    </a:t>
                      </a:r>
                      <a:r>
                        <a:rPr lang="en-US" sz="1100" i="1" u="sng" dirty="0" smtClean="0">
                          <a:solidFill>
                            <a:schemeClr val="accent6"/>
                          </a:solidFill>
                        </a:rPr>
                        <a:t>usarmy.riley.1-id.mbx.military-schools-and-troop-school@mail.mil</a:t>
                      </a:r>
                      <a:endParaRPr lang="en-US" sz="1100" i="1" dirty="0" smtClean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100" i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676400" y="3429000"/>
            <a:ext cx="8996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21-------1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14700" y="3437376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27-----7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32623" y="3404866"/>
            <a:ext cx="8386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20------1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52975" y="4157833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24-----6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35746" y="5478767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21----1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58887" y="5723325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27----7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07844" y="5723326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24----4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46647" y="4496360"/>
            <a:ext cx="412555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UNIT REQUESTED ONLY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57200" y="4157834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28-----12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92477" y="3636749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24-----</a:t>
            </a:r>
            <a:r>
              <a:rPr lang="en-US" sz="1200" dirty="0">
                <a:latin typeface="Bookman Old Style" panose="02050604050505020204" pitchFamily="18" charset="0"/>
              </a:rPr>
              <a:t>6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119078" y="3052453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27-----</a:t>
            </a:r>
            <a:r>
              <a:rPr lang="en-US" sz="1200" dirty="0">
                <a:latin typeface="Bookman Old Style" panose="02050604050505020204" pitchFamily="18" charset="0"/>
              </a:rPr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570254" y="3642153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30-----10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6045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Office\Templates\Presentation Designs\Topo.pot</Template>
  <TotalTime>10104</TotalTime>
  <Words>525</Words>
  <Application>Microsoft Office PowerPoint</Application>
  <PresentationFormat>Custom</PresentationFormat>
  <Paragraphs>290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Bookman Old Style</vt:lpstr>
      <vt:lpstr>Times New Roman</vt:lpstr>
      <vt:lpstr>Default Design</vt:lpstr>
      <vt:lpstr>FY 2020 COURSE SCHEDULE 1 OCTOBER 2019 - 30 SEPTEMBER 2020 FORT RILEY,  KS  66442</vt:lpstr>
      <vt:lpstr>FY 2020 COURSE SCHEDULE 1 OCTOBER 2019 - 30 SEPTEMBER 2020 FORT RILEY,  KS  66442</vt:lpstr>
      <vt:lpstr>FY 2020 COURSE SCHEDULE 1 OCTOBER 2019 - 30 SEPTEMBER 2020 FORT RILEY,  KS  66442</vt:lpstr>
    </vt:vector>
  </TitlesOfParts>
  <Company>Fort Riley, Kansas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ARNOLDRE</dc:creator>
  <cp:lastModifiedBy>McKendry, Edward M Mr CIV USA IMCOM</cp:lastModifiedBy>
  <cp:revision>1013</cp:revision>
  <cp:lastPrinted>2019-12-05T15:51:14Z</cp:lastPrinted>
  <dcterms:created xsi:type="dcterms:W3CDTF">2000-10-17T16:03:45Z</dcterms:created>
  <dcterms:modified xsi:type="dcterms:W3CDTF">2020-07-09T14:12:39Z</dcterms:modified>
</cp:coreProperties>
</file>