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0" r:id="rId4"/>
  </p:sldIdLst>
  <p:sldSz cx="10515600" cy="7772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ymond.arnold" initials="r" lastIdx="7" clrIdx="0">
    <p:extLst>
      <p:ext uri="{19B8F6BF-5375-455C-9EA6-DF929625EA0E}">
        <p15:presenceInfo xmlns:p15="http://schemas.microsoft.com/office/powerpoint/2012/main" userId="raymond.arnol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  <a:srgbClr val="FFFF00"/>
    <a:srgbClr val="355216"/>
    <a:srgbClr val="294E1A"/>
    <a:srgbClr val="DDDDDD"/>
    <a:srgbClr val="FFCC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/>
  </p:normalViewPr>
  <p:slideViewPr>
    <p:cSldViewPr>
      <p:cViewPr varScale="1">
        <p:scale>
          <a:sx n="100" d="100"/>
          <a:sy n="100" d="100"/>
        </p:scale>
        <p:origin x="2190" y="72"/>
      </p:cViewPr>
      <p:guideLst>
        <p:guide orient="horz" pos="2448"/>
        <p:guide pos="33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4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fld id="{3220F13C-EC2D-4520-BA3B-A0FD9DF259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35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6913"/>
            <a:ext cx="47148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416425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4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fld id="{1AC1C1AA-F529-4B72-8759-CFC8BB2BCF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28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2655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5953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486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FB295-E6FB-4D27-B091-54D9DCD58459}" type="datetime1">
              <a:rPr lang="en-US"/>
              <a:pPr>
                <a:defRPr/>
              </a:pPr>
              <a:t>1/5/2021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E0018-088D-4844-B61A-62A7672760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1C33B-3191-4A97-AFD4-2F60BFBAD0E5}" type="datetime1">
              <a:rPr lang="en-US"/>
              <a:pPr>
                <a:defRPr/>
              </a:pPr>
              <a:t>1/5/2021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FA8E0-68AE-42D8-A68D-2E00931FC8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6D8C0-8C8C-4433-A6F3-F7E9F2449DB9}" type="datetime1">
              <a:rPr lang="en-US"/>
              <a:pPr>
                <a:defRPr/>
              </a:pPr>
              <a:t>1/5/2021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4817C-9C54-495F-BF07-50E9EB0DC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lIns="91440" tIns="45720" rIns="91440" bIns="45720"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5F330-8D90-45C9-B16F-B6FC41290628}" type="datetime1">
              <a:rPr lang="en-US"/>
              <a:pPr>
                <a:defRPr/>
              </a:pPr>
              <a:t>1/5/2021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DE5D5-08CF-4328-ABDC-0394DE336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534A4-C7AD-45A9-9219-2B5B4B8ED36F}" type="datetime1">
              <a:rPr lang="en-US"/>
              <a:pPr>
                <a:defRPr/>
              </a:pPr>
              <a:t>1/5/2021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37D66-4D89-4C5D-BC4E-37592280D9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BA05B-9F03-489A-BBB2-E106963A00C6}" type="datetime1">
              <a:rPr lang="en-US"/>
              <a:pPr>
                <a:defRPr/>
              </a:pPr>
              <a:t>1/5/2021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C8B86-B87F-422E-89C6-20A27F1DB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4A1AF-C2CB-46C8-B12F-2DC3C1A276CE}" type="datetime1">
              <a:rPr lang="en-US"/>
              <a:pPr>
                <a:defRPr/>
              </a:pPr>
              <a:t>1/5/2021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D22F8-B77D-4ED4-AD4E-B4F6621A6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857FE-D054-47A9-9A80-CC0E36DD9181}" type="datetime1">
              <a:rPr lang="en-US"/>
              <a:pPr>
                <a:defRPr/>
              </a:pPr>
              <a:t>1/5/2021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9B26-68E6-4B98-887D-B28065D421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457CE-EA4A-4EC4-AB4C-B2F3F9A685B8}" type="datetime1">
              <a:rPr lang="en-US"/>
              <a:pPr>
                <a:defRPr/>
              </a:pPr>
              <a:t>1/5/2021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7FA25-3901-4587-8738-E52DEDAE0E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0EE58-FDF2-4FBC-8614-9D110C385FCB}" type="datetime1">
              <a:rPr lang="en-US"/>
              <a:pPr>
                <a:defRPr/>
              </a:pPr>
              <a:t>1/5/2021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32B00-ED60-478A-8205-17A02F3F0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79DD5-D498-4DE8-BE84-DEC28D397C93}" type="datetime1">
              <a:rPr lang="en-US"/>
              <a:pPr>
                <a:defRPr/>
              </a:pPr>
              <a:t>1/5/2021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17ECA-7FD7-4735-BB15-2B9B06477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A3BE7-2BA4-4355-8B89-49FF2B86E7ED}" type="datetime1">
              <a:rPr lang="en-US"/>
              <a:pPr>
                <a:defRPr/>
              </a:pPr>
              <a:t>1/5/2021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57B32-F733-4B45-AAC5-EA94F063F6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8988" y="690563"/>
            <a:ext cx="89376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8988" y="2244725"/>
            <a:ext cx="893762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8988" y="7081838"/>
            <a:ext cx="2190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600"/>
            </a:lvl1pPr>
          </a:lstStyle>
          <a:p>
            <a:pPr>
              <a:defRPr/>
            </a:pPr>
            <a:fld id="{5AB13EB4-FE60-4F1D-809A-53123BF39DB5}" type="datetime1">
              <a:rPr lang="en-US"/>
              <a:pPr>
                <a:defRPr/>
              </a:pPr>
              <a:t>1/5/2021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7081838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600"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35863" y="7081838"/>
            <a:ext cx="2190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600"/>
            </a:lvl1pPr>
          </a:lstStyle>
          <a:p>
            <a:pPr>
              <a:defRPr/>
            </a:pPr>
            <a:fld id="{FACF33BC-E312-43AA-8D12-8011A3D2B9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sldNum="0" hdr="0" dt="0"/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 smtClean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Troop </a:t>
            </a:r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1 of 3</a:t>
            </a: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341513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As of  </a:t>
            </a:r>
            <a:r>
              <a:rPr lang="en-US" sz="1100" dirty="0" smtClean="0"/>
              <a:t>5 </a:t>
            </a:r>
            <a:r>
              <a:rPr lang="en-US" sz="1100" dirty="0" smtClean="0"/>
              <a:t>January 2021</a:t>
            </a:r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91398"/>
              </p:ext>
            </p:extLst>
          </p:nvPr>
        </p:nvGraphicFramePr>
        <p:xfrm>
          <a:off x="123808" y="1676400"/>
          <a:ext cx="10267983" cy="558391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8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341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1646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74350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AMMUNITION</a:t>
                      </a:r>
                      <a:r>
                        <a:rPr lang="en-US" sz="1200" baseline="0" dirty="0" smtClean="0"/>
                        <a:t> HANDLER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13-15</a:t>
                      </a:r>
                      <a:endParaRPr lang="en-US" sz="11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8-10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14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BATTLE STAFF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(VTT)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(400)</a:t>
                      </a:r>
                    </a:p>
                    <a:p>
                      <a:pPr algn="ctr"/>
                      <a:r>
                        <a:rPr lang="en-US" sz="1200" dirty="0" smtClean="0"/>
                        <a:t>BLDG 8388 DL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679080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BUS DRIVER</a:t>
                      </a:r>
                    </a:p>
                    <a:p>
                      <a:pPr algn="ctr"/>
                      <a:r>
                        <a:rPr lang="en-US" sz="1200" dirty="0" smtClean="0"/>
                        <a:t>BLDG 8388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20-26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3-9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316008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CBRN </a:t>
                      </a:r>
                    </a:p>
                    <a:p>
                      <a:pPr algn="ctr"/>
                      <a:r>
                        <a:rPr lang="en-US" sz="1200" dirty="0" smtClean="0"/>
                        <a:t>DEFENSE</a:t>
                      </a:r>
                    </a:p>
                    <a:p>
                      <a:pPr algn="ctr"/>
                      <a:r>
                        <a:rPr lang="en-US" sz="1200" dirty="0" smtClean="0"/>
                        <a:t>BLDG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8388A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20-4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98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COMBAT LIFESAVER (CLS)</a:t>
                      </a:r>
                    </a:p>
                    <a:p>
                      <a:pPr algn="ctr"/>
                      <a:r>
                        <a:rPr lang="en-US" sz="1200" dirty="0" smtClean="0"/>
                        <a:t>BLDG 8388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6-12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37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 CDR/1SG PRE-CMD</a:t>
                      </a:r>
                      <a:r>
                        <a:rPr lang="en-US" sz="1200" baseline="0" dirty="0" smtClean="0"/>
                        <a:t> CRS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12-22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10-20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28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DTMS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172905"/>
                  </a:ext>
                </a:extLst>
              </a:tr>
              <a:tr h="50063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FIELD SAN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13-16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 18-25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6-12 20-26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5-11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7-13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24400" y="4248557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  <a:ea typeface="Microsoft JhengHei UI Light" panose="020B0304030504040204" pitchFamily="34" charset="-120"/>
              </a:rPr>
              <a:t>22----9</a:t>
            </a:r>
            <a:endParaRPr lang="en-US" sz="1200" dirty="0">
              <a:latin typeface="Bookman Old Style" panose="02050604050505020204" pitchFamily="18" charset="0"/>
              <a:ea typeface="Microsoft JhengHei UI Light" panose="020B0304030504040204" pitchFamily="34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7168" y="5176838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30----4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76400" y="2880816"/>
            <a:ext cx="1044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ookman Old Style" panose="02050604050505020204" pitchFamily="18" charset="0"/>
              </a:rPr>
              <a:t>6</a:t>
            </a:r>
            <a:r>
              <a:rPr lang="en-US" sz="1200" dirty="0" smtClean="0">
                <a:latin typeface="Bookman Old Style" panose="02050604050505020204" pitchFamily="18" charset="0"/>
              </a:rPr>
              <a:t>--------5 (21E)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37430" y="667437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24486" y="4392522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98516" y="5294379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88812" y="2179723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2965" y="6977876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26-----3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65949" y="7042089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94855" y="6693755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401749" y="7042917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31040" y="2209412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 smtClean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Troop </a:t>
            </a:r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</a:t>
            </a:r>
            <a:r>
              <a:rPr lang="en-US" sz="1600" dirty="0" smtClean="0"/>
              <a:t>2 </a:t>
            </a:r>
            <a:r>
              <a:rPr lang="en-US" sz="1600" dirty="0"/>
              <a:t>of 3</a:t>
            </a: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308532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</a:t>
            </a:r>
            <a:r>
              <a:rPr lang="en-US" sz="1100" smtClean="0"/>
              <a:t>of  </a:t>
            </a:r>
            <a:r>
              <a:rPr lang="en-US" sz="1100" smtClean="0"/>
              <a:t>5 </a:t>
            </a:r>
            <a:r>
              <a:rPr lang="en-US" sz="1100" dirty="0" smtClean="0"/>
              <a:t>January 2021</a:t>
            </a:r>
            <a:endParaRPr lang="en-US" sz="1100" dirty="0"/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98701"/>
              </p:ext>
            </p:extLst>
          </p:nvPr>
        </p:nvGraphicFramePr>
        <p:xfrm>
          <a:off x="38100" y="1849437"/>
          <a:ext cx="10439399" cy="542937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86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65820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CONTAINER CONTRL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OFFICER </a:t>
                      </a:r>
                      <a:r>
                        <a:rPr lang="en-US" sz="1200" baseline="0" dirty="0" smtClean="0"/>
                        <a:t>        BLDG </a:t>
                      </a:r>
                      <a:r>
                        <a:rPr lang="en-US" sz="1200" dirty="0" smtClean="0"/>
                        <a:t>8388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28-30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9-11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27-4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635990"/>
                  </a:ext>
                </a:extLst>
              </a:tr>
              <a:tr h="61742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AIR LOAD PLANNER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1-16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26391"/>
                  </a:ext>
                </a:extLst>
              </a:tr>
              <a:tr h="7740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(GCSS-A)</a:t>
                      </a:r>
                    </a:p>
                    <a:p>
                      <a:pPr algn="ctr"/>
                      <a:r>
                        <a:rPr lang="en-US" sz="1200" dirty="0" smtClean="0"/>
                        <a:t>PLANT</a:t>
                      </a:r>
                      <a:r>
                        <a:rPr lang="en-US" sz="1200" baseline="0" dirty="0" smtClean="0"/>
                        <a:t> MNT MGR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27-4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696770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(GCSS-A)</a:t>
                      </a:r>
                    </a:p>
                    <a:p>
                      <a:pPr algn="ctr"/>
                      <a:r>
                        <a:rPr lang="en-US" sz="1200" dirty="0" smtClean="0"/>
                        <a:t>UNT SUPPLY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MGR</a:t>
                      </a:r>
                      <a:r>
                        <a:rPr lang="en-US" sz="1200" baseline="0" dirty="0" smtClean="0"/>
                        <a:t> BLDG 8388 DL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20-4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234273"/>
                  </a:ext>
                </a:extLst>
              </a:tr>
              <a:tr h="622902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TC AIMS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77692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4-11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16-23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 23-30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27-4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UNIT MOVEMENT OFFICER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77692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4-14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401868"/>
                  </a:ext>
                </a:extLst>
              </a:tr>
              <a:tr h="7071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 ARMORER</a:t>
                      </a:r>
                    </a:p>
                    <a:p>
                      <a:pPr algn="ctr"/>
                      <a:r>
                        <a:rPr lang="en-US" sz="1200" dirty="0" smtClean="0"/>
                        <a:t>BLDG 8388A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18-31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8-23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20876" y="68044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26-----6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76525" y="67953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86325" y="68044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17-----</a:t>
            </a:r>
            <a:r>
              <a:rPr lang="en-US" sz="1200" dirty="0"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71172" y="5530158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29-----1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67000" y="3484911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50045" y="2574925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50045" y="3160964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59076" y="2561833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50530" y="392457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57650" y="478454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20-----4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92513" y="5627728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92513" y="5876965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92513" y="6264701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87459" y="6923696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37430" y="3207291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22-----8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39991" y="320504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23912" y="478454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19-----</a:t>
            </a:r>
            <a:r>
              <a:rPr lang="en-US" sz="1200" dirty="0">
                <a:latin typeface="Bookman Old Style" panose="02050604050505020204" pitchFamily="18" charset="0"/>
              </a:rPr>
              <a:t>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78191" y="5627728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48861" y="5637563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27-----5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40961" y="5907116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</a:t>
            </a:r>
            <a:r>
              <a:rPr lang="en-US" sz="1200" dirty="0">
                <a:latin typeface="Bookman Old Style" panose="02050604050505020204" pitchFamily="18" charset="0"/>
              </a:rPr>
              <a:t>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572499" y="6626668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19-----</a:t>
            </a:r>
            <a:r>
              <a:rPr lang="en-US" sz="1200" dirty="0">
                <a:latin typeface="Bookman Old Style" panose="02050604050505020204" pitchFamily="18" charset="0"/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561627" y="5324687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39363" y="5225911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066515" y="2849262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132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 smtClean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Troop </a:t>
            </a:r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</a:t>
            </a:r>
            <a:r>
              <a:rPr lang="en-US" sz="1600" dirty="0" smtClean="0"/>
              <a:t>3 </a:t>
            </a:r>
            <a:r>
              <a:rPr lang="en-US" sz="1600" dirty="0"/>
              <a:t>of 3</a:t>
            </a: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239000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</a:t>
            </a:r>
            <a:r>
              <a:rPr lang="en-US" sz="1100" dirty="0" smtClean="0"/>
              <a:t>of </a:t>
            </a:r>
            <a:r>
              <a:rPr lang="en-US" sz="1100" dirty="0" smtClean="0"/>
              <a:t>5 </a:t>
            </a:r>
            <a:r>
              <a:rPr lang="en-US" sz="1100" dirty="0" smtClean="0"/>
              <a:t>January </a:t>
            </a:r>
            <a:r>
              <a:rPr lang="en-US" sz="1100" dirty="0" smtClean="0"/>
              <a:t>2021</a:t>
            </a:r>
            <a:endParaRPr lang="en-US" sz="1100" dirty="0"/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542347"/>
              </p:ext>
            </p:extLst>
          </p:nvPr>
        </p:nvGraphicFramePr>
        <p:xfrm>
          <a:off x="36765" y="1704994"/>
          <a:ext cx="10442069" cy="553083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72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8369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SMALL UNMANNED AIRCRAFT SYS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032764"/>
                  </a:ext>
                </a:extLst>
              </a:tr>
              <a:tr h="82865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TECHNICAL TRANSPORT OF HAZMAT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CERT</a:t>
                      </a:r>
                    </a:p>
                    <a:p>
                      <a:pPr algn="ctr"/>
                      <a:r>
                        <a:rPr lang="en-US" sz="1200" dirty="0" smtClean="0"/>
                        <a:t>910R</a:t>
                      </a:r>
                      <a:r>
                        <a:rPr lang="en-US" sz="1200" baseline="0" dirty="0" smtClean="0"/>
                        <a:t> BLDG</a:t>
                      </a:r>
                      <a:r>
                        <a:rPr lang="en-US" sz="1200" dirty="0" smtClean="0"/>
                        <a:t>77692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4-15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5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 LOAD TEAM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7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SELF HELP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BLDG 307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4-11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20-26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27-4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1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HAZWOPER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367047"/>
                  </a:ext>
                </a:extLst>
              </a:tr>
              <a:tr h="4545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COMPANY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smtClean="0"/>
                        <a:t>CLK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79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SENIOR</a:t>
                      </a:r>
                      <a:r>
                        <a:rPr lang="en-US" sz="1200" baseline="0" dirty="0" smtClean="0"/>
                        <a:t> LEADER BLDG 8388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608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</a:t>
                      </a:r>
                      <a:r>
                        <a:rPr lang="en-US" sz="1200" baseline="0" dirty="0" smtClean="0"/>
                        <a:t> REQUEST</a:t>
                      </a:r>
                    </a:p>
                    <a:p>
                      <a:pPr algn="ctr"/>
                      <a:endParaRPr lang="en-US" sz="1200" baseline="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-All courses offered through Military Schools can be requested by the unit and/or activity to fulfill a training requirement with the exception of Battle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Staff and UMODPC courses.  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Submit a memorandum signed by your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Bde/Bn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 commander requesting required class at least 30 days out.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 Email memorandums  </a:t>
                      </a:r>
                      <a:r>
                        <a:rPr lang="en-US" sz="11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Militaryschools@bartonccc.edu</a:t>
                      </a:r>
                      <a:r>
                        <a:rPr lang="en-US" sz="1100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and </a:t>
                      </a:r>
                      <a:r>
                        <a:rPr lang="en-US" sz="11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Raymond.e.arnold2.civ@mail.mil  </a:t>
                      </a:r>
                      <a:r>
                        <a:rPr lang="en-US" sz="11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Memorandum must include primary/alternate dates w/required number of days for the class and number of students to be trained between the min/max class capacity.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sz="11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 Submit FR 28 to reserve class seat for individuals to:    </a:t>
                      </a:r>
                      <a:r>
                        <a:rPr lang="en-US" sz="1100" i="1" u="sng" dirty="0" smtClean="0">
                          <a:solidFill>
                            <a:schemeClr val="accent6"/>
                          </a:solidFill>
                        </a:rPr>
                        <a:t>usarmy.riley.1-id.mbx.military-schools-and-troop-school@mail.mil</a:t>
                      </a:r>
                      <a:endParaRPr lang="en-US" sz="1100" i="1" dirty="0" smtClean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100" i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52699" y="3251452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16837" y="3254219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25-----5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64759" y="3251452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22-----2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5823" y="3625310"/>
            <a:ext cx="412555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UNIT REQUESTED ONLY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51768" y="2801529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22-----5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81096" y="4165762"/>
            <a:ext cx="793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cancelled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46928" y="4304261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27-----3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22359" y="4765288"/>
            <a:ext cx="1016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Non conduct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0730" y="4176410"/>
            <a:ext cx="1016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Non conduct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51767" y="5028145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22-----9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6045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Designs\Topo.pot</Template>
  <TotalTime>11467</TotalTime>
  <Words>638</Words>
  <Application>Microsoft Office PowerPoint</Application>
  <PresentationFormat>Custom</PresentationFormat>
  <Paragraphs>318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Microsoft JhengHei UI Light</vt:lpstr>
      <vt:lpstr>Arial</vt:lpstr>
      <vt:lpstr>Bookman Old Style</vt:lpstr>
      <vt:lpstr>Times New Roman</vt:lpstr>
      <vt:lpstr>Default Design</vt:lpstr>
      <vt:lpstr>FY 2021 COURSE SCHEDULE 1 OCTOBER 2020 - 30 SEPTEMBER 2021 FORT RILEY,  KS  66442</vt:lpstr>
      <vt:lpstr>FY 2021 COURSE SCHEDULE 1 OCTOBER 2020 - 30 SEPTEMBER 2021 FORT RILEY,  KS  66442</vt:lpstr>
      <vt:lpstr>FY 2021 COURSE SCHEDULE 1 OCTOBER 2020 - 30 SEPTEMBER 2021 FORT RILEY,  KS  66442</vt:lpstr>
    </vt:vector>
  </TitlesOfParts>
  <Company>Fort Riley, Kansas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ARNOLDRE</dc:creator>
  <cp:lastModifiedBy>McKendry, Edward M Mr CIV USA IMCOM</cp:lastModifiedBy>
  <cp:revision>1109</cp:revision>
  <cp:lastPrinted>2020-11-12T21:07:52Z</cp:lastPrinted>
  <dcterms:created xsi:type="dcterms:W3CDTF">2000-10-17T16:03:45Z</dcterms:created>
  <dcterms:modified xsi:type="dcterms:W3CDTF">2021-01-05T19:17:25Z</dcterms:modified>
</cp:coreProperties>
</file>