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68" r:id="rId6"/>
    <p:sldId id="266" r:id="rId7"/>
    <p:sldId id="267" r:id="rId8"/>
    <p:sldId id="259" r:id="rId9"/>
    <p:sldId id="261" r:id="rId10"/>
    <p:sldId id="269" r:id="rId11"/>
    <p:sldId id="262" r:id="rId12"/>
    <p:sldId id="270" r:id="rId13"/>
    <p:sldId id="271" r:id="rId14"/>
    <p:sldId id="272" r:id="rId15"/>
    <p:sldId id="273" r:id="rId16"/>
    <p:sldId id="263" r:id="rId17"/>
    <p:sldId id="274" r:id="rId18"/>
    <p:sldId id="275"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6" autoAdjust="0"/>
    <p:restoredTop sz="94660"/>
  </p:normalViewPr>
  <p:slideViewPr>
    <p:cSldViewPr snapToGrid="0">
      <p:cViewPr varScale="1">
        <p:scale>
          <a:sx n="90" d="100"/>
          <a:sy n="90" d="100"/>
        </p:scale>
        <p:origin x="9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041823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21303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22293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678347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26228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1322490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4293137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376739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184292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10717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F41108-CE0B-4180-827C-AF717D6E1291}" type="datetimeFigureOut">
              <a:rPr lang="en-US" smtClean="0"/>
              <a:t>3/28/2017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193648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F41108-CE0B-4180-827C-AF717D6E1291}" type="datetimeFigureOut">
              <a:rPr lang="en-US" smtClean="0"/>
              <a:t>3/28/2017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180974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F41108-CE0B-4180-827C-AF717D6E1291}" type="datetimeFigureOut">
              <a:rPr lang="en-US" smtClean="0"/>
              <a:t>3/28/2017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282854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F41108-CE0B-4180-827C-AF717D6E1291}" type="datetimeFigureOut">
              <a:rPr lang="en-US" smtClean="0"/>
              <a:t>3/28/2017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3185016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F41108-CE0B-4180-827C-AF717D6E1291}" type="datetimeFigureOut">
              <a:rPr lang="en-US" smtClean="0"/>
              <a:t>3/28/2017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3035598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F41108-CE0B-4180-827C-AF717D6E1291}" type="datetimeFigureOut">
              <a:rPr lang="en-US" smtClean="0"/>
              <a:t>3/28/2017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3821518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F41108-CE0B-4180-827C-AF717D6E1291}" type="datetimeFigureOut">
              <a:rPr lang="en-US" smtClean="0"/>
              <a:t>3/28/2017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86F59A9-2E74-4B25-9702-857171D4FDFE}" type="slidenum">
              <a:rPr lang="en-US" smtClean="0"/>
              <a:t>‹#›</a:t>
            </a:fld>
            <a:endParaRPr lang="en-US"/>
          </a:p>
        </p:txBody>
      </p:sp>
    </p:spTree>
    <p:extLst>
      <p:ext uri="{BB962C8B-B14F-4D97-AF65-F5344CB8AC3E}">
        <p14:creationId xmlns:p14="http://schemas.microsoft.com/office/powerpoint/2010/main" val="1215328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studentaid.ed.gov/sa/prepare-for-college/budgeting/creating-your-budg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studentaid.ed.gov/sa/repay-loans/understand/servicer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udentaid.ed.gov/sa/repay-loans/understand/plans/standard" TargetMode="External"/><Relationship Id="rId2" Type="http://schemas.openxmlformats.org/officeDocument/2006/relationships/hyperlink" Target="https://studentloans.gov/myDirectLoan/repaymentEstimator.action" TargetMode="External"/><Relationship Id="rId1" Type="http://schemas.openxmlformats.org/officeDocument/2006/relationships/slideLayout" Target="../slideLayouts/slideLayout2.xml"/><Relationship Id="rId4" Type="http://schemas.openxmlformats.org/officeDocument/2006/relationships/hyperlink" Target="https://studentaid.ed.gov/sa/repay-loans/understand/plans/income-drive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udentaid.ed.gov/sa/repay-loans/forgiveness-cancellation/teacher" TargetMode="External"/><Relationship Id="rId2" Type="http://schemas.openxmlformats.org/officeDocument/2006/relationships/hyperlink" Target="https://studentaid.ed.gov/sa/repay-loans/forgiveness-cancellation/public-service" TargetMode="External"/><Relationship Id="rId1" Type="http://schemas.openxmlformats.org/officeDocument/2006/relationships/slideLayout" Target="../slideLayouts/slideLayout2.xml"/><Relationship Id="rId4" Type="http://schemas.openxmlformats.org/officeDocument/2006/relationships/hyperlink" Target="https://studentaid.ed.gov/sa/repay-loans/forgiveness-cancellatio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studentaid.ed.gov/sa/repay-loans/understand/service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tudentaid.ed.gov/sa/repay-loans#cant-afford-payment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udentloans.gov/myDirectLoan/index.act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s://studentaid.ed.gov/sa/log-in" TargetMode="External"/><Relationship Id="rId1" Type="http://schemas.openxmlformats.org/officeDocument/2006/relationships/slideLayout" Target="../slideLayouts/slideLayout2.xml"/><Relationship Id="rId4" Type="http://schemas.openxmlformats.org/officeDocument/2006/relationships/hyperlink" Target="https://studentaid.ed.gov/sa/repay-loans/understand/servicer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tudentaid.ed.gov/sa/repay-loans/consolidation" TargetMode="External"/><Relationship Id="rId2" Type="http://schemas.openxmlformats.org/officeDocument/2006/relationships/hyperlink" Target="https://studentaid.ed.gov/sa/repay-loans/understand/plan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navient.com/" TargetMode="External"/><Relationship Id="rId3" Type="http://schemas.openxmlformats.org/officeDocument/2006/relationships/hyperlink" Target="http://www.myfedloan.org/" TargetMode="External"/><Relationship Id="rId7" Type="http://schemas.openxmlformats.org/officeDocument/2006/relationships/hyperlink" Target="http://www.mohela.com/" TargetMode="External"/><Relationship Id="rId2" Type="http://schemas.openxmlformats.org/officeDocument/2006/relationships/hyperlink" Target="https://www.mycornerstoneloan.org/" TargetMode="External"/><Relationship Id="rId1" Type="http://schemas.openxmlformats.org/officeDocument/2006/relationships/slideLayout" Target="../slideLayouts/slideLayout2.xml"/><Relationship Id="rId6" Type="http://schemas.openxmlformats.org/officeDocument/2006/relationships/hyperlink" Target="https://www.edfinancial.com/" TargetMode="External"/><Relationship Id="rId5" Type="http://schemas.openxmlformats.org/officeDocument/2006/relationships/hyperlink" Target="https://www.mygreatlakes.org/" TargetMode="External"/><Relationship Id="rId10" Type="http://schemas.openxmlformats.org/officeDocument/2006/relationships/hyperlink" Target="https://public.osla.org/" TargetMode="External"/><Relationship Id="rId4" Type="http://schemas.openxmlformats.org/officeDocument/2006/relationships/hyperlink" Target="http://www.gsmr.org/" TargetMode="External"/><Relationship Id="rId9" Type="http://schemas.openxmlformats.org/officeDocument/2006/relationships/hyperlink" Target="http://www.nelnet.com/"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studentloans.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Federal Student Loans</a:t>
            </a:r>
            <a:endParaRPr lang="en-US" dirty="0"/>
          </a:p>
        </p:txBody>
      </p:sp>
      <p:sp>
        <p:nvSpPr>
          <p:cNvPr id="3" name="Subtitle 2"/>
          <p:cNvSpPr>
            <a:spLocks noGrp="1"/>
          </p:cNvSpPr>
          <p:nvPr>
            <p:ph type="subTitle" idx="1"/>
          </p:nvPr>
        </p:nvSpPr>
        <p:spPr/>
        <p:txBody>
          <a:bodyPr/>
          <a:lstStyle/>
          <a:p>
            <a:r>
              <a:rPr lang="en-US" dirty="0" smtClean="0"/>
              <a:t>Preparing for Successful Repayment</a:t>
            </a:r>
            <a:endParaRPr lang="en-US" dirty="0"/>
          </a:p>
        </p:txBody>
      </p:sp>
    </p:spTree>
    <p:extLst>
      <p:ext uri="{BB962C8B-B14F-4D97-AF65-F5344CB8AC3E}">
        <p14:creationId xmlns:p14="http://schemas.microsoft.com/office/powerpoint/2010/main" val="4178307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After You Graduate or Leave School</a:t>
            </a:r>
            <a:endParaRPr lang="en-US" dirty="0"/>
          </a:p>
        </p:txBody>
      </p:sp>
    </p:spTree>
    <p:extLst>
      <p:ext uri="{BB962C8B-B14F-4D97-AF65-F5344CB8AC3E}">
        <p14:creationId xmlns:p14="http://schemas.microsoft.com/office/powerpoint/2010/main" val="2854384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97041"/>
            <a:ext cx="8596668" cy="1320800"/>
          </a:xfrm>
        </p:spPr>
        <p:txBody>
          <a:bodyPr/>
          <a:lstStyle/>
          <a:p>
            <a:r>
              <a:rPr lang="en-US" dirty="0" smtClean="0"/>
              <a:t>Create a Budget</a:t>
            </a:r>
            <a:endParaRPr lang="en-US" dirty="0"/>
          </a:p>
        </p:txBody>
      </p:sp>
      <p:sp>
        <p:nvSpPr>
          <p:cNvPr id="3" name="Content Placeholder 2"/>
          <p:cNvSpPr>
            <a:spLocks noGrp="1"/>
          </p:cNvSpPr>
          <p:nvPr>
            <p:ph idx="1"/>
          </p:nvPr>
        </p:nvSpPr>
        <p:spPr>
          <a:xfrm>
            <a:off x="677334" y="2001101"/>
            <a:ext cx="8596668" cy="2273188"/>
          </a:xfrm>
        </p:spPr>
        <p:txBody>
          <a:bodyPr/>
          <a:lstStyle/>
          <a:p>
            <a:r>
              <a:rPr lang="en-US" dirty="0"/>
              <a:t>For most loans, you’ll have six months—or nine months for Federal Perkins Loans—after you graduate, leave school, or drop below half-time enrollment before you must begin making your loan payments. Take this time to make a plan for repayment.</a:t>
            </a:r>
          </a:p>
        </p:txBody>
      </p:sp>
      <p:sp>
        <p:nvSpPr>
          <p:cNvPr id="4" name="Title 1"/>
          <p:cNvSpPr txBox="1">
            <a:spLocks/>
          </p:cNvSpPr>
          <p:nvPr/>
        </p:nvSpPr>
        <p:spPr>
          <a:xfrm>
            <a:off x="829734" y="698204"/>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Know When You Have to Start Making Payments</a:t>
            </a:r>
            <a:endParaRPr lang="en-US" dirty="0"/>
          </a:p>
        </p:txBody>
      </p:sp>
      <p:sp>
        <p:nvSpPr>
          <p:cNvPr id="6" name="Content Placeholder 2"/>
          <p:cNvSpPr txBox="1">
            <a:spLocks/>
          </p:cNvSpPr>
          <p:nvPr/>
        </p:nvSpPr>
        <p:spPr>
          <a:xfrm>
            <a:off x="677334" y="4440592"/>
            <a:ext cx="8596668" cy="227318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Create a budget to determine how much you can realistically afford to pay monthly toward your student loans. </a:t>
            </a:r>
            <a:r>
              <a:rPr lang="en-US" u="sng" dirty="0">
                <a:hlinkClick r:id="rId2" tooltip="Creating Your Budget"/>
              </a:rPr>
              <a:t>Get help creating a budget</a:t>
            </a:r>
            <a:r>
              <a:rPr lang="en-US" dirty="0"/>
              <a:t>.</a:t>
            </a:r>
          </a:p>
        </p:txBody>
      </p:sp>
    </p:spTree>
    <p:extLst>
      <p:ext uri="{BB962C8B-B14F-4D97-AF65-F5344CB8AC3E}">
        <p14:creationId xmlns:p14="http://schemas.microsoft.com/office/powerpoint/2010/main" val="2178760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a Goal for Repayment</a:t>
            </a:r>
            <a:endParaRPr lang="en-US" dirty="0"/>
          </a:p>
        </p:txBody>
      </p:sp>
      <p:sp>
        <p:nvSpPr>
          <p:cNvPr id="3" name="Content Placeholder 2"/>
          <p:cNvSpPr>
            <a:spLocks noGrp="1"/>
          </p:cNvSpPr>
          <p:nvPr>
            <p:ph idx="1"/>
          </p:nvPr>
        </p:nvSpPr>
        <p:spPr>
          <a:xfrm>
            <a:off x="677334" y="1363147"/>
            <a:ext cx="8596668" cy="3880773"/>
          </a:xfrm>
        </p:spPr>
        <p:txBody>
          <a:bodyPr/>
          <a:lstStyle/>
          <a:p>
            <a:r>
              <a:rPr lang="en-US" dirty="0"/>
              <a:t>After you know how much you can afford to pay each month, set a goal for repaying your loans. To begin setting your goal, ask and answer this question: “Do I want to repay my loans quickly, or do I want to pay as little as possible per month?” You can’t choose both options. Any time you lower your payment, you’ll be in repayment for a longer time and you’ll pay more interest on your loans</a:t>
            </a:r>
            <a:r>
              <a:rPr lang="en-US" dirty="0" smtClean="0"/>
              <a:t>.</a:t>
            </a:r>
          </a:p>
          <a:p>
            <a:pPr marL="0" indent="0">
              <a:buNone/>
            </a:pPr>
            <a:r>
              <a:rPr lang="en-US" sz="2400" dirty="0" smtClean="0"/>
              <a:t>**</a:t>
            </a:r>
            <a:r>
              <a:rPr lang="en-US" dirty="0"/>
              <a:t>If your financial situation changes, you can change your repayment plan at any time. If you have questions about your loan repayment options or the process, contact your </a:t>
            </a:r>
            <a:r>
              <a:rPr lang="en-US" u="sng" dirty="0">
                <a:hlinkClick r:id="rId2" tooltip="Loan Servicers"/>
              </a:rPr>
              <a:t>loan servicer</a:t>
            </a:r>
            <a:r>
              <a:rPr lang="en-US" dirty="0" smtClean="0"/>
              <a:t>.</a:t>
            </a:r>
            <a:r>
              <a:rPr lang="en-US" sz="2400" dirty="0" smtClean="0"/>
              <a:t>**</a:t>
            </a:r>
            <a:endParaRPr lang="en-US" sz="2400" dirty="0"/>
          </a:p>
        </p:txBody>
      </p:sp>
    </p:spTree>
    <p:extLst>
      <p:ext uri="{BB962C8B-B14F-4D97-AF65-F5344CB8AC3E}">
        <p14:creationId xmlns:p14="http://schemas.microsoft.com/office/powerpoint/2010/main" val="1393181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7693"/>
          </a:xfrm>
        </p:spPr>
        <p:txBody>
          <a:bodyPr/>
          <a:lstStyle/>
          <a:p>
            <a:r>
              <a:rPr lang="en-US" dirty="0" smtClean="0"/>
              <a:t>Select an Affordable Repayment Plan</a:t>
            </a:r>
            <a:endParaRPr lang="en-US" dirty="0"/>
          </a:p>
        </p:txBody>
      </p:sp>
      <p:sp>
        <p:nvSpPr>
          <p:cNvPr id="3" name="Content Placeholder 2"/>
          <p:cNvSpPr>
            <a:spLocks noGrp="1"/>
          </p:cNvSpPr>
          <p:nvPr>
            <p:ph idx="1"/>
          </p:nvPr>
        </p:nvSpPr>
        <p:spPr>
          <a:xfrm>
            <a:off x="677334" y="1467293"/>
            <a:ext cx="8596668" cy="3880773"/>
          </a:xfrm>
        </p:spPr>
        <p:txBody>
          <a:bodyPr>
            <a:normAutofit fontScale="92500" lnSpcReduction="20000"/>
          </a:bodyPr>
          <a:lstStyle/>
          <a:p>
            <a:pPr fontAlgn="base"/>
            <a:r>
              <a:rPr lang="en-US" dirty="0"/>
              <a:t>Now that you’ve set a goal for repayment, you can find a repayment plan that fits your goal using the </a:t>
            </a:r>
            <a:r>
              <a:rPr lang="en-US" i="1" u="sng" dirty="0">
                <a:hlinkClick r:id="rId2" tooltip="Repayment Estimator"/>
              </a:rPr>
              <a:t>Repayment Estimator</a:t>
            </a:r>
            <a:r>
              <a:rPr lang="en-US" dirty="0"/>
              <a:t>.</a:t>
            </a:r>
          </a:p>
          <a:p>
            <a:pPr fontAlgn="base"/>
            <a:r>
              <a:rPr lang="en-US" dirty="0"/>
              <a:t>If you want to pay your loans off quickly and you can afford to do it, select the </a:t>
            </a:r>
            <a:r>
              <a:rPr lang="en-US" u="sng" dirty="0">
                <a:hlinkClick r:id="rId3" tooltip="Standard Plan"/>
              </a:rPr>
              <a:t>Standard Repayment Plan</a:t>
            </a:r>
            <a:r>
              <a:rPr lang="en-US" dirty="0"/>
              <a:t>. Unless you consolidate, your loans will be paid off after 10 years of payments.</a:t>
            </a:r>
          </a:p>
          <a:p>
            <a:pPr fontAlgn="base"/>
            <a:r>
              <a:rPr lang="en-US" dirty="0"/>
              <a:t>If you want to have the lowest monthly payment or can’t afford to make payments under the Standard Repayment Plan, select an income-driven repayment plan. These plans</a:t>
            </a:r>
          </a:p>
          <a:p>
            <a:pPr lvl="1" fontAlgn="base"/>
            <a:r>
              <a:rPr lang="en-US" dirty="0"/>
              <a:t>set your payment at a percentage of your income,</a:t>
            </a:r>
          </a:p>
          <a:p>
            <a:pPr lvl="1" fontAlgn="base"/>
            <a:r>
              <a:rPr lang="en-US" dirty="0"/>
              <a:t>will usually have a lower monthly payment than other plans, and</a:t>
            </a:r>
          </a:p>
          <a:p>
            <a:pPr lvl="1" fontAlgn="base"/>
            <a:r>
              <a:rPr lang="en-US" dirty="0"/>
              <a:t>can have payments as low as $0 per month.</a:t>
            </a:r>
          </a:p>
          <a:p>
            <a:pPr fontAlgn="base"/>
            <a:r>
              <a:rPr lang="en-US" dirty="0"/>
              <a:t>With these plans, you’ll be in repayment for up to 20 or 25 years. If your loans are not repaid in full after 20 or 25 years, the remaining balance will be forgiven. </a:t>
            </a:r>
            <a:r>
              <a:rPr lang="en-US" u="sng" dirty="0">
                <a:hlinkClick r:id="rId4" tooltip="Income-Driven Plans"/>
              </a:rPr>
              <a:t>Learn more about income-driven repayment plans</a:t>
            </a:r>
            <a:r>
              <a:rPr lang="en-US" dirty="0"/>
              <a:t>.</a:t>
            </a:r>
          </a:p>
        </p:txBody>
      </p:sp>
    </p:spTree>
    <p:extLst>
      <p:ext uri="{BB962C8B-B14F-4D97-AF65-F5344CB8AC3E}">
        <p14:creationId xmlns:p14="http://schemas.microsoft.com/office/powerpoint/2010/main" val="4050503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Know if You are Eligible for Loan Forgiveness Based on Your Employer or Job</a:t>
            </a:r>
            <a:endParaRPr lang="en-US" dirty="0"/>
          </a:p>
        </p:txBody>
      </p:sp>
      <p:sp>
        <p:nvSpPr>
          <p:cNvPr id="3" name="Content Placeholder 2"/>
          <p:cNvSpPr>
            <a:spLocks noGrp="1"/>
          </p:cNvSpPr>
          <p:nvPr>
            <p:ph idx="1"/>
          </p:nvPr>
        </p:nvSpPr>
        <p:spPr/>
        <p:txBody>
          <a:bodyPr/>
          <a:lstStyle/>
          <a:p>
            <a:pPr fontAlgn="base"/>
            <a:r>
              <a:rPr lang="en-US" dirty="0"/>
              <a:t>Public Service Loan Forgiveness (PSLF) Program: You may qualify for this loan forgiveness program if you are employed by a government or a not-for-profit organization. You must make 120 qualifying payments under an income-driven plan to qualify. </a:t>
            </a:r>
            <a:r>
              <a:rPr lang="en-US" u="sng" dirty="0">
                <a:hlinkClick r:id="rId2" tooltip="Public Service Loan Forgiveness"/>
              </a:rPr>
              <a:t>Learn more about PSLF</a:t>
            </a:r>
            <a:r>
              <a:rPr lang="en-US" dirty="0"/>
              <a:t>.</a:t>
            </a:r>
          </a:p>
          <a:p>
            <a:pPr fontAlgn="base"/>
            <a:r>
              <a:rPr lang="en-US" dirty="0"/>
              <a:t>Teacher Loan Forgiveness Program: You may qualify for this program if you (a) teach full-time for five complete and consecutive academic years in certain elementary and secondary schools and educational service agencies that serve low-income families, and (b) meet other qualifications. </a:t>
            </a:r>
            <a:r>
              <a:rPr lang="en-US" u="sng" dirty="0">
                <a:hlinkClick r:id="rId3" tooltip="Teacher Loan Forgiveness"/>
              </a:rPr>
              <a:t>Get the details of the Teacher Loan Forgiveness Program</a:t>
            </a:r>
            <a:r>
              <a:rPr lang="en-US" dirty="0"/>
              <a:t>.</a:t>
            </a:r>
          </a:p>
          <a:p>
            <a:pPr fontAlgn="base"/>
            <a:r>
              <a:rPr lang="en-US" u="sng" dirty="0">
                <a:hlinkClick r:id="rId4" tooltip="Forgiveness, Cancellation, and Discharge"/>
              </a:rPr>
              <a:t>Find out more about forgiveness, cancellation, and discharge</a:t>
            </a:r>
            <a:r>
              <a:rPr lang="en-US" dirty="0"/>
              <a:t>.</a:t>
            </a:r>
          </a:p>
          <a:p>
            <a:pPr marL="0" indent="0">
              <a:buNone/>
            </a:pPr>
            <a:endParaRPr lang="en-US" dirty="0"/>
          </a:p>
        </p:txBody>
      </p:sp>
    </p:spTree>
    <p:extLst>
      <p:ext uri="{BB962C8B-B14F-4D97-AF65-F5344CB8AC3E}">
        <p14:creationId xmlns:p14="http://schemas.microsoft.com/office/powerpoint/2010/main" val="3098203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It’s Time to Start Making Payments</a:t>
            </a:r>
            <a:endParaRPr lang="en-US" dirty="0"/>
          </a:p>
        </p:txBody>
      </p:sp>
    </p:spTree>
    <p:extLst>
      <p:ext uri="{BB962C8B-B14F-4D97-AF65-F5344CB8AC3E}">
        <p14:creationId xmlns:p14="http://schemas.microsoft.com/office/powerpoint/2010/main" val="22509052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On-Time Payments to Your Loan Servicer</a:t>
            </a:r>
            <a:endParaRPr lang="en-US" dirty="0"/>
          </a:p>
        </p:txBody>
      </p:sp>
      <p:sp>
        <p:nvSpPr>
          <p:cNvPr id="3" name="Content Placeholder 2"/>
          <p:cNvSpPr>
            <a:spLocks noGrp="1"/>
          </p:cNvSpPr>
          <p:nvPr>
            <p:ph idx="1"/>
          </p:nvPr>
        </p:nvSpPr>
        <p:spPr>
          <a:xfrm>
            <a:off x="677334" y="1809715"/>
            <a:ext cx="8596668" cy="1273727"/>
          </a:xfrm>
        </p:spPr>
        <p:txBody>
          <a:bodyPr/>
          <a:lstStyle/>
          <a:p>
            <a:r>
              <a:rPr lang="en-US" dirty="0"/>
              <a:t>Your </a:t>
            </a:r>
            <a:r>
              <a:rPr lang="en-US" u="sng" dirty="0">
                <a:hlinkClick r:id="rId2" tooltip="Loan Servicers"/>
              </a:rPr>
              <a:t>loan servicer</a:t>
            </a:r>
            <a:r>
              <a:rPr lang="en-US" dirty="0"/>
              <a:t> will provide you with a loan repayment schedule that tells you when your first payment is due, the number and frequency of payments, and the amount of each payment. Contact your loan servicer if you haven’t received this information.</a:t>
            </a:r>
          </a:p>
        </p:txBody>
      </p:sp>
      <p:sp>
        <p:nvSpPr>
          <p:cNvPr id="4" name="Title 1"/>
          <p:cNvSpPr txBox="1">
            <a:spLocks/>
          </p:cNvSpPr>
          <p:nvPr/>
        </p:nvSpPr>
        <p:spPr>
          <a:xfrm>
            <a:off x="677334" y="3266376"/>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Make Repayment Simple and Save on Interest – Enroll in Automatic Debit</a:t>
            </a:r>
          </a:p>
          <a:p>
            <a:endParaRPr lang="en-US" dirty="0"/>
          </a:p>
        </p:txBody>
      </p:sp>
      <p:sp>
        <p:nvSpPr>
          <p:cNvPr id="5" name="Content Placeholder 2"/>
          <p:cNvSpPr txBox="1">
            <a:spLocks/>
          </p:cNvSpPr>
          <p:nvPr/>
        </p:nvSpPr>
        <p:spPr>
          <a:xfrm>
            <a:off x="677334" y="4587176"/>
            <a:ext cx="8596668" cy="127372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Once you enroll, your payments will be automatically taken from your bank account each month. This will help you to stay on track with your payments, and as an added bonus, you may get a 0.25% interest rate deduction if you have Direct Loans. Check your servicer’s website for details.</a:t>
            </a:r>
          </a:p>
        </p:txBody>
      </p:sp>
    </p:spTree>
    <p:extLst>
      <p:ext uri="{BB962C8B-B14F-4D97-AF65-F5344CB8AC3E}">
        <p14:creationId xmlns:p14="http://schemas.microsoft.com/office/powerpoint/2010/main" val="9626303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 Your Options if you Can’t Make Your Loan Payment</a:t>
            </a:r>
            <a:endParaRPr lang="en-US" dirty="0"/>
          </a:p>
        </p:txBody>
      </p:sp>
      <p:sp>
        <p:nvSpPr>
          <p:cNvPr id="3" name="Content Placeholder 2"/>
          <p:cNvSpPr>
            <a:spLocks noGrp="1"/>
          </p:cNvSpPr>
          <p:nvPr>
            <p:ph idx="1"/>
          </p:nvPr>
        </p:nvSpPr>
        <p:spPr/>
        <p:txBody>
          <a:bodyPr/>
          <a:lstStyle/>
          <a:p>
            <a:r>
              <a:rPr lang="en-US" dirty="0"/>
              <a:t>If you don’t pay the full amount due on time or if you start missing payments—even one—your loan will be considered </a:t>
            </a:r>
            <a:r>
              <a:rPr lang="en-US" i="1" dirty="0"/>
              <a:t>delinquent</a:t>
            </a:r>
            <a:r>
              <a:rPr lang="en-US" dirty="0"/>
              <a:t>, and late fees may be charged to you. If you can’t make your payments, contact your loan servicer immediately for help. Your servicer can offer you temporary or long-term options, such as changing repayment plans, deferment, </a:t>
            </a:r>
            <a:r>
              <a:rPr lang="en-US" i="1" dirty="0"/>
              <a:t>forbearance</a:t>
            </a:r>
            <a:r>
              <a:rPr lang="en-US" dirty="0"/>
              <a:t>, or loan consolidation. Get details about </a:t>
            </a:r>
            <a:r>
              <a:rPr lang="en-US" u="sng" dirty="0">
                <a:hlinkClick r:id="rId2" tooltip="How to Repay Your Loans"/>
              </a:rPr>
              <a:t>what to do if you are having trouble making your payments</a:t>
            </a:r>
            <a:r>
              <a:rPr lang="en-US" dirty="0"/>
              <a:t>.</a:t>
            </a:r>
          </a:p>
        </p:txBody>
      </p:sp>
    </p:spTree>
    <p:extLst>
      <p:ext uri="{BB962C8B-B14F-4D97-AF65-F5344CB8AC3E}">
        <p14:creationId xmlns:p14="http://schemas.microsoft.com/office/powerpoint/2010/main" val="3363839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 Your Federal Income Taxes</a:t>
            </a:r>
            <a:endParaRPr lang="en-US" dirty="0"/>
          </a:p>
        </p:txBody>
      </p:sp>
      <p:sp>
        <p:nvSpPr>
          <p:cNvPr id="3" name="Content Placeholder 2"/>
          <p:cNvSpPr>
            <a:spLocks noGrp="1"/>
          </p:cNvSpPr>
          <p:nvPr>
            <p:ph idx="1"/>
          </p:nvPr>
        </p:nvSpPr>
        <p:spPr>
          <a:xfrm>
            <a:off x="517846" y="1490737"/>
            <a:ext cx="8596668" cy="3880773"/>
          </a:xfrm>
        </p:spPr>
        <p:txBody>
          <a:bodyPr/>
          <a:lstStyle/>
          <a:p>
            <a:r>
              <a:rPr lang="en-US" dirty="0"/>
              <a:t>You may be eligible to deduct a portion of the student loan interest you paid on your federal tax return. Student loan interest payments are reported both to the IRS and to you on IRS Form 1098-E, </a:t>
            </a:r>
            <a:r>
              <a:rPr lang="en-US" i="1" dirty="0"/>
              <a:t>Student Loan Interest Statement</a:t>
            </a:r>
            <a:r>
              <a:rPr lang="en-US" dirty="0"/>
              <a:t>. Check with the IRS or a tax advisor to see if you qualify for this deduction.</a:t>
            </a:r>
          </a:p>
        </p:txBody>
      </p:sp>
    </p:spTree>
    <p:extLst>
      <p:ext uri="{BB962C8B-B14F-4D97-AF65-F5344CB8AC3E}">
        <p14:creationId xmlns:p14="http://schemas.microsoft.com/office/powerpoint/2010/main" val="7071116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Successful Loan Repayment</a:t>
            </a:r>
            <a:endParaRPr lang="en-US" dirty="0"/>
          </a:p>
        </p:txBody>
      </p:sp>
      <p:sp>
        <p:nvSpPr>
          <p:cNvPr id="3" name="Content Placeholder 2"/>
          <p:cNvSpPr>
            <a:spLocks noGrp="1"/>
          </p:cNvSpPr>
          <p:nvPr>
            <p:ph idx="1"/>
          </p:nvPr>
        </p:nvSpPr>
        <p:spPr>
          <a:xfrm>
            <a:off x="411520" y="1352515"/>
            <a:ext cx="8596668" cy="4431596"/>
          </a:xfrm>
        </p:spPr>
        <p:txBody>
          <a:bodyPr>
            <a:normAutofit/>
          </a:bodyPr>
          <a:lstStyle/>
          <a:p>
            <a:r>
              <a:rPr lang="en-US" dirty="0" smtClean="0"/>
              <a:t>Be Responsible!  Student loan debt does not go away.  Be responsible for the money that you have borrowed and use this to build good credit and financial stability.</a:t>
            </a:r>
          </a:p>
          <a:p>
            <a:r>
              <a:rPr lang="en-US" dirty="0" smtClean="0"/>
              <a:t>Communicate!  Communicate with your loan servicer if you ever have difficulty making payments.  Do not start skipping payments.  Your servicer is there to help and will assist you in finding a payment plan that works for your situation.</a:t>
            </a:r>
          </a:p>
          <a:p>
            <a:r>
              <a:rPr lang="en-US" dirty="0" smtClean="0"/>
              <a:t>Be Responsive!  If you receive information from Barton or from your Loan Servicer that does not make sense to you, ask questions.  It is not likely you will be sent information that is not important.  Barton and your Loan Servicers are here to help, so please never be afraid to ask</a:t>
            </a:r>
            <a:r>
              <a:rPr lang="en-US" dirty="0" smtClean="0"/>
              <a:t>!</a:t>
            </a:r>
          </a:p>
          <a:p>
            <a:r>
              <a:rPr lang="en-US" dirty="0" smtClean="0"/>
              <a:t>Be Prepared!  Make finding a job your top priority after graduation.  Barton has resources to help you explore job opportunities, learn interview skills and prepare resumes!  Use them!</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68821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hlinkClick r:id="rId2"/>
          </p:cNvPr>
          <p:cNvPicPr>
            <a:picLocks noChangeAspect="1"/>
          </p:cNvPicPr>
          <p:nvPr/>
        </p:nvPicPr>
        <p:blipFill>
          <a:blip r:embed="rId3"/>
          <a:stretch>
            <a:fillRect/>
          </a:stretch>
        </p:blipFill>
        <p:spPr>
          <a:xfrm>
            <a:off x="1755928" y="1158948"/>
            <a:ext cx="7390603" cy="4132018"/>
          </a:xfrm>
          <a:prstGeom prst="rect">
            <a:avLst/>
          </a:prstGeom>
        </p:spPr>
      </p:pic>
    </p:spTree>
    <p:extLst>
      <p:ext uri="{BB962C8B-B14F-4D97-AF65-F5344CB8AC3E}">
        <p14:creationId xmlns:p14="http://schemas.microsoft.com/office/powerpoint/2010/main" val="28070590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Questions??</a:t>
            </a:r>
            <a:endParaRPr lang="en-US" dirty="0"/>
          </a:p>
        </p:txBody>
      </p:sp>
    </p:spTree>
    <p:extLst>
      <p:ext uri="{BB962C8B-B14F-4D97-AF65-F5344CB8AC3E}">
        <p14:creationId xmlns:p14="http://schemas.microsoft.com/office/powerpoint/2010/main" val="997908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008" y="333153"/>
            <a:ext cx="8596668" cy="1320800"/>
          </a:xfrm>
        </p:spPr>
        <p:txBody>
          <a:bodyPr/>
          <a:lstStyle/>
          <a:p>
            <a:pPr algn="ctr"/>
            <a:r>
              <a:rPr lang="en-US" dirty="0" smtClean="0"/>
              <a:t>FSA ID</a:t>
            </a:r>
            <a:endParaRPr lang="en-US" dirty="0"/>
          </a:p>
        </p:txBody>
      </p:sp>
      <p:pic>
        <p:nvPicPr>
          <p:cNvPr id="4" name="Content Placeholder 3"/>
          <p:cNvPicPr>
            <a:picLocks noGrp="1" noChangeAspect="1"/>
          </p:cNvPicPr>
          <p:nvPr>
            <p:ph idx="1"/>
          </p:nvPr>
        </p:nvPicPr>
        <p:blipFill>
          <a:blip r:embed="rId2"/>
          <a:stretch>
            <a:fillRect/>
          </a:stretch>
        </p:blipFill>
        <p:spPr>
          <a:xfrm>
            <a:off x="411520" y="1233488"/>
            <a:ext cx="8606461" cy="1835285"/>
          </a:xfrm>
          <a:prstGeom prst="rect">
            <a:avLst/>
          </a:prstGeom>
        </p:spPr>
      </p:pic>
      <p:sp>
        <p:nvSpPr>
          <p:cNvPr id="3" name="TextBox 2"/>
          <p:cNvSpPr txBox="1"/>
          <p:nvPr/>
        </p:nvSpPr>
        <p:spPr>
          <a:xfrm>
            <a:off x="634259" y="3264194"/>
            <a:ext cx="8537944"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You ALREADY have an active FSA ID.  If you do not know your FSA ID visit the website below and click on “What if I forget my FSA ID username or password?” </a:t>
            </a:r>
          </a:p>
          <a:p>
            <a:r>
              <a:rPr lang="en-US" dirty="0" smtClean="0">
                <a:hlinkClick r:id="rId3"/>
              </a:rPr>
              <a:t>https</a:t>
            </a:r>
            <a:r>
              <a:rPr lang="en-US" dirty="0">
                <a:hlinkClick r:id="rId3"/>
              </a:rPr>
              <a:t>://</a:t>
            </a:r>
            <a:r>
              <a:rPr lang="en-US" dirty="0" smtClean="0">
                <a:hlinkClick r:id="rId3"/>
              </a:rPr>
              <a:t>studentaid.ed.gov/sa/fafsa/filling-out/fsaid</a:t>
            </a:r>
            <a:r>
              <a:rPr lang="en-US" dirty="0" smtClean="0"/>
              <a:t> </a:t>
            </a:r>
            <a:endParaRPr lang="en-US" dirty="0"/>
          </a:p>
        </p:txBody>
      </p:sp>
    </p:spTree>
    <p:extLst>
      <p:ext uri="{BB962C8B-B14F-4D97-AF65-F5344CB8AC3E}">
        <p14:creationId xmlns:p14="http://schemas.microsoft.com/office/powerpoint/2010/main" val="1033956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4208" y="192197"/>
            <a:ext cx="8867775" cy="1419225"/>
          </a:xfrm>
          <a:prstGeom prst="rect">
            <a:avLst/>
          </a:prstGeom>
        </p:spPr>
      </p:pic>
      <p:sp>
        <p:nvSpPr>
          <p:cNvPr id="3" name="Content Placeholder 2"/>
          <p:cNvSpPr>
            <a:spLocks noGrp="1"/>
          </p:cNvSpPr>
          <p:nvPr>
            <p:ph idx="1"/>
          </p:nvPr>
        </p:nvSpPr>
        <p:spPr>
          <a:xfrm>
            <a:off x="438125" y="2763191"/>
            <a:ext cx="8508458" cy="2847345"/>
          </a:xfrm>
        </p:spPr>
        <p:txBody>
          <a:bodyPr/>
          <a:lstStyle/>
          <a:p>
            <a:pPr marL="0" indent="0">
              <a:buNone/>
            </a:pPr>
            <a:r>
              <a:rPr lang="en-US" dirty="0"/>
              <a:t>Be an informed borrower by learning about your loans and what to do for a smooth repayment experience. As you work through this checklist, you’ll find out how to make payments and figure out which repayment plan is best for you; and you’ll know what to do if you’re having trouble making payments or think you might be eligible for </a:t>
            </a:r>
            <a:r>
              <a:rPr lang="en-US" i="1" dirty="0"/>
              <a:t>loan forgiveness</a:t>
            </a:r>
            <a:r>
              <a:rPr lang="en-US" dirty="0"/>
              <a:t>.	</a:t>
            </a:r>
            <a:endParaRPr lang="en-US" dirty="0" smtClean="0"/>
          </a:p>
          <a:p>
            <a:r>
              <a:rPr lang="en-US" dirty="0"/>
              <a:t>	</a:t>
            </a:r>
            <a:r>
              <a:rPr lang="en-US" dirty="0" smtClean="0"/>
              <a:t>Before You Graduate or Leave School</a:t>
            </a:r>
          </a:p>
          <a:p>
            <a:r>
              <a:rPr lang="en-US" dirty="0"/>
              <a:t>	</a:t>
            </a:r>
            <a:r>
              <a:rPr lang="en-US" dirty="0" smtClean="0"/>
              <a:t>After You Graduate or Leave School</a:t>
            </a:r>
            <a:endParaRPr lang="en-US" dirty="0"/>
          </a:p>
          <a:p>
            <a:r>
              <a:rPr lang="en-US" dirty="0" smtClean="0"/>
              <a:t>	When It’s Time to Start Making Payments</a:t>
            </a:r>
            <a:endParaRPr lang="en-US" dirty="0"/>
          </a:p>
        </p:txBody>
      </p:sp>
      <p:sp>
        <p:nvSpPr>
          <p:cNvPr id="5" name="TextBox 4"/>
          <p:cNvSpPr txBox="1"/>
          <p:nvPr/>
        </p:nvSpPr>
        <p:spPr>
          <a:xfrm>
            <a:off x="438125" y="2116860"/>
            <a:ext cx="6757101" cy="646331"/>
          </a:xfrm>
          <a:prstGeom prst="rect">
            <a:avLst/>
          </a:prstGeom>
          <a:noFill/>
        </p:spPr>
        <p:txBody>
          <a:bodyPr wrap="square" rtlCol="0">
            <a:spAutoFit/>
          </a:bodyPr>
          <a:lstStyle/>
          <a:p>
            <a:r>
              <a:rPr lang="en-US" sz="3600" dirty="0" smtClean="0">
                <a:solidFill>
                  <a:schemeClr val="accent1"/>
                </a:solidFill>
              </a:rPr>
              <a:t>Successful Repayment Checklist</a:t>
            </a:r>
            <a:endParaRPr lang="en-US" sz="3600" dirty="0">
              <a:solidFill>
                <a:schemeClr val="accent1"/>
              </a:solidFill>
            </a:endParaRPr>
          </a:p>
        </p:txBody>
      </p:sp>
    </p:spTree>
    <p:extLst>
      <p:ext uri="{BB962C8B-B14F-4D97-AF65-F5344CB8AC3E}">
        <p14:creationId xmlns:p14="http://schemas.microsoft.com/office/powerpoint/2010/main" val="1427373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Before You Graduate or Leave School</a:t>
            </a:r>
            <a:endParaRPr lang="en-US" dirty="0"/>
          </a:p>
        </p:txBody>
      </p:sp>
    </p:spTree>
    <p:extLst>
      <p:ext uri="{BB962C8B-B14F-4D97-AF65-F5344CB8AC3E}">
        <p14:creationId xmlns:p14="http://schemas.microsoft.com/office/powerpoint/2010/main" val="3923059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Your Federal Student Loan History</a:t>
            </a:r>
            <a:endParaRPr lang="en-US" dirty="0"/>
          </a:p>
        </p:txBody>
      </p:sp>
      <p:sp>
        <p:nvSpPr>
          <p:cNvPr id="3" name="Content Placeholder 2"/>
          <p:cNvSpPr>
            <a:spLocks noGrp="1"/>
          </p:cNvSpPr>
          <p:nvPr>
            <p:ph idx="1"/>
          </p:nvPr>
        </p:nvSpPr>
        <p:spPr/>
        <p:txBody>
          <a:bodyPr/>
          <a:lstStyle/>
          <a:p>
            <a:pPr fontAlgn="base"/>
            <a:r>
              <a:rPr lang="en-US" dirty="0"/>
              <a:t>Get your loan history by </a:t>
            </a:r>
            <a:r>
              <a:rPr lang="en-US" u="sng" dirty="0">
                <a:hlinkClick r:id="rId2" tooltip="Log In"/>
              </a:rPr>
              <a:t>logging in to My Federal Student Aid</a:t>
            </a:r>
            <a:r>
              <a:rPr lang="en-US" dirty="0"/>
              <a:t>—you’ll need to </a:t>
            </a:r>
            <a:r>
              <a:rPr lang="en-US" u="sng" dirty="0">
                <a:hlinkClick r:id="rId3" tooltip="The FSA ID"/>
              </a:rPr>
              <a:t>create an FSA ID</a:t>
            </a:r>
            <a:r>
              <a:rPr lang="en-US" dirty="0"/>
              <a:t> if you don’t already have one. As you review your information, note the following: </a:t>
            </a:r>
          </a:p>
          <a:p>
            <a:pPr lvl="1" fontAlgn="base"/>
            <a:r>
              <a:rPr lang="en-US" dirty="0"/>
              <a:t>The current loan balance and </a:t>
            </a:r>
            <a:r>
              <a:rPr lang="en-US" i="1" dirty="0"/>
              <a:t>interest rate</a:t>
            </a:r>
            <a:r>
              <a:rPr lang="en-US" dirty="0"/>
              <a:t> for each loan</a:t>
            </a:r>
          </a:p>
          <a:p>
            <a:pPr lvl="1" fontAlgn="base"/>
            <a:r>
              <a:rPr lang="en-US" dirty="0"/>
              <a:t>The loan type (depending on when you went to school and what loan programs your school participated in, you may have loans from different federal student loan programs; the types of loans you received can affect what benefits are available to you)</a:t>
            </a:r>
          </a:p>
          <a:p>
            <a:pPr lvl="1" fontAlgn="base"/>
            <a:r>
              <a:rPr lang="en-US" dirty="0"/>
              <a:t>The name of the </a:t>
            </a:r>
            <a:r>
              <a:rPr lang="en-US" i="1" dirty="0"/>
              <a:t>loan servicer</a:t>
            </a:r>
            <a:r>
              <a:rPr lang="en-US" dirty="0"/>
              <a:t> for each loan (a </a:t>
            </a:r>
            <a:r>
              <a:rPr lang="en-US" u="sng" dirty="0">
                <a:hlinkClick r:id="rId4" tooltip="Loan Servicers"/>
              </a:rPr>
              <a:t>loan servicer</a:t>
            </a:r>
            <a:r>
              <a:rPr lang="en-US" dirty="0"/>
              <a:t> is a company that handles the billing and other services on your loans; generally, you’ll have one servicer for all your federal student loans, but there is a chance you could have more than one)</a:t>
            </a:r>
          </a:p>
          <a:p>
            <a:pPr marL="0" indent="0">
              <a:buNone/>
            </a:pPr>
            <a:endParaRPr lang="en-US" dirty="0"/>
          </a:p>
        </p:txBody>
      </p:sp>
    </p:spTree>
    <p:extLst>
      <p:ext uri="{BB962C8B-B14F-4D97-AF65-F5344CB8AC3E}">
        <p14:creationId xmlns:p14="http://schemas.microsoft.com/office/powerpoint/2010/main" val="4109812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to Know Your Loan Servicer</a:t>
            </a:r>
            <a:endParaRPr lang="en-US" dirty="0"/>
          </a:p>
        </p:txBody>
      </p:sp>
      <p:sp>
        <p:nvSpPr>
          <p:cNvPr id="3" name="Content Placeholder 2"/>
          <p:cNvSpPr>
            <a:spLocks noGrp="1"/>
          </p:cNvSpPr>
          <p:nvPr>
            <p:ph idx="1"/>
          </p:nvPr>
        </p:nvSpPr>
        <p:spPr>
          <a:xfrm>
            <a:off x="549743" y="1575798"/>
            <a:ext cx="8596668" cy="3880773"/>
          </a:xfrm>
        </p:spPr>
        <p:txBody>
          <a:bodyPr/>
          <a:lstStyle/>
          <a:p>
            <a:r>
              <a:rPr lang="en-US" dirty="0"/>
              <a:t>A </a:t>
            </a:r>
            <a:r>
              <a:rPr lang="en-US" i="1" dirty="0"/>
              <a:t>loan servicer</a:t>
            </a:r>
            <a:r>
              <a:rPr lang="en-US" dirty="0"/>
              <a:t> is a company that handles the billing and other services on your </a:t>
            </a:r>
            <a:r>
              <a:rPr lang="en-US" i="1" dirty="0"/>
              <a:t>federal student loan</a:t>
            </a:r>
            <a:r>
              <a:rPr lang="en-US" dirty="0"/>
              <a:t>. The loan servicer will work with you on </a:t>
            </a:r>
            <a:r>
              <a:rPr lang="en-US" u="sng" dirty="0">
                <a:hlinkClick r:id="rId2"/>
              </a:rPr>
              <a:t>repayment plans</a:t>
            </a:r>
            <a:r>
              <a:rPr lang="en-US" dirty="0"/>
              <a:t> and </a:t>
            </a:r>
            <a:r>
              <a:rPr lang="en-US" u="sng" dirty="0">
                <a:hlinkClick r:id="rId3"/>
              </a:rPr>
              <a:t>loan consolidation</a:t>
            </a:r>
            <a:r>
              <a:rPr lang="en-US" dirty="0"/>
              <a:t> and will assist you with other tasks related to your federal student loan. It is important to maintain contact with your loan servicer. If your circumstances change at any time during your repayment period, your loan servicer will be able to help</a:t>
            </a:r>
            <a:r>
              <a:rPr lang="en-US" dirty="0" smtClean="0"/>
              <a:t>.</a:t>
            </a:r>
          </a:p>
          <a:p>
            <a:r>
              <a:rPr lang="en-US" dirty="0"/>
              <a:t>Why pay for help with your federal student loans when your loan servicer will help you for FREE? Contact your servicer to apply for income-driven repayment plans, student </a:t>
            </a:r>
            <a:r>
              <a:rPr lang="en-US" i="1" dirty="0"/>
              <a:t>loan forgiveness</a:t>
            </a:r>
            <a:r>
              <a:rPr lang="en-US" dirty="0"/>
              <a:t>, and more.</a:t>
            </a:r>
          </a:p>
        </p:txBody>
      </p:sp>
    </p:spTree>
    <p:extLst>
      <p:ext uri="{BB962C8B-B14F-4D97-AF65-F5344CB8AC3E}">
        <p14:creationId xmlns:p14="http://schemas.microsoft.com/office/powerpoint/2010/main" val="3685191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5" y="237461"/>
            <a:ext cx="8596668" cy="974651"/>
          </a:xfrm>
        </p:spPr>
        <p:txBody>
          <a:bodyPr>
            <a:normAutofit fontScale="90000"/>
          </a:bodyPr>
          <a:lstStyle/>
          <a:p>
            <a:r>
              <a:rPr lang="en-US" dirty="0" smtClean="0"/>
              <a:t>Create an Online Account on Your Servicer’s Website.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10074062"/>
              </p:ext>
            </p:extLst>
          </p:nvPr>
        </p:nvGraphicFramePr>
        <p:xfrm>
          <a:off x="1544575" y="2692323"/>
          <a:ext cx="5823788" cy="3421077"/>
        </p:xfrm>
        <a:graphic>
          <a:graphicData uri="http://schemas.openxmlformats.org/drawingml/2006/table">
            <a:tbl>
              <a:tblPr/>
              <a:tblGrid>
                <a:gridCol w="2857304"/>
                <a:gridCol w="2966484"/>
              </a:tblGrid>
              <a:tr h="403557">
                <a:tc>
                  <a:txBody>
                    <a:bodyPr/>
                    <a:lstStyle/>
                    <a:p>
                      <a:pPr algn="l" fontAlgn="base"/>
                      <a:r>
                        <a:rPr lang="en-US" b="1" dirty="0">
                          <a:solidFill>
                            <a:srgbClr val="FFFFFF"/>
                          </a:solidFill>
                          <a:effectLst/>
                          <a:latin typeface="Arial" panose="020B0604020202020204" pitchFamily="34" charset="0"/>
                        </a:rPr>
                        <a:t>Loan Servicer</a:t>
                      </a:r>
                    </a:p>
                  </a:txBody>
                  <a:tcPr marL="76200" marR="0" marT="38100" marB="38100" anchor="ctr">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994640"/>
                    </a:solidFill>
                  </a:tcPr>
                </a:tc>
                <a:tc>
                  <a:txBody>
                    <a:bodyPr/>
                    <a:lstStyle/>
                    <a:p>
                      <a:pPr algn="l" fontAlgn="base"/>
                      <a:r>
                        <a:rPr lang="en-US" b="1" dirty="0">
                          <a:solidFill>
                            <a:srgbClr val="FFFFFF"/>
                          </a:solidFill>
                          <a:effectLst/>
                          <a:latin typeface="Arial" panose="020B0604020202020204" pitchFamily="34" charset="0"/>
                        </a:rPr>
                        <a:t>Contact</a:t>
                      </a:r>
                    </a:p>
                  </a:txBody>
                  <a:tcPr marL="76200" marR="0" marT="38100" marB="38100" anchor="ctr">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994640"/>
                    </a:solidFill>
                  </a:tcPr>
                </a:tc>
              </a:tr>
              <a:tr h="227707">
                <a:tc>
                  <a:txBody>
                    <a:bodyPr/>
                    <a:lstStyle/>
                    <a:p>
                      <a:pPr fontAlgn="base"/>
                      <a:r>
                        <a:rPr lang="en-US" u="sng" dirty="0" err="1">
                          <a:solidFill>
                            <a:srgbClr val="4432A3"/>
                          </a:solidFill>
                          <a:effectLst/>
                          <a:latin typeface="inherit"/>
                          <a:hlinkClick r:id="rId2"/>
                        </a:rPr>
                        <a:t>CornerStone</a:t>
                      </a:r>
                      <a:endParaRPr lang="en-US" dirty="0">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dirty="0">
                          <a:solidFill>
                            <a:srgbClr val="494B4C"/>
                          </a:solidFill>
                          <a:effectLst/>
                          <a:latin typeface="Droid Serif"/>
                        </a:rPr>
                        <a:t>1-800-663-1662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r>
              <a:tr h="227707">
                <a:tc>
                  <a:txBody>
                    <a:bodyPr/>
                    <a:lstStyle/>
                    <a:p>
                      <a:pPr fontAlgn="base"/>
                      <a:r>
                        <a:rPr lang="en-US" u="sng">
                          <a:solidFill>
                            <a:srgbClr val="4432A3"/>
                          </a:solidFill>
                          <a:effectLst/>
                          <a:latin typeface="inherit"/>
                          <a:hlinkClick r:id="rId3"/>
                        </a:rPr>
                        <a:t>FedLoan Servicing (PHEAA)</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c>
                  <a:txBody>
                    <a:bodyPr/>
                    <a:lstStyle/>
                    <a:p>
                      <a:pPr fontAlgn="base"/>
                      <a:r>
                        <a:rPr lang="en-US">
                          <a:solidFill>
                            <a:srgbClr val="494B4C"/>
                          </a:solidFill>
                          <a:effectLst/>
                          <a:latin typeface="Droid Serif"/>
                        </a:rPr>
                        <a:t>1-800-699-2908</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r>
              <a:tr h="227707">
                <a:tc>
                  <a:txBody>
                    <a:bodyPr/>
                    <a:lstStyle/>
                    <a:p>
                      <a:pPr fontAlgn="base"/>
                      <a:r>
                        <a:rPr lang="en-US" u="sng">
                          <a:solidFill>
                            <a:srgbClr val="4432A3"/>
                          </a:solidFill>
                          <a:effectLst/>
                          <a:latin typeface="inherit"/>
                          <a:hlinkClick r:id="rId4"/>
                        </a:rPr>
                        <a:t>Granite State – GSMR</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a:solidFill>
                            <a:srgbClr val="494B4C"/>
                          </a:solidFill>
                          <a:effectLst/>
                          <a:latin typeface="Droid Serif"/>
                        </a:rPr>
                        <a:t>1-888-556-0022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r>
              <a:tr h="455414">
                <a:tc>
                  <a:txBody>
                    <a:bodyPr/>
                    <a:lstStyle/>
                    <a:p>
                      <a:pPr fontAlgn="base"/>
                      <a:r>
                        <a:rPr lang="en-US" u="sng">
                          <a:solidFill>
                            <a:srgbClr val="4432A3"/>
                          </a:solidFill>
                          <a:effectLst/>
                          <a:latin typeface="inherit"/>
                          <a:hlinkClick r:id="rId5"/>
                        </a:rPr>
                        <a:t>Great Lakes Educational Loan Services, Inc.</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c>
                  <a:txBody>
                    <a:bodyPr/>
                    <a:lstStyle/>
                    <a:p>
                      <a:pPr fontAlgn="base"/>
                      <a:r>
                        <a:rPr lang="en-US">
                          <a:solidFill>
                            <a:srgbClr val="494B4C"/>
                          </a:solidFill>
                          <a:effectLst/>
                          <a:latin typeface="Droid Serif"/>
                        </a:rPr>
                        <a:t>1-800-236-4300</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r>
              <a:tr h="227707">
                <a:tc>
                  <a:txBody>
                    <a:bodyPr/>
                    <a:lstStyle/>
                    <a:p>
                      <a:pPr fontAlgn="base"/>
                      <a:r>
                        <a:rPr lang="en-US" u="sng">
                          <a:solidFill>
                            <a:srgbClr val="4432A3"/>
                          </a:solidFill>
                          <a:effectLst/>
                          <a:latin typeface="inherit"/>
                          <a:hlinkClick r:id="rId6"/>
                        </a:rPr>
                        <a:t>HESC/Edfinancial</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a:solidFill>
                            <a:srgbClr val="494B4C"/>
                          </a:solidFill>
                          <a:effectLst/>
                          <a:latin typeface="Droid Serif"/>
                        </a:rPr>
                        <a:t>1-855-337-6884</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r>
              <a:tr h="227707">
                <a:tc>
                  <a:txBody>
                    <a:bodyPr/>
                    <a:lstStyle/>
                    <a:p>
                      <a:pPr fontAlgn="base"/>
                      <a:r>
                        <a:rPr lang="en-US" u="sng">
                          <a:solidFill>
                            <a:srgbClr val="4432A3"/>
                          </a:solidFill>
                          <a:effectLst/>
                          <a:latin typeface="inherit"/>
                          <a:hlinkClick r:id="rId7"/>
                        </a:rPr>
                        <a:t>MOHELA</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c>
                  <a:txBody>
                    <a:bodyPr/>
                    <a:lstStyle/>
                    <a:p>
                      <a:pPr fontAlgn="base"/>
                      <a:r>
                        <a:rPr lang="en-US">
                          <a:solidFill>
                            <a:srgbClr val="494B4C"/>
                          </a:solidFill>
                          <a:effectLst/>
                          <a:latin typeface="Droid Serif"/>
                        </a:rPr>
                        <a:t>1-888-866-4352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r>
              <a:tr h="227707">
                <a:tc>
                  <a:txBody>
                    <a:bodyPr/>
                    <a:lstStyle/>
                    <a:p>
                      <a:pPr fontAlgn="base"/>
                      <a:r>
                        <a:rPr lang="en-US" u="sng">
                          <a:solidFill>
                            <a:srgbClr val="4432A3"/>
                          </a:solidFill>
                          <a:effectLst/>
                          <a:latin typeface="inherit"/>
                          <a:hlinkClick r:id="rId8"/>
                        </a:rPr>
                        <a:t>Navient</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a:solidFill>
                            <a:srgbClr val="494B4C"/>
                          </a:solidFill>
                          <a:effectLst/>
                          <a:latin typeface="Droid Serif"/>
                        </a:rPr>
                        <a:t>1-800-722-1300</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r>
              <a:tr h="227707">
                <a:tc>
                  <a:txBody>
                    <a:bodyPr/>
                    <a:lstStyle/>
                    <a:p>
                      <a:pPr fontAlgn="base"/>
                      <a:r>
                        <a:rPr lang="en-US" u="sng">
                          <a:solidFill>
                            <a:srgbClr val="4432A3"/>
                          </a:solidFill>
                          <a:effectLst/>
                          <a:latin typeface="inherit"/>
                          <a:hlinkClick r:id="rId9"/>
                        </a:rPr>
                        <a:t>Nelnet</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c>
                  <a:txBody>
                    <a:bodyPr/>
                    <a:lstStyle/>
                    <a:p>
                      <a:pPr fontAlgn="base"/>
                      <a:r>
                        <a:rPr lang="en-US">
                          <a:solidFill>
                            <a:srgbClr val="494B4C"/>
                          </a:solidFill>
                          <a:effectLst/>
                          <a:latin typeface="Droid Serif"/>
                        </a:rPr>
                        <a:t>1-888-486-4722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r>
              <a:tr h="227707">
                <a:tc>
                  <a:txBody>
                    <a:bodyPr/>
                    <a:lstStyle/>
                    <a:p>
                      <a:pPr fontAlgn="base"/>
                      <a:r>
                        <a:rPr lang="en-US" u="sng" dirty="0">
                          <a:solidFill>
                            <a:srgbClr val="4432A3"/>
                          </a:solidFill>
                          <a:effectLst/>
                          <a:latin typeface="inherit"/>
                          <a:hlinkClick r:id="rId10"/>
                        </a:rPr>
                        <a:t>OSLA Servicing</a:t>
                      </a:r>
                      <a:endParaRPr lang="en-US" dirty="0">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dirty="0">
                          <a:solidFill>
                            <a:srgbClr val="494B4C"/>
                          </a:solidFill>
                          <a:effectLst/>
                          <a:latin typeface="Droid Serif"/>
                        </a:rPr>
                        <a:t>1-866-264-9762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r>
            </a:tbl>
          </a:graphicData>
        </a:graphic>
      </p:graphicFrame>
      <p:sp>
        <p:nvSpPr>
          <p:cNvPr id="7" name="Rectangle 1"/>
          <p:cNvSpPr>
            <a:spLocks noChangeArrowheads="1"/>
          </p:cNvSpPr>
          <p:nvPr/>
        </p:nvSpPr>
        <p:spPr bwMode="auto">
          <a:xfrm>
            <a:off x="305195" y="1835260"/>
            <a:ext cx="89132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494B4C"/>
                </a:solidFill>
                <a:effectLst/>
                <a:latin typeface="Droid Serif"/>
              </a:rPr>
              <a:t>.</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7"/>
          <p:cNvSpPr/>
          <p:nvPr/>
        </p:nvSpPr>
        <p:spPr>
          <a:xfrm>
            <a:off x="407212" y="1352053"/>
            <a:ext cx="8938806" cy="1200329"/>
          </a:xfrm>
          <a:prstGeom prst="rect">
            <a:avLst/>
          </a:prstGeom>
        </p:spPr>
        <p:txBody>
          <a:bodyPr wrap="square">
            <a:spAutoFit/>
          </a:bodyPr>
          <a:lstStyle/>
          <a:p>
            <a:r>
              <a:rPr lang="en-US" dirty="0">
                <a:solidFill>
                  <a:srgbClr val="494B4C"/>
                </a:solidFill>
                <a:latin typeface="Droid Serif"/>
              </a:rPr>
              <a:t>You can find the most detailed and up-to-date information about your loans, make your payments, and manage your loans (for example, change repayment plans or apply for a </a:t>
            </a:r>
            <a:r>
              <a:rPr lang="en-US" i="1" dirty="0">
                <a:solidFill>
                  <a:srgbClr val="994640"/>
                </a:solidFill>
                <a:latin typeface="Droid Serif"/>
              </a:rPr>
              <a:t>deferment</a:t>
            </a:r>
            <a:r>
              <a:rPr lang="en-US" dirty="0">
                <a:solidFill>
                  <a:srgbClr val="494B4C"/>
                </a:solidFill>
                <a:latin typeface="Droid Serif"/>
              </a:rPr>
              <a:t>) on your loan servicer’s website. When you create your account, be sure your contact information is correct.</a:t>
            </a:r>
            <a:endParaRPr lang="en-US" dirty="0"/>
          </a:p>
        </p:txBody>
      </p:sp>
    </p:spTree>
    <p:extLst>
      <p:ext uri="{BB962C8B-B14F-4D97-AF65-F5344CB8AC3E}">
        <p14:creationId xmlns:p14="http://schemas.microsoft.com/office/powerpoint/2010/main" val="1202996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11619"/>
            <a:ext cx="8596668" cy="857693"/>
          </a:xfrm>
        </p:spPr>
        <p:txBody>
          <a:bodyPr/>
          <a:lstStyle/>
          <a:p>
            <a:r>
              <a:rPr lang="en-US" dirty="0" smtClean="0"/>
              <a:t>Complete Mandatory Exit Counseling</a:t>
            </a:r>
            <a:endParaRPr lang="en-US" dirty="0"/>
          </a:p>
        </p:txBody>
      </p:sp>
      <p:sp>
        <p:nvSpPr>
          <p:cNvPr id="3" name="Content Placeholder 2"/>
          <p:cNvSpPr>
            <a:spLocks noGrp="1"/>
          </p:cNvSpPr>
          <p:nvPr>
            <p:ph idx="1"/>
          </p:nvPr>
        </p:nvSpPr>
        <p:spPr>
          <a:xfrm>
            <a:off x="677334" y="1756552"/>
            <a:ext cx="8596668" cy="3880773"/>
          </a:xfrm>
        </p:spPr>
        <p:txBody>
          <a:bodyPr/>
          <a:lstStyle/>
          <a:p>
            <a:pPr marL="0" indent="0">
              <a:buNone/>
            </a:pPr>
            <a:r>
              <a:rPr lang="en-US" dirty="0"/>
              <a:t>All federal student loan borrowers must complete exit counseling. Exit counseling provides important information you need to help you prepare for repayment of your loans. Check with your school to find out how they want you to complete exit counseling. Schools have different requirements</a:t>
            </a:r>
            <a:r>
              <a:rPr lang="en-US" dirty="0" smtClean="0"/>
              <a:t>.</a:t>
            </a:r>
          </a:p>
          <a:p>
            <a:pPr marL="0" indent="0">
              <a:buNone/>
            </a:pPr>
            <a:endParaRPr lang="en-US" dirty="0"/>
          </a:p>
          <a:p>
            <a:r>
              <a:rPr lang="en-US" dirty="0" smtClean="0"/>
              <a:t>Barton requests exit counseling each year that you borrow, even if you are returning or transferring the following year.  </a:t>
            </a:r>
          </a:p>
          <a:p>
            <a:r>
              <a:rPr lang="en-US" dirty="0" smtClean="0"/>
              <a:t>You will be directed to complete exit counseling at </a:t>
            </a:r>
            <a:r>
              <a:rPr lang="en-US" dirty="0" smtClean="0">
                <a:hlinkClick r:id="rId2"/>
              </a:rPr>
              <a:t>www.studentloans.gov</a:t>
            </a:r>
            <a:r>
              <a:rPr lang="en-US" dirty="0" smtClean="0"/>
              <a:t>.  </a:t>
            </a:r>
            <a:endParaRPr lang="en-US" dirty="0"/>
          </a:p>
        </p:txBody>
      </p:sp>
    </p:spTree>
    <p:extLst>
      <p:ext uri="{BB962C8B-B14F-4D97-AF65-F5344CB8AC3E}">
        <p14:creationId xmlns:p14="http://schemas.microsoft.com/office/powerpoint/2010/main" val="3205118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121</TotalTime>
  <Words>913</Words>
  <Application>Microsoft Office PowerPoint</Application>
  <PresentationFormat>Widescreen</PresentationFormat>
  <Paragraphs>82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Droid Serif</vt:lpstr>
      <vt:lpstr>inherit</vt:lpstr>
      <vt:lpstr>Trebuchet MS</vt:lpstr>
      <vt:lpstr>Wingdings 3</vt:lpstr>
      <vt:lpstr>Facet</vt:lpstr>
      <vt:lpstr>Federal Student Loans</vt:lpstr>
      <vt:lpstr>PowerPoint Presentation</vt:lpstr>
      <vt:lpstr>FSA ID</vt:lpstr>
      <vt:lpstr>PowerPoint Presentation</vt:lpstr>
      <vt:lpstr>Before You Graduate or Leave School</vt:lpstr>
      <vt:lpstr>Review Your Federal Student Loan History</vt:lpstr>
      <vt:lpstr>Get to Know Your Loan Servicer</vt:lpstr>
      <vt:lpstr>Create an Online Account on Your Servicer’s Website.</vt:lpstr>
      <vt:lpstr>Complete Mandatory Exit Counseling</vt:lpstr>
      <vt:lpstr>After You Graduate or Leave School</vt:lpstr>
      <vt:lpstr>Create a Budget</vt:lpstr>
      <vt:lpstr>Set a Goal for Repayment</vt:lpstr>
      <vt:lpstr>Select an Affordable Repayment Plan</vt:lpstr>
      <vt:lpstr>Know if You are Eligible for Loan Forgiveness Based on Your Employer or Job</vt:lpstr>
      <vt:lpstr>When It’s Time to Start Making Payments</vt:lpstr>
      <vt:lpstr>Make On-Time Payments to Your Loan Servicer</vt:lpstr>
      <vt:lpstr>Know Your Options if you Can’t Make Your Loan Payment</vt:lpstr>
      <vt:lpstr>Reduce Your Federal Income Taxes</vt:lpstr>
      <vt:lpstr>Tips for Successful Loan Repayment</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Student Loans</dc:title>
  <dc:creator>Asher, Whitney</dc:creator>
  <cp:lastModifiedBy>Asher, Whitney</cp:lastModifiedBy>
  <cp:revision>13</cp:revision>
  <dcterms:created xsi:type="dcterms:W3CDTF">2017-03-09T16:45:46Z</dcterms:created>
  <dcterms:modified xsi:type="dcterms:W3CDTF">2017-03-28T17:21:39Z</dcterms:modified>
</cp:coreProperties>
</file>