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6" r:id="rId4"/>
    <p:sldId id="263" r:id="rId5"/>
    <p:sldId id="264" r:id="rId6"/>
    <p:sldId id="265" r:id="rId7"/>
    <p:sldId id="259" r:id="rId8"/>
    <p:sldId id="260" r:id="rId9"/>
    <p:sldId id="261" r:id="rId10"/>
    <p:sldId id="267" r:id="rId11"/>
    <p:sldId id="262"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842913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90EEE-395D-475F-A217-B62592B9EEB0}"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12780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263534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97219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241343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356218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667608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4081430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70653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82649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711136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890EEE-395D-475F-A217-B62592B9EEB0}"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63091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890EEE-395D-475F-A217-B62592B9EEB0}" type="datetimeFigureOut">
              <a:rPr lang="en-US" smtClean="0"/>
              <a:t>6/9/2015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23147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3485824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254116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2D890EEE-395D-475F-A217-B62592B9EEB0}" type="datetimeFigureOut">
              <a:rPr lang="en-US" smtClean="0"/>
              <a:t>6/9/2015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43476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90EEE-395D-475F-A217-B62592B9EEB0}"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1304-02F7-412C-8CDD-1053FF4D6565}" type="slidenum">
              <a:rPr lang="en-US" smtClean="0"/>
              <a:t>‹#›</a:t>
            </a:fld>
            <a:endParaRPr lang="en-US"/>
          </a:p>
        </p:txBody>
      </p:sp>
    </p:spTree>
    <p:extLst>
      <p:ext uri="{BB962C8B-B14F-4D97-AF65-F5344CB8AC3E}">
        <p14:creationId xmlns:p14="http://schemas.microsoft.com/office/powerpoint/2010/main" val="160566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D890EEE-395D-475F-A217-B62592B9EEB0}" type="datetimeFigureOut">
              <a:rPr lang="en-US" smtClean="0"/>
              <a:t>6/9/2015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44C1304-02F7-412C-8CDD-1053FF4D6565}" type="slidenum">
              <a:rPr lang="en-US" smtClean="0"/>
              <a:t>‹#›</a:t>
            </a:fld>
            <a:endParaRPr lang="en-US"/>
          </a:p>
        </p:txBody>
      </p:sp>
    </p:spTree>
    <p:extLst>
      <p:ext uri="{BB962C8B-B14F-4D97-AF65-F5344CB8AC3E}">
        <p14:creationId xmlns:p14="http://schemas.microsoft.com/office/powerpoint/2010/main" val="186626057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erkinsm@bartonccc.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ocs.bartonccc.edu/finaid/Resources/Presentations/Reducing%20Stress%20in%20the%20Financial%20Aid%20Offic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ocs.bartonccc.edu/finaid/Resources/Presentations/HowToFindAnswersForYourRegulatoryIssues.pd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854" y="1447800"/>
            <a:ext cx="10251583" cy="3329581"/>
          </a:xfrm>
        </p:spPr>
        <p:txBody>
          <a:bodyPr>
            <a:normAutofit/>
          </a:bodyPr>
          <a:lstStyle/>
          <a:p>
            <a:r>
              <a:rPr lang="en-US" sz="4800" b="1" dirty="0" smtClean="0"/>
              <a:t>Federal Financial Aid Administrative Burden Translated:</a:t>
            </a:r>
            <a:br>
              <a:rPr lang="en-US" sz="4800" b="1" dirty="0" smtClean="0"/>
            </a:br>
            <a:r>
              <a:rPr lang="en-US" sz="4800" b="1" dirty="0" smtClean="0"/>
              <a:t>The Impact on Financial Offices</a:t>
            </a:r>
            <a:endParaRPr lang="en-US" sz="4800" b="1" dirty="0"/>
          </a:p>
        </p:txBody>
      </p:sp>
      <p:sp>
        <p:nvSpPr>
          <p:cNvPr id="3" name="Subtitle 2"/>
          <p:cNvSpPr>
            <a:spLocks noGrp="1"/>
          </p:cNvSpPr>
          <p:nvPr>
            <p:ph type="subTitle" idx="1"/>
          </p:nvPr>
        </p:nvSpPr>
        <p:spPr/>
        <p:txBody>
          <a:bodyPr>
            <a:normAutofit/>
          </a:bodyPr>
          <a:lstStyle/>
          <a:p>
            <a:r>
              <a:rPr lang="en-US" sz="1800" dirty="0" smtClean="0"/>
              <a:t>An Awareness for College Presidents and What They Can Do to Help</a:t>
            </a:r>
            <a:endParaRPr lang="en-US" sz="1800" dirty="0"/>
          </a:p>
        </p:txBody>
      </p:sp>
    </p:spTree>
    <p:extLst>
      <p:ext uri="{BB962C8B-B14F-4D97-AF65-F5344CB8AC3E}">
        <p14:creationId xmlns:p14="http://schemas.microsoft.com/office/powerpoint/2010/main" val="2767673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Example: Recent 150% Limit Federal Direct Subsidized Student Loans</a:t>
            </a:r>
            <a:r>
              <a:rPr lang="en-US" sz="4400" dirty="0"/>
              <a:t/>
            </a:r>
            <a:br>
              <a:rPr lang="en-US" sz="4400" dirty="0"/>
            </a:b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Step 1: Understanding the new rules.</a:t>
            </a:r>
          </a:p>
          <a:p>
            <a:pPr marL="0" indent="0">
              <a:buNone/>
            </a:pPr>
            <a:r>
              <a:rPr lang="en-US" sz="2400" dirty="0" smtClean="0"/>
              <a:t>Step 2: Applying to our unique institution.</a:t>
            </a:r>
          </a:p>
          <a:p>
            <a:pPr marL="0" indent="0">
              <a:buNone/>
            </a:pPr>
            <a:r>
              <a:rPr lang="en-US" sz="2400" dirty="0" smtClean="0"/>
              <a:t>Step 3: Update institutional P&amp;P, SCI</a:t>
            </a:r>
          </a:p>
          <a:p>
            <a:pPr marL="0" indent="0">
              <a:buNone/>
            </a:pPr>
            <a:r>
              <a:rPr lang="en-US" sz="2400" dirty="0" smtClean="0"/>
              <a:t>Step 4: Explain to Registrar, Advising, Instruction, etc.</a:t>
            </a:r>
          </a:p>
          <a:p>
            <a:pPr marL="0" indent="0">
              <a:buNone/>
            </a:pPr>
            <a:r>
              <a:rPr lang="en-US" sz="2400" dirty="0" smtClean="0"/>
              <a:t>Step 5: Implement software upgrades, write new reports</a:t>
            </a:r>
          </a:p>
          <a:p>
            <a:pPr marL="0" indent="0">
              <a:buNone/>
            </a:pPr>
            <a:r>
              <a:rPr lang="en-US" sz="2400" dirty="0" smtClean="0"/>
              <a:t>Step 6: Train FA staff on new procedure</a:t>
            </a:r>
          </a:p>
          <a:p>
            <a:pPr marL="0" indent="0">
              <a:buNone/>
            </a:pPr>
            <a:r>
              <a:rPr lang="en-US" sz="2400" dirty="0" smtClean="0"/>
              <a:t>Step 7: Counsel students/families</a:t>
            </a:r>
            <a:endParaRPr lang="en-US" sz="2400" dirty="0"/>
          </a:p>
        </p:txBody>
      </p:sp>
    </p:spTree>
    <p:extLst>
      <p:ext uri="{BB962C8B-B14F-4D97-AF65-F5344CB8AC3E}">
        <p14:creationId xmlns:p14="http://schemas.microsoft.com/office/powerpoint/2010/main" val="629151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Service to Students – Getting the right people on the bus and all facing the same direction!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Compliance efforts versus counseling students – compete for time</a:t>
            </a:r>
          </a:p>
          <a:p>
            <a:r>
              <a:rPr lang="en-US" dirty="0" smtClean="0"/>
              <a:t>Correct number of financial aid staff</a:t>
            </a:r>
          </a:p>
          <a:p>
            <a:r>
              <a:rPr lang="en-US" dirty="0" smtClean="0"/>
              <a:t>Right staff configuration</a:t>
            </a:r>
          </a:p>
          <a:p>
            <a:r>
              <a:rPr lang="en-US" dirty="0" smtClean="0"/>
              <a:t>Manual versus automated processes</a:t>
            </a:r>
          </a:p>
          <a:p>
            <a:r>
              <a:rPr lang="en-US" dirty="0" smtClean="0"/>
              <a:t>Federal, State, Institutional, External Aid</a:t>
            </a:r>
          </a:p>
          <a:p>
            <a:r>
              <a:rPr lang="en-US" dirty="0" smtClean="0"/>
              <a:t>Depth and Breadth of Compliance</a:t>
            </a:r>
          </a:p>
          <a:p>
            <a:r>
              <a:rPr lang="en-US" dirty="0" smtClean="0"/>
              <a:t>Level of Service Provided to Students</a:t>
            </a:r>
          </a:p>
          <a:p>
            <a:r>
              <a:rPr lang="en-US" dirty="0" smtClean="0"/>
              <a:t>Assistance from Other Departments</a:t>
            </a:r>
          </a:p>
          <a:p>
            <a:r>
              <a:rPr lang="en-US" dirty="0" smtClean="0"/>
              <a:t>Variation of Instructional Offerings</a:t>
            </a:r>
          </a:p>
          <a:p>
            <a:r>
              <a:rPr lang="en-US" dirty="0" smtClean="0"/>
              <a:t>Staff FA Experience </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216125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Three Takeaways to Support Financial Aid at Your College</a:t>
            </a:r>
            <a:endParaRPr lang="en-US" dirty="0"/>
          </a:p>
        </p:txBody>
      </p:sp>
      <p:sp>
        <p:nvSpPr>
          <p:cNvPr id="5" name="Content Placeholder 4"/>
          <p:cNvSpPr>
            <a:spLocks noGrp="1"/>
          </p:cNvSpPr>
          <p:nvPr>
            <p:ph idx="1"/>
          </p:nvPr>
        </p:nvSpPr>
        <p:spPr/>
        <p:txBody>
          <a:bodyPr>
            <a:normAutofit/>
          </a:bodyPr>
          <a:lstStyle/>
          <a:p>
            <a:pPr marL="457200" indent="-457200">
              <a:buFont typeface="+mj-lt"/>
              <a:buAutoNum type="arabicPeriod"/>
            </a:pPr>
            <a:r>
              <a:rPr lang="en-US" sz="3200" dirty="0" smtClean="0">
                <a:solidFill>
                  <a:schemeClr val="accent6">
                    <a:lumMod val="60000"/>
                    <a:lumOff val="40000"/>
                  </a:schemeClr>
                </a:solidFill>
              </a:rPr>
              <a:t>Encourage Training Efforts</a:t>
            </a:r>
          </a:p>
          <a:p>
            <a:pPr marL="457200" indent="-457200">
              <a:buFont typeface="+mj-lt"/>
              <a:buAutoNum type="arabicPeriod"/>
            </a:pPr>
            <a:endParaRPr lang="en-US" sz="3200" dirty="0">
              <a:solidFill>
                <a:schemeClr val="accent6">
                  <a:lumMod val="60000"/>
                  <a:lumOff val="40000"/>
                </a:schemeClr>
              </a:solidFill>
            </a:endParaRPr>
          </a:p>
          <a:p>
            <a:pPr marL="457200" indent="-457200">
              <a:buFont typeface="+mj-lt"/>
              <a:buAutoNum type="arabicPeriod"/>
            </a:pPr>
            <a:r>
              <a:rPr lang="en-US" sz="3200" dirty="0" smtClean="0">
                <a:solidFill>
                  <a:schemeClr val="accent6">
                    <a:lumMod val="60000"/>
                    <a:lumOff val="40000"/>
                  </a:schemeClr>
                </a:solidFill>
              </a:rPr>
              <a:t>Ensure Support of Financial Aid Operations</a:t>
            </a:r>
          </a:p>
          <a:p>
            <a:pPr marL="457200" indent="-457200">
              <a:buFont typeface="+mj-lt"/>
              <a:buAutoNum type="arabicPeriod"/>
            </a:pPr>
            <a:endParaRPr lang="en-US" sz="3200" dirty="0">
              <a:solidFill>
                <a:schemeClr val="accent6">
                  <a:lumMod val="60000"/>
                  <a:lumOff val="40000"/>
                </a:schemeClr>
              </a:solidFill>
            </a:endParaRPr>
          </a:p>
          <a:p>
            <a:pPr marL="457200" indent="-457200">
              <a:buFont typeface="+mj-lt"/>
              <a:buAutoNum type="arabicPeriod"/>
            </a:pPr>
            <a:r>
              <a:rPr lang="en-US" sz="3200" dirty="0" smtClean="0">
                <a:solidFill>
                  <a:schemeClr val="accent6">
                    <a:lumMod val="60000"/>
                    <a:lumOff val="40000"/>
                  </a:schemeClr>
                </a:solidFill>
              </a:rPr>
              <a:t>Support Appropriate FA Human Resources</a:t>
            </a:r>
            <a:endParaRPr lang="en-US" sz="3200" dirty="0">
              <a:solidFill>
                <a:schemeClr val="accent6">
                  <a:lumMod val="60000"/>
                  <a:lumOff val="40000"/>
                </a:schemeClr>
              </a:solidFill>
            </a:endParaRPr>
          </a:p>
        </p:txBody>
      </p:sp>
    </p:spTree>
    <p:extLst>
      <p:ext uri="{BB962C8B-B14F-4D97-AF65-F5344CB8AC3E}">
        <p14:creationId xmlns:p14="http://schemas.microsoft.com/office/powerpoint/2010/main" val="1210666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452718"/>
            <a:ext cx="9404723" cy="5188228"/>
          </a:xfrm>
        </p:spPr>
        <p:txBody>
          <a:bodyPr/>
          <a:lstStyle/>
          <a:p>
            <a:r>
              <a:rPr lang="en-US" sz="3600" dirty="0" smtClean="0"/>
              <a:t>Presenter:  Myrna Perkins</a:t>
            </a:r>
            <a:r>
              <a:rPr lang="en-US" dirty="0" smtClean="0"/>
              <a:t/>
            </a:r>
            <a:br>
              <a:rPr lang="en-US" dirty="0" smtClean="0"/>
            </a:br>
            <a:r>
              <a:rPr lang="en-US" dirty="0"/>
              <a:t/>
            </a:r>
            <a:br>
              <a:rPr lang="en-US" dirty="0"/>
            </a:br>
            <a:r>
              <a:rPr lang="en-US" sz="2400" dirty="0" smtClean="0"/>
              <a:t>Associate Dean of Student Services/Director of Financial Aid</a:t>
            </a:r>
            <a:br>
              <a:rPr lang="en-US" sz="2400" dirty="0" smtClean="0"/>
            </a:br>
            <a:r>
              <a:rPr lang="en-US" sz="2400" dirty="0" smtClean="0"/>
              <a:t>Barton </a:t>
            </a:r>
            <a:r>
              <a:rPr lang="en-US" sz="2400" smtClean="0"/>
              <a:t>Community College </a:t>
            </a:r>
            <a:r>
              <a:rPr lang="en-US" sz="2400" dirty="0" smtClean="0"/>
              <a:t/>
            </a:r>
            <a:br>
              <a:rPr lang="en-US" sz="2400" dirty="0" smtClean="0"/>
            </a:br>
            <a:r>
              <a:rPr lang="en-US" sz="2400" dirty="0"/>
              <a:t/>
            </a:r>
            <a:br>
              <a:rPr lang="en-US" sz="2400" dirty="0"/>
            </a:br>
            <a:r>
              <a:rPr lang="en-US" sz="2400" dirty="0" smtClean="0">
                <a:hlinkClick r:id="rId2"/>
              </a:rPr>
              <a:t>perkinsm@bartonccc.edu</a:t>
            </a:r>
            <a:r>
              <a:rPr lang="en-US" sz="2400" dirty="0" smtClean="0"/>
              <a:t/>
            </a:r>
            <a:br>
              <a:rPr lang="en-US" sz="2400" dirty="0" smtClean="0"/>
            </a:br>
            <a:endParaRPr lang="en-US" sz="2400" dirty="0"/>
          </a:p>
        </p:txBody>
      </p:sp>
    </p:spTree>
    <p:extLst>
      <p:ext uri="{BB962C8B-B14F-4D97-AF65-F5344CB8AC3E}">
        <p14:creationId xmlns:p14="http://schemas.microsoft.com/office/powerpoint/2010/main" val="274032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Policy, Procedure, &amp; Service</a:t>
            </a:r>
            <a:endParaRPr lang="en-US" dirty="0"/>
          </a:p>
        </p:txBody>
      </p:sp>
      <p:sp>
        <p:nvSpPr>
          <p:cNvPr id="7" name="Content Placeholder 6"/>
          <p:cNvSpPr>
            <a:spLocks noGrp="1"/>
          </p:cNvSpPr>
          <p:nvPr>
            <p:ph idx="1"/>
          </p:nvPr>
        </p:nvSpPr>
        <p:spPr/>
        <p:txBody>
          <a:bodyPr>
            <a:normAutofit/>
          </a:bodyPr>
          <a:lstStyle/>
          <a:p>
            <a:r>
              <a:rPr lang="en-US" sz="2800" dirty="0" smtClean="0"/>
              <a:t>Federal Aid Understanding and Interpretation – Support and Encourage Training</a:t>
            </a:r>
          </a:p>
          <a:p>
            <a:endParaRPr lang="en-US" sz="2800" dirty="0" smtClean="0"/>
          </a:p>
          <a:p>
            <a:r>
              <a:rPr lang="en-US" sz="2800" dirty="0" smtClean="0"/>
              <a:t> Implementation of Federal Aid Requirements – Encourage Institutional Support</a:t>
            </a:r>
          </a:p>
          <a:p>
            <a:pPr marL="0" indent="0">
              <a:buNone/>
            </a:pPr>
            <a:endParaRPr lang="en-US" sz="2800" dirty="0" smtClean="0"/>
          </a:p>
          <a:p>
            <a:r>
              <a:rPr lang="en-US" sz="2800" dirty="0" smtClean="0"/>
              <a:t> Service to Students– Provide Adequate Human Resources</a:t>
            </a:r>
          </a:p>
        </p:txBody>
      </p:sp>
    </p:spTree>
    <p:extLst>
      <p:ext uri="{BB962C8B-B14F-4D97-AF65-F5344CB8AC3E}">
        <p14:creationId xmlns:p14="http://schemas.microsoft.com/office/powerpoint/2010/main" val="3990198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Student Aid – Administrative </a:t>
            </a:r>
            <a:r>
              <a:rPr lang="en-US" dirty="0" smtClean="0"/>
              <a:t>Burden Study</a:t>
            </a:r>
            <a:endParaRPr lang="en-US" dirty="0"/>
          </a:p>
        </p:txBody>
      </p:sp>
      <p:sp>
        <p:nvSpPr>
          <p:cNvPr id="4" name="Content Placeholder 2"/>
          <p:cNvSpPr>
            <a:spLocks noGrp="1"/>
          </p:cNvSpPr>
          <p:nvPr>
            <p:ph idx="1"/>
          </p:nvPr>
        </p:nvSpPr>
        <p:spPr/>
        <p:txBody>
          <a:bodyPr>
            <a:normAutofit/>
          </a:bodyPr>
          <a:lstStyle/>
          <a:p>
            <a:pPr lvl="0"/>
            <a:r>
              <a:rPr lang="en-US" sz="1100" dirty="0"/>
              <a:t>Increases in enrollment, financial aid awards, and federal regulations are straining financial aid offices who according to Program Participation Agreements with the Department of Education must be administratively capable.</a:t>
            </a:r>
          </a:p>
          <a:p>
            <a:endParaRPr lang="en-US" sz="1100" dirty="0"/>
          </a:p>
          <a:p>
            <a:pPr lvl="0"/>
            <a:r>
              <a:rPr lang="en-US" sz="1100" dirty="0"/>
              <a:t>The more time that financial aid administrators spend on trying to comply with federal regulations, the less time is left for counseling and working with federal aid applicants and their families.</a:t>
            </a:r>
          </a:p>
          <a:p>
            <a:endParaRPr lang="en-US" sz="1100" dirty="0"/>
          </a:p>
          <a:p>
            <a:pPr lvl="0"/>
            <a:r>
              <a:rPr lang="en-US" sz="1100" dirty="0"/>
              <a:t>In a recent study done by </a:t>
            </a:r>
            <a:r>
              <a:rPr lang="en-US" sz="1100" dirty="0" err="1" smtClean="0"/>
              <a:t>Inceptia</a:t>
            </a:r>
            <a:r>
              <a:rPr lang="en-US" sz="1100" dirty="0" smtClean="0"/>
              <a:t> entitled </a:t>
            </a:r>
            <a:r>
              <a:rPr lang="en-US" sz="1100" i="1" dirty="0" smtClean="0"/>
              <a:t>Stress in the Financial Aid Office</a:t>
            </a:r>
            <a:r>
              <a:rPr lang="en-US" sz="1100" dirty="0" smtClean="0"/>
              <a:t>, </a:t>
            </a:r>
            <a:r>
              <a:rPr lang="en-US" sz="1100" dirty="0"/>
              <a:t>two of the main stressors for financial aid administrators are 1) workload; and, 2) student service issues.  This seems to support the idea that regulatory burden is cutting into time that should be spent </a:t>
            </a:r>
            <a:r>
              <a:rPr lang="en-US" sz="1100" dirty="0" smtClean="0"/>
              <a:t>counseling students on the complexity of federal aid.</a:t>
            </a:r>
            <a:endParaRPr lang="en-US" sz="1100" dirty="0"/>
          </a:p>
          <a:p>
            <a:endParaRPr lang="en-US" sz="1100" dirty="0"/>
          </a:p>
          <a:p>
            <a:pPr lvl="0"/>
            <a:r>
              <a:rPr lang="en-US" sz="1100" dirty="0"/>
              <a:t>A recent study done by NASFAA entitled </a:t>
            </a:r>
            <a:r>
              <a:rPr lang="en-US" sz="1100" i="1" dirty="0"/>
              <a:t>Getting it Right: Analyzing Accuracy of Federal Burden Estimates for Title IV Financial Aid Compliance, </a:t>
            </a:r>
            <a:r>
              <a:rPr lang="en-US" sz="1100" dirty="0"/>
              <a:t>suggests that federal time estimates for compliance are lower than actual time spent on compliance.  The focus of the study was on Gainful Employment and the most recent 150% Limit on Federal Direct Subsidized Student Loans</a:t>
            </a:r>
            <a:r>
              <a:rPr lang="en-US" sz="1100" dirty="0" smtClean="0"/>
              <a:t>.</a:t>
            </a:r>
          </a:p>
          <a:p>
            <a:pPr marL="0" lvl="0" indent="0">
              <a:buNone/>
            </a:pPr>
            <a:endParaRPr lang="en-US" sz="1100" dirty="0" smtClean="0"/>
          </a:p>
          <a:p>
            <a:pPr marL="0" lvl="0" indent="0">
              <a:buNone/>
            </a:pPr>
            <a:r>
              <a:rPr lang="en-US" sz="1100" dirty="0" smtClean="0"/>
              <a:t>Reference: </a:t>
            </a:r>
          </a:p>
          <a:p>
            <a:pPr marL="0" lvl="0" indent="0">
              <a:buNone/>
            </a:pPr>
            <a:r>
              <a:rPr lang="en-US" sz="1100" dirty="0" smtClean="0">
                <a:hlinkClick r:id="rId2"/>
              </a:rPr>
              <a:t>http</a:t>
            </a:r>
            <a:r>
              <a:rPr lang="en-US" sz="1100" dirty="0">
                <a:hlinkClick r:id="rId2"/>
              </a:rPr>
              <a:t>://</a:t>
            </a:r>
            <a:r>
              <a:rPr lang="en-US" sz="1100" dirty="0" smtClean="0">
                <a:hlinkClick r:id="rId2"/>
              </a:rPr>
              <a:t>docs.bartonccc.edu/finaid/Resources/Presentations/Reducing%20Stress%20in%20the%20Financial%20Aid%20Office.pdf</a:t>
            </a:r>
            <a:r>
              <a:rPr lang="en-US" sz="1100" dirty="0" smtClean="0"/>
              <a:t>  </a:t>
            </a:r>
            <a:endParaRPr lang="en-US" sz="1100" dirty="0"/>
          </a:p>
          <a:p>
            <a:endParaRPr lang="en-US" sz="1100" dirty="0"/>
          </a:p>
        </p:txBody>
      </p:sp>
    </p:spTree>
    <p:extLst>
      <p:ext uri="{BB962C8B-B14F-4D97-AF65-F5344CB8AC3E}">
        <p14:creationId xmlns:p14="http://schemas.microsoft.com/office/powerpoint/2010/main" val="185694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0" y="452718"/>
            <a:ext cx="10340978" cy="1400530"/>
          </a:xfrm>
        </p:spPr>
        <p:txBody>
          <a:bodyPr/>
          <a:lstStyle/>
          <a:p>
            <a:r>
              <a:rPr lang="en-US" dirty="0" smtClean="0"/>
              <a:t>  Top 10 Audit Findings </a:t>
            </a:r>
            <a:br>
              <a:rPr lang="en-US" dirty="0" smtClean="0"/>
            </a:br>
            <a:r>
              <a:rPr lang="en-US" sz="2000" dirty="0" smtClean="0"/>
              <a:t>(From 2013 FSA Conference Session presented by Effie Barnett &amp; Barbara </a:t>
            </a:r>
            <a:r>
              <a:rPr lang="en-US" sz="2000" dirty="0" err="1" smtClean="0"/>
              <a:t>Wingel</a:t>
            </a:r>
            <a:r>
              <a:rPr lang="en-US" sz="2000" dirty="0" smtClean="0"/>
              <a:t>)</a:t>
            </a:r>
            <a:endParaRPr lang="en-US" dirty="0"/>
          </a:p>
        </p:txBody>
      </p:sp>
      <p:sp>
        <p:nvSpPr>
          <p:cNvPr id="3" name="Content Placeholder 2"/>
          <p:cNvSpPr>
            <a:spLocks noGrp="1"/>
          </p:cNvSpPr>
          <p:nvPr>
            <p:ph idx="1"/>
          </p:nvPr>
        </p:nvSpPr>
        <p:spPr/>
        <p:txBody>
          <a:bodyPr/>
          <a:lstStyle/>
          <a:p>
            <a:pPr marL="0" indent="0">
              <a:spcBef>
                <a:spcPts val="600"/>
              </a:spcBef>
              <a:buNone/>
              <a:defRPr/>
            </a:pPr>
            <a:r>
              <a:rPr lang="en-US" altLang="en-US" sz="1800" dirty="0">
                <a:latin typeface="Arial" charset="0"/>
                <a:cs typeface="Arial" charset="0"/>
              </a:rPr>
              <a:t>1.</a:t>
            </a:r>
            <a:r>
              <a:rPr lang="en-US" altLang="en-US" dirty="0">
                <a:latin typeface="Arial" charset="0"/>
                <a:cs typeface="Arial" charset="0"/>
              </a:rPr>
              <a:t>	Repeat Finding – Failure to Take Corrective Action</a:t>
            </a:r>
          </a:p>
          <a:p>
            <a:pPr marL="0" indent="0">
              <a:spcBef>
                <a:spcPts val="600"/>
              </a:spcBef>
              <a:spcAft>
                <a:spcPct val="10000"/>
              </a:spcAft>
              <a:buNone/>
              <a:defRPr/>
            </a:pPr>
            <a:r>
              <a:rPr lang="en-US" altLang="en-US" sz="1800" dirty="0">
                <a:latin typeface="Arial" charset="0"/>
                <a:cs typeface="Arial" charset="0"/>
              </a:rPr>
              <a:t>2.</a:t>
            </a:r>
            <a:r>
              <a:rPr lang="en-US" altLang="en-US" dirty="0">
                <a:latin typeface="Arial" charset="0"/>
                <a:cs typeface="Arial" charset="0"/>
              </a:rPr>
              <a:t>	Return of Title IV (R2T4) Funds Made Late </a:t>
            </a:r>
          </a:p>
          <a:p>
            <a:pPr marL="0" indent="0">
              <a:spcBef>
                <a:spcPts val="600"/>
              </a:spcBef>
              <a:spcAft>
                <a:spcPct val="10000"/>
              </a:spcAft>
              <a:buNone/>
              <a:defRPr/>
            </a:pPr>
            <a:r>
              <a:rPr lang="en-US" altLang="en-US" sz="1800" dirty="0">
                <a:latin typeface="Arial" charset="0"/>
                <a:cs typeface="Arial" charset="0"/>
              </a:rPr>
              <a:t>3.</a:t>
            </a:r>
            <a:r>
              <a:rPr lang="en-US" altLang="en-US" dirty="0">
                <a:latin typeface="Arial" charset="0"/>
                <a:cs typeface="Arial" charset="0"/>
              </a:rPr>
              <a:t>	R2T4 Calculation Errors</a:t>
            </a:r>
          </a:p>
          <a:p>
            <a:pPr marL="0" indent="0">
              <a:spcBef>
                <a:spcPts val="600"/>
              </a:spcBef>
              <a:spcAft>
                <a:spcPct val="10000"/>
              </a:spcAft>
              <a:buNone/>
              <a:defRPr/>
            </a:pPr>
            <a:r>
              <a:rPr lang="en-US" altLang="en-US" sz="1800" dirty="0">
                <a:latin typeface="Arial" charset="0"/>
                <a:cs typeface="Arial" charset="0"/>
              </a:rPr>
              <a:t>4.</a:t>
            </a:r>
            <a:r>
              <a:rPr lang="en-US" altLang="en-US" dirty="0">
                <a:latin typeface="Arial" charset="0"/>
                <a:cs typeface="Arial" charset="0"/>
              </a:rPr>
              <a:t>	Student Status – Inaccurate/Untimely Reporting </a:t>
            </a:r>
          </a:p>
          <a:p>
            <a:pPr marL="0" indent="0">
              <a:spcBef>
                <a:spcPts val="600"/>
              </a:spcBef>
              <a:spcAft>
                <a:spcPct val="10000"/>
              </a:spcAft>
              <a:buNone/>
              <a:defRPr/>
            </a:pPr>
            <a:r>
              <a:rPr lang="en-US" altLang="en-US" sz="1800" dirty="0">
                <a:latin typeface="Arial" charset="0"/>
                <a:cs typeface="Arial" charset="0"/>
              </a:rPr>
              <a:t>5.</a:t>
            </a:r>
            <a:r>
              <a:rPr lang="en-US" altLang="en-US" dirty="0">
                <a:latin typeface="Arial" charset="0"/>
                <a:cs typeface="Arial" charset="0"/>
              </a:rPr>
              <a:t>	Verification Violations</a:t>
            </a:r>
          </a:p>
          <a:p>
            <a:pPr marL="0" indent="0">
              <a:spcBef>
                <a:spcPts val="600"/>
              </a:spcBef>
              <a:buNone/>
            </a:pPr>
            <a:r>
              <a:rPr lang="en-US" altLang="en-US" sz="1800" dirty="0">
                <a:latin typeface="Arial" panose="020B0604020202020204" pitchFamily="34" charset="0"/>
                <a:cs typeface="Arial" panose="020B0604020202020204" pitchFamily="34" charset="0"/>
              </a:rPr>
              <a:t>6.</a:t>
            </a:r>
            <a:r>
              <a:rPr lang="en-US" altLang="en-US" dirty="0">
                <a:latin typeface="Arial" panose="020B0604020202020204" pitchFamily="34" charset="0"/>
                <a:cs typeface="Arial" panose="020B0604020202020204" pitchFamily="34" charset="0"/>
              </a:rPr>
              <a:t>	Qualified Auditor’s Opinion Cited in Audit</a:t>
            </a:r>
          </a:p>
          <a:p>
            <a:pPr marL="0" indent="0">
              <a:spcBef>
                <a:spcPts val="600"/>
              </a:spcBef>
              <a:buNone/>
            </a:pPr>
            <a:r>
              <a:rPr lang="en-US" altLang="en-US" sz="1800" dirty="0">
                <a:latin typeface="Arial" panose="020B0604020202020204" pitchFamily="34" charset="0"/>
                <a:cs typeface="Arial" panose="020B0604020202020204" pitchFamily="34" charset="0"/>
              </a:rPr>
              <a:t>7.</a:t>
            </a:r>
            <a:r>
              <a:rPr lang="en-US" altLang="en-US" dirty="0">
                <a:latin typeface="Arial" panose="020B0604020202020204" pitchFamily="34" charset="0"/>
                <a:cs typeface="Arial" panose="020B0604020202020204" pitchFamily="34" charset="0"/>
              </a:rPr>
              <a:t>	Pell Overpayment/Underpayment</a:t>
            </a:r>
          </a:p>
          <a:p>
            <a:pPr marL="0" indent="0">
              <a:spcBef>
                <a:spcPts val="600"/>
              </a:spcBef>
              <a:buNone/>
            </a:pPr>
            <a:r>
              <a:rPr lang="en-US" altLang="en-US" sz="1800" dirty="0">
                <a:latin typeface="Arial" panose="020B0604020202020204" pitchFamily="34" charset="0"/>
                <a:cs typeface="Arial" panose="020B0604020202020204" pitchFamily="34" charset="0"/>
              </a:rPr>
              <a:t>8.</a:t>
            </a:r>
            <a:r>
              <a:rPr lang="en-US" altLang="en-US" dirty="0">
                <a:latin typeface="Arial" panose="020B0604020202020204" pitchFamily="34" charset="0"/>
                <a:cs typeface="Arial" panose="020B0604020202020204" pitchFamily="34" charset="0"/>
              </a:rPr>
              <a:t>	Entrance/Exit Counseling Deficiencies</a:t>
            </a:r>
          </a:p>
          <a:p>
            <a:pPr marL="0" indent="0">
              <a:spcBef>
                <a:spcPts val="600"/>
              </a:spcBef>
              <a:buNone/>
            </a:pPr>
            <a:r>
              <a:rPr lang="en-US" altLang="en-US" sz="1800" dirty="0">
                <a:latin typeface="Arial" panose="020B0604020202020204" pitchFamily="34" charset="0"/>
                <a:cs typeface="Arial" panose="020B0604020202020204" pitchFamily="34" charset="0"/>
              </a:rPr>
              <a:t>9.</a:t>
            </a:r>
            <a:r>
              <a:rPr lang="en-US" altLang="en-US" dirty="0">
                <a:latin typeface="Arial" panose="020B0604020202020204" pitchFamily="34" charset="0"/>
                <a:cs typeface="Arial" panose="020B0604020202020204" pitchFamily="34" charset="0"/>
              </a:rPr>
              <a:t>	Student Credit Balance Deficiencies</a:t>
            </a:r>
          </a:p>
          <a:p>
            <a:pPr marL="0" indent="0">
              <a:spcBef>
                <a:spcPts val="600"/>
              </a:spcBef>
              <a:buNone/>
            </a:pPr>
            <a:r>
              <a:rPr lang="en-US" altLang="en-US" sz="1800" dirty="0">
                <a:latin typeface="Arial" panose="020B0604020202020204" pitchFamily="34" charset="0"/>
                <a:cs typeface="Arial" panose="020B0604020202020204" pitchFamily="34" charset="0"/>
              </a:rPr>
              <a:t>10.</a:t>
            </a:r>
            <a:r>
              <a:rPr lang="en-US" altLang="en-US" dirty="0">
                <a:latin typeface="Arial" panose="020B0604020202020204" pitchFamily="34" charset="0"/>
                <a:cs typeface="Arial" panose="020B0604020202020204" pitchFamily="34" charset="0"/>
              </a:rPr>
              <a:t>	Information in Student Files Missing/Inconsistent</a:t>
            </a:r>
          </a:p>
          <a:p>
            <a:endParaRPr lang="en-US" dirty="0" smtClean="0"/>
          </a:p>
          <a:p>
            <a:endParaRPr lang="en-US" dirty="0"/>
          </a:p>
        </p:txBody>
      </p:sp>
    </p:spTree>
    <p:extLst>
      <p:ext uri="{BB962C8B-B14F-4D97-AF65-F5344CB8AC3E}">
        <p14:creationId xmlns:p14="http://schemas.microsoft.com/office/powerpoint/2010/main" val="4200997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Top Program Review Findings</a:t>
            </a:r>
            <a:endParaRPr lang="en-US" dirty="0"/>
          </a:p>
        </p:txBody>
      </p:sp>
      <p:sp>
        <p:nvSpPr>
          <p:cNvPr id="3" name="Content Placeholder 2"/>
          <p:cNvSpPr>
            <a:spLocks noGrp="1"/>
          </p:cNvSpPr>
          <p:nvPr>
            <p:ph idx="1"/>
          </p:nvPr>
        </p:nvSpPr>
        <p:spPr>
          <a:xfrm>
            <a:off x="1103312" y="1339404"/>
            <a:ext cx="8946541" cy="4908996"/>
          </a:xfrm>
        </p:spPr>
        <p:txBody>
          <a:bodyPr/>
          <a:lstStyle/>
          <a:p>
            <a:pPr marL="0" indent="0">
              <a:spcBef>
                <a:spcPts val="600"/>
              </a:spcBef>
              <a:buNone/>
              <a:defRPr/>
            </a:pPr>
            <a:r>
              <a:rPr lang="en-US" sz="1600" dirty="0">
                <a:latin typeface="Arial" panose="020B0604020202020204" pitchFamily="34" charset="0"/>
                <a:cs typeface="Arial" panose="020B0604020202020204" pitchFamily="34" charset="0"/>
              </a:rPr>
              <a:t>1.	Verification Violations</a:t>
            </a:r>
          </a:p>
          <a:p>
            <a:pPr marL="0" indent="0">
              <a:spcBef>
                <a:spcPts val="600"/>
              </a:spcBef>
              <a:buNone/>
              <a:defRPr/>
            </a:pPr>
            <a:r>
              <a:rPr lang="en-US" sz="1600" dirty="0">
                <a:latin typeface="Arial" panose="020B0604020202020204" pitchFamily="34" charset="0"/>
                <a:cs typeface="Arial" panose="020B0604020202020204" pitchFamily="34" charset="0"/>
              </a:rPr>
              <a:t>2.	Student Credit Balance Deficiencies</a:t>
            </a:r>
          </a:p>
          <a:p>
            <a:pPr marL="0" indent="0">
              <a:spcBef>
                <a:spcPts val="600"/>
              </a:spcBef>
              <a:buNone/>
              <a:defRPr/>
            </a:pPr>
            <a:r>
              <a:rPr lang="en-US" sz="1600" dirty="0">
                <a:latin typeface="Arial" panose="020B0604020202020204" pitchFamily="34" charset="0"/>
                <a:cs typeface="Arial" panose="020B0604020202020204" pitchFamily="34" charset="0"/>
              </a:rPr>
              <a:t>3.	R2T4 Calculation Errors</a:t>
            </a:r>
          </a:p>
          <a:p>
            <a:pPr marL="0" indent="0">
              <a:spcBef>
                <a:spcPts val="600"/>
              </a:spcBef>
              <a:buNone/>
              <a:defRPr/>
            </a:pPr>
            <a:r>
              <a:rPr lang="en-US" sz="1600" dirty="0">
                <a:latin typeface="Arial" panose="020B0604020202020204" pitchFamily="34" charset="0"/>
                <a:cs typeface="Arial" panose="020B0604020202020204" pitchFamily="34" charset="0"/>
              </a:rPr>
              <a:t>4.	Crime Awareness Requirements Not Met</a:t>
            </a:r>
          </a:p>
          <a:p>
            <a:pPr marL="0" indent="0">
              <a:spcBef>
                <a:spcPts val="600"/>
              </a:spcBef>
              <a:buNone/>
              <a:defRPr/>
            </a:pPr>
            <a:r>
              <a:rPr lang="en-US" sz="1600" dirty="0">
                <a:latin typeface="Arial" panose="020B0604020202020204" pitchFamily="34" charset="0"/>
                <a:cs typeface="Arial" panose="020B0604020202020204" pitchFamily="34" charset="0"/>
              </a:rPr>
              <a:t>5.	Satisfactory Academic Progress Policy Not Adequately 	Developed/Monitored</a:t>
            </a:r>
          </a:p>
          <a:p>
            <a:pPr marL="0" indent="0">
              <a:lnSpc>
                <a:spcPct val="90000"/>
              </a:lnSpc>
              <a:spcBef>
                <a:spcPts val="600"/>
              </a:spcBef>
              <a:buNone/>
              <a:defRPr/>
            </a:pPr>
            <a:r>
              <a:rPr lang="en-US" sz="1600" dirty="0">
                <a:latin typeface="Arial" panose="020B0604020202020204" pitchFamily="34" charset="0"/>
                <a:cs typeface="Arial" panose="020B0604020202020204" pitchFamily="34" charset="0"/>
              </a:rPr>
              <a:t>6.	Lack of Administrative Capability</a:t>
            </a:r>
          </a:p>
          <a:p>
            <a:pPr marL="0" indent="0">
              <a:lnSpc>
                <a:spcPct val="90000"/>
              </a:lnSpc>
              <a:spcBef>
                <a:spcPts val="600"/>
              </a:spcBef>
              <a:buNone/>
              <a:defRPr/>
            </a:pPr>
            <a:r>
              <a:rPr lang="en-US" sz="1600" dirty="0">
                <a:latin typeface="Arial" panose="020B0604020202020204" pitchFamily="34" charset="0"/>
                <a:cs typeface="Arial" panose="020B0604020202020204" pitchFamily="34" charset="0"/>
              </a:rPr>
              <a:t>6.	Information in Student Files </a:t>
            </a:r>
          </a:p>
          <a:p>
            <a:pPr marL="0" indent="0">
              <a:lnSpc>
                <a:spcPct val="90000"/>
              </a:lnSpc>
              <a:spcBef>
                <a:spcPts val="600"/>
              </a:spcBef>
              <a:buNone/>
              <a:defRPr/>
            </a:pPr>
            <a:r>
              <a:rPr lang="en-US" sz="1600" dirty="0">
                <a:latin typeface="Arial" panose="020B0604020202020204" pitchFamily="34" charset="0"/>
                <a:cs typeface="Arial" panose="020B0604020202020204" pitchFamily="34" charset="0"/>
              </a:rPr>
              <a:t>   	Missing/Inconsistent</a:t>
            </a:r>
          </a:p>
          <a:p>
            <a:pPr marL="0" indent="0">
              <a:lnSpc>
                <a:spcPct val="90000"/>
              </a:lnSpc>
              <a:spcBef>
                <a:spcPts val="600"/>
              </a:spcBef>
              <a:buNone/>
              <a:defRPr/>
            </a:pPr>
            <a:r>
              <a:rPr lang="en-US" altLang="en-US" sz="1600" dirty="0">
                <a:latin typeface="Arial" charset="0"/>
                <a:cs typeface="Arial" charset="0"/>
              </a:rPr>
              <a:t>7.	Inaccurate Recordkeeping</a:t>
            </a:r>
          </a:p>
          <a:p>
            <a:pPr marL="0" indent="0">
              <a:lnSpc>
                <a:spcPct val="90000"/>
              </a:lnSpc>
              <a:spcBef>
                <a:spcPts val="600"/>
              </a:spcBef>
              <a:buNone/>
              <a:defRPr/>
            </a:pPr>
            <a:r>
              <a:rPr lang="en-US" altLang="en-US" sz="1600" dirty="0">
                <a:latin typeface="Arial" charset="0"/>
                <a:cs typeface="Arial" charset="0"/>
              </a:rPr>
              <a:t>7.	Pell Grant Overpayments/Underpayments </a:t>
            </a:r>
          </a:p>
          <a:p>
            <a:pPr marL="0" indent="0">
              <a:lnSpc>
                <a:spcPct val="90000"/>
              </a:lnSpc>
              <a:spcBef>
                <a:spcPts val="600"/>
              </a:spcBef>
              <a:buNone/>
              <a:defRPr/>
            </a:pPr>
            <a:r>
              <a:rPr lang="en-US" altLang="en-US" sz="1600" dirty="0">
                <a:latin typeface="Arial" charset="0"/>
                <a:cs typeface="Arial" charset="0"/>
              </a:rPr>
              <a:t>8.	Account Records Inadequate/Not Reconciled</a:t>
            </a:r>
          </a:p>
          <a:p>
            <a:pPr marL="0" indent="0">
              <a:lnSpc>
                <a:spcPct val="90000"/>
              </a:lnSpc>
              <a:spcBef>
                <a:spcPts val="600"/>
              </a:spcBef>
              <a:buNone/>
              <a:defRPr/>
            </a:pPr>
            <a:r>
              <a:rPr lang="en-US" altLang="en-US" sz="1600" dirty="0">
                <a:latin typeface="Arial" charset="0"/>
                <a:cs typeface="Arial" charset="0"/>
              </a:rPr>
              <a:t>9.	R2T4 Funds Made Late</a:t>
            </a:r>
          </a:p>
          <a:p>
            <a:pPr marL="0" indent="0">
              <a:lnSpc>
                <a:spcPct val="90000"/>
              </a:lnSpc>
              <a:spcBef>
                <a:spcPts val="600"/>
              </a:spcBef>
              <a:buNone/>
              <a:defRPr/>
            </a:pPr>
            <a:r>
              <a:rPr lang="en-US" altLang="en-US" sz="1600" dirty="0">
                <a:latin typeface="Arial" charset="0"/>
                <a:cs typeface="Arial" charset="0"/>
              </a:rPr>
              <a:t>10.	Entrance/Exit Counseling Deficiencies</a:t>
            </a:r>
          </a:p>
          <a:p>
            <a:endParaRPr lang="en-US" dirty="0"/>
          </a:p>
        </p:txBody>
      </p:sp>
    </p:spTree>
    <p:extLst>
      <p:ext uri="{BB962C8B-B14F-4D97-AF65-F5344CB8AC3E}">
        <p14:creationId xmlns:p14="http://schemas.microsoft.com/office/powerpoint/2010/main" val="354891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812339" cy="1400530"/>
          </a:xfrm>
        </p:spPr>
        <p:txBody>
          <a:bodyPr/>
          <a:lstStyle/>
          <a:p>
            <a:r>
              <a:rPr lang="en-US" sz="3200" dirty="0" smtClean="0"/>
              <a:t>Top 10  NASFAA Standards of Excellence (SOE)     Peer Review Observations</a:t>
            </a:r>
            <a:endParaRPr lang="en-US" sz="3200" dirty="0"/>
          </a:p>
        </p:txBody>
      </p:sp>
      <p:sp>
        <p:nvSpPr>
          <p:cNvPr id="3" name="Content Placeholder 2"/>
          <p:cNvSpPr>
            <a:spLocks noGrp="1"/>
          </p:cNvSpPr>
          <p:nvPr>
            <p:ph idx="1"/>
          </p:nvPr>
        </p:nvSpPr>
        <p:spPr/>
        <p:txBody>
          <a:bodyPr/>
          <a:lstStyle/>
          <a:p>
            <a:pPr marL="0" indent="0">
              <a:spcBef>
                <a:spcPts val="600"/>
              </a:spcBef>
              <a:buNone/>
              <a:defRPr/>
            </a:pPr>
            <a:r>
              <a:rPr lang="en-US" altLang="en-US" sz="1800" dirty="0">
                <a:latin typeface="Arial" charset="0"/>
                <a:cs typeface="Arial" charset="0"/>
              </a:rPr>
              <a:t>1.</a:t>
            </a:r>
            <a:r>
              <a:rPr lang="en-US" altLang="en-US" dirty="0">
                <a:latin typeface="Arial" charset="0"/>
                <a:cs typeface="Arial" charset="0"/>
              </a:rPr>
              <a:t>	</a:t>
            </a:r>
            <a:r>
              <a:rPr lang="en-US" altLang="en-US" dirty="0" smtClean="0">
                <a:latin typeface="Arial" charset="0"/>
                <a:cs typeface="Arial" charset="0"/>
              </a:rPr>
              <a:t>Student Consumer Information Incomplete</a:t>
            </a:r>
            <a:endParaRPr lang="en-US" altLang="en-US" dirty="0">
              <a:latin typeface="Arial" charset="0"/>
              <a:cs typeface="Arial" charset="0"/>
            </a:endParaRPr>
          </a:p>
          <a:p>
            <a:pPr marL="0" indent="0">
              <a:spcBef>
                <a:spcPts val="600"/>
              </a:spcBef>
              <a:spcAft>
                <a:spcPct val="10000"/>
              </a:spcAft>
              <a:buNone/>
              <a:defRPr/>
            </a:pPr>
            <a:r>
              <a:rPr lang="en-US" altLang="en-US" sz="1800" dirty="0">
                <a:latin typeface="Arial" charset="0"/>
                <a:cs typeface="Arial" charset="0"/>
              </a:rPr>
              <a:t>2.</a:t>
            </a:r>
            <a:r>
              <a:rPr lang="en-US" altLang="en-US" dirty="0">
                <a:latin typeface="Arial" charset="0"/>
                <a:cs typeface="Arial" charset="0"/>
              </a:rPr>
              <a:t>	</a:t>
            </a:r>
            <a:r>
              <a:rPr lang="en-US" altLang="en-US" dirty="0" smtClean="0">
                <a:latin typeface="Arial" charset="0"/>
                <a:cs typeface="Arial" charset="0"/>
              </a:rPr>
              <a:t>Monthly and/or Year-End Reconciliation Incomplete</a:t>
            </a:r>
            <a:endParaRPr lang="en-US" altLang="en-US" dirty="0">
              <a:latin typeface="Arial" charset="0"/>
              <a:cs typeface="Arial" charset="0"/>
            </a:endParaRPr>
          </a:p>
          <a:p>
            <a:pPr marL="0" indent="0">
              <a:spcBef>
                <a:spcPts val="600"/>
              </a:spcBef>
              <a:spcAft>
                <a:spcPct val="10000"/>
              </a:spcAft>
              <a:buNone/>
              <a:defRPr/>
            </a:pPr>
            <a:r>
              <a:rPr lang="en-US" altLang="en-US" sz="1800" dirty="0">
                <a:latin typeface="Arial" charset="0"/>
                <a:cs typeface="Arial" charset="0"/>
              </a:rPr>
              <a:t>3.</a:t>
            </a:r>
            <a:r>
              <a:rPr lang="en-US" altLang="en-US" dirty="0">
                <a:latin typeface="Arial" charset="0"/>
                <a:cs typeface="Arial" charset="0"/>
              </a:rPr>
              <a:t>	</a:t>
            </a:r>
            <a:r>
              <a:rPr lang="en-US" altLang="en-US" dirty="0" smtClean="0">
                <a:latin typeface="Arial" charset="0"/>
                <a:cs typeface="Arial" charset="0"/>
              </a:rPr>
              <a:t>R2T4  Done Incorrectly </a:t>
            </a:r>
            <a:endParaRPr lang="en-US" altLang="en-US" dirty="0">
              <a:latin typeface="Arial" charset="0"/>
              <a:cs typeface="Arial" charset="0"/>
            </a:endParaRPr>
          </a:p>
          <a:p>
            <a:pPr marL="0" indent="0">
              <a:spcBef>
                <a:spcPts val="600"/>
              </a:spcBef>
              <a:spcAft>
                <a:spcPct val="10000"/>
              </a:spcAft>
              <a:buNone/>
              <a:defRPr/>
            </a:pPr>
            <a:r>
              <a:rPr lang="en-US" altLang="en-US" sz="1800" dirty="0">
                <a:latin typeface="Arial" charset="0"/>
                <a:cs typeface="Arial" charset="0"/>
              </a:rPr>
              <a:t>4.</a:t>
            </a:r>
            <a:r>
              <a:rPr lang="en-US" altLang="en-US" dirty="0">
                <a:latin typeface="Arial" charset="0"/>
                <a:cs typeface="Arial" charset="0"/>
              </a:rPr>
              <a:t>	</a:t>
            </a:r>
            <a:r>
              <a:rPr lang="en-US" altLang="en-US" dirty="0" smtClean="0">
                <a:latin typeface="Arial" charset="0"/>
                <a:cs typeface="Arial" charset="0"/>
              </a:rPr>
              <a:t>Verification Errors </a:t>
            </a:r>
            <a:endParaRPr lang="en-US" altLang="en-US" dirty="0">
              <a:latin typeface="Arial" charset="0"/>
              <a:cs typeface="Arial" charset="0"/>
            </a:endParaRPr>
          </a:p>
          <a:p>
            <a:pPr marL="0" indent="0">
              <a:spcBef>
                <a:spcPts val="600"/>
              </a:spcBef>
              <a:spcAft>
                <a:spcPct val="10000"/>
              </a:spcAft>
              <a:buNone/>
              <a:defRPr/>
            </a:pPr>
            <a:r>
              <a:rPr lang="en-US" altLang="en-US" sz="1800" dirty="0">
                <a:latin typeface="Arial" charset="0"/>
                <a:cs typeface="Arial" charset="0"/>
              </a:rPr>
              <a:t>5.</a:t>
            </a:r>
            <a:r>
              <a:rPr lang="en-US" altLang="en-US" dirty="0">
                <a:latin typeface="Arial" charset="0"/>
                <a:cs typeface="Arial" charset="0"/>
              </a:rPr>
              <a:t>	</a:t>
            </a:r>
            <a:r>
              <a:rPr lang="en-US" altLang="en-US" dirty="0" smtClean="0">
                <a:latin typeface="Arial" charset="0"/>
                <a:cs typeface="Arial" charset="0"/>
              </a:rPr>
              <a:t>Inadequate Technical Support for FA Office</a:t>
            </a:r>
            <a:endParaRPr lang="en-US" altLang="en-US" dirty="0">
              <a:latin typeface="Arial" charset="0"/>
              <a:cs typeface="Arial" charset="0"/>
            </a:endParaRPr>
          </a:p>
          <a:p>
            <a:pPr marL="0" indent="0">
              <a:spcBef>
                <a:spcPts val="600"/>
              </a:spcBef>
              <a:buNone/>
            </a:pPr>
            <a:r>
              <a:rPr lang="en-US" altLang="en-US" sz="1800" dirty="0">
                <a:latin typeface="Arial" panose="020B0604020202020204" pitchFamily="34" charset="0"/>
                <a:cs typeface="Arial" panose="020B0604020202020204" pitchFamily="34" charset="0"/>
              </a:rPr>
              <a:t>6.</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Inadequate Communication Between Departments</a:t>
            </a:r>
            <a:endParaRPr lang="en-US" altLang="en-US" dirty="0">
              <a:latin typeface="Arial" panose="020B0604020202020204" pitchFamily="34" charset="0"/>
              <a:cs typeface="Arial" panose="020B0604020202020204" pitchFamily="34" charset="0"/>
            </a:endParaRPr>
          </a:p>
          <a:p>
            <a:pPr marL="0" indent="0">
              <a:spcBef>
                <a:spcPts val="600"/>
              </a:spcBef>
              <a:buNone/>
            </a:pPr>
            <a:r>
              <a:rPr lang="en-US" altLang="en-US" sz="1800" dirty="0">
                <a:latin typeface="Arial" panose="020B0604020202020204" pitchFamily="34" charset="0"/>
                <a:cs typeface="Arial" panose="020B0604020202020204" pitchFamily="34" charset="0"/>
              </a:rPr>
              <a:t>7.</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Manual Processes need to be Automated</a:t>
            </a:r>
            <a:endParaRPr lang="en-US" altLang="en-US" dirty="0">
              <a:latin typeface="Arial" panose="020B0604020202020204" pitchFamily="34" charset="0"/>
              <a:cs typeface="Arial" panose="020B0604020202020204" pitchFamily="34" charset="0"/>
            </a:endParaRPr>
          </a:p>
          <a:p>
            <a:pPr marL="0" indent="0">
              <a:spcBef>
                <a:spcPts val="600"/>
              </a:spcBef>
              <a:buNone/>
            </a:pPr>
            <a:r>
              <a:rPr lang="en-US" altLang="en-US" sz="1800" dirty="0">
                <a:latin typeface="Arial" panose="020B0604020202020204" pitchFamily="34" charset="0"/>
                <a:cs typeface="Arial" panose="020B0604020202020204" pitchFamily="34" charset="0"/>
              </a:rPr>
              <a:t>8.</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Lack of Written Policies and Procedures</a:t>
            </a:r>
            <a:endParaRPr lang="en-US" altLang="en-US" dirty="0">
              <a:latin typeface="Arial" panose="020B0604020202020204" pitchFamily="34" charset="0"/>
              <a:cs typeface="Arial" panose="020B0604020202020204" pitchFamily="34" charset="0"/>
            </a:endParaRPr>
          </a:p>
          <a:p>
            <a:pPr marL="0" indent="0">
              <a:spcBef>
                <a:spcPts val="600"/>
              </a:spcBef>
              <a:buNone/>
            </a:pPr>
            <a:r>
              <a:rPr lang="en-US" altLang="en-US" sz="1800" dirty="0">
                <a:latin typeface="Arial" panose="020B0604020202020204" pitchFamily="34" charset="0"/>
                <a:cs typeface="Arial" panose="020B0604020202020204" pitchFamily="34" charset="0"/>
              </a:rPr>
              <a:t>9.</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Lack of Training Opportunities for Financial Aid Staff</a:t>
            </a:r>
            <a:endParaRPr lang="en-US" altLang="en-US" dirty="0">
              <a:latin typeface="Arial" panose="020B0604020202020204" pitchFamily="34" charset="0"/>
              <a:cs typeface="Arial" panose="020B0604020202020204" pitchFamily="34" charset="0"/>
            </a:endParaRPr>
          </a:p>
          <a:p>
            <a:pPr marL="0" indent="0">
              <a:spcBef>
                <a:spcPts val="600"/>
              </a:spcBef>
              <a:buNone/>
            </a:pPr>
            <a:r>
              <a:rPr lang="en-US" altLang="en-US" sz="1800" dirty="0">
                <a:latin typeface="Arial" panose="020B0604020202020204" pitchFamily="34" charset="0"/>
                <a:cs typeface="Arial" panose="020B0604020202020204" pitchFamily="34" charset="0"/>
              </a:rPr>
              <a:t>10.</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Less Than Optimal FA Staff Organization</a:t>
            </a:r>
            <a:endParaRPr lang="en-US" altLang="en-US" dirty="0">
              <a:latin typeface="Arial" panose="020B0604020202020204" pitchFamily="34" charset="0"/>
              <a:cs typeface="Arial" panose="020B0604020202020204" pitchFamily="34" charset="0"/>
            </a:endParaRPr>
          </a:p>
          <a:p>
            <a:pPr marL="457200" indent="-457200">
              <a:buFont typeface="+mj-lt"/>
              <a:buAutoNum type="arabicPeriod"/>
            </a:pPr>
            <a:endParaRPr lang="en-US" dirty="0"/>
          </a:p>
        </p:txBody>
      </p:sp>
    </p:spTree>
    <p:extLst>
      <p:ext uri="{BB962C8B-B14F-4D97-AF65-F5344CB8AC3E}">
        <p14:creationId xmlns:p14="http://schemas.microsoft.com/office/powerpoint/2010/main" val="780935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Federal Aid Understanding and Interpretation:</a:t>
            </a:r>
            <a:r>
              <a:rPr lang="en-US" dirty="0" smtClean="0"/>
              <a:t/>
            </a:r>
            <a:br>
              <a:rPr lang="en-US" dirty="0" smtClean="0"/>
            </a:br>
            <a:r>
              <a:rPr lang="en-US" sz="2800" dirty="0" smtClean="0"/>
              <a:t>Interpretation Resources and Their Hierarchy</a:t>
            </a:r>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r>
              <a:rPr lang="en-US" dirty="0" smtClean="0"/>
              <a:t>		</a:t>
            </a:r>
            <a:endParaRPr lang="en-US" dirty="0"/>
          </a:p>
        </p:txBody>
      </p:sp>
      <p:pic>
        <p:nvPicPr>
          <p:cNvPr id="5" name="Content Placeholder 3"/>
          <p:cNvPicPr>
            <a:picLocks noChangeAspect="1" noChangeArrowheads="1"/>
          </p:cNvPicPr>
          <p:nvPr/>
        </p:nvPicPr>
        <p:blipFill>
          <a:blip r:embed="rId2" cstate="print"/>
          <a:srcRect/>
          <a:stretch>
            <a:fillRect/>
          </a:stretch>
        </p:blipFill>
        <p:spPr bwMode="auto">
          <a:xfrm>
            <a:off x="1914525" y="2005806"/>
            <a:ext cx="8362950" cy="3431167"/>
          </a:xfrm>
          <a:prstGeom prst="rect">
            <a:avLst/>
          </a:prstGeom>
          <a:noFill/>
          <a:ln w="9525">
            <a:noFill/>
            <a:miter lim="800000"/>
            <a:headEnd/>
            <a:tailEnd/>
          </a:ln>
        </p:spPr>
      </p:pic>
      <p:sp>
        <p:nvSpPr>
          <p:cNvPr id="6" name="Rectangle 5"/>
          <p:cNvSpPr/>
          <p:nvPr/>
        </p:nvSpPr>
        <p:spPr>
          <a:xfrm>
            <a:off x="399245" y="5589531"/>
            <a:ext cx="11346287" cy="646331"/>
          </a:xfrm>
          <a:prstGeom prst="rect">
            <a:avLst/>
          </a:prstGeom>
        </p:spPr>
        <p:txBody>
          <a:bodyPr wrap="square">
            <a:spAutoFit/>
          </a:bodyPr>
          <a:lstStyle/>
          <a:p>
            <a:r>
              <a:rPr lang="en-US" dirty="0" smtClean="0">
                <a:hlinkClick r:id="rId3"/>
              </a:rPr>
              <a:t>http://docs.bartonccc.edu/finaid/Resources/Presentations/HowToFindAnswersForYourRegulatoryIssues.pdf</a:t>
            </a:r>
            <a:r>
              <a:rPr lang="en-US" dirty="0" smtClean="0"/>
              <a:t>    </a:t>
            </a:r>
            <a:endParaRPr lang="en-US" dirty="0"/>
          </a:p>
        </p:txBody>
      </p:sp>
    </p:spTree>
    <p:extLst>
      <p:ext uri="{BB962C8B-B14F-4D97-AF65-F5344CB8AC3E}">
        <p14:creationId xmlns:p14="http://schemas.microsoft.com/office/powerpoint/2010/main" val="984464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Understanding the spirit of the regulation/law:</a:t>
            </a:r>
            <a:br>
              <a:rPr lang="en-US" sz="3200" dirty="0" smtClean="0"/>
            </a:br>
            <a:r>
              <a:rPr lang="en-US" sz="3200" dirty="0" smtClean="0"/>
              <a:t>				Available Resources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Federal Student Aid Conference</a:t>
            </a:r>
          </a:p>
          <a:p>
            <a:pPr>
              <a:buFont typeface="Wingdings" panose="05000000000000000000" pitchFamily="2" charset="2"/>
              <a:buChar char="ü"/>
            </a:pPr>
            <a:r>
              <a:rPr lang="en-US" dirty="0" smtClean="0"/>
              <a:t>National, Regional, State Conferences</a:t>
            </a:r>
          </a:p>
          <a:p>
            <a:pPr>
              <a:buFont typeface="Wingdings" panose="05000000000000000000" pitchFamily="2" charset="2"/>
              <a:buChar char="ü"/>
            </a:pPr>
            <a:r>
              <a:rPr lang="en-US" dirty="0" smtClean="0"/>
              <a:t>Other Decentralized and/or Targeted Training</a:t>
            </a:r>
          </a:p>
          <a:p>
            <a:pPr>
              <a:buFont typeface="Wingdings" panose="05000000000000000000" pitchFamily="2" charset="2"/>
              <a:buChar char="ü"/>
            </a:pPr>
            <a:r>
              <a:rPr lang="en-US" dirty="0" smtClean="0"/>
              <a:t>Webinars</a:t>
            </a:r>
          </a:p>
          <a:p>
            <a:pPr>
              <a:buFont typeface="Wingdings" panose="05000000000000000000" pitchFamily="2" charset="2"/>
              <a:buChar char="ü"/>
            </a:pPr>
            <a:r>
              <a:rPr lang="en-US" dirty="0" smtClean="0"/>
              <a:t>IFAP and other ED/Government Websites</a:t>
            </a:r>
          </a:p>
          <a:p>
            <a:pPr>
              <a:buFont typeface="Wingdings" panose="05000000000000000000" pitchFamily="2" charset="2"/>
              <a:buChar char="ü"/>
            </a:pPr>
            <a:r>
              <a:rPr lang="en-US" dirty="0" smtClean="0"/>
              <a:t>Pushed announcements– Listserv, DC Letters, E-announcements</a:t>
            </a:r>
          </a:p>
          <a:p>
            <a:pPr>
              <a:buFont typeface="Wingdings" panose="05000000000000000000" pitchFamily="2" charset="2"/>
              <a:buChar char="ü"/>
            </a:pPr>
            <a:r>
              <a:rPr lang="en-US" dirty="0" smtClean="0"/>
              <a:t>Regional and national ED employees</a:t>
            </a:r>
          </a:p>
        </p:txBody>
      </p:sp>
    </p:spTree>
    <p:extLst>
      <p:ext uri="{BB962C8B-B14F-4D97-AF65-F5344CB8AC3E}">
        <p14:creationId xmlns:p14="http://schemas.microsoft.com/office/powerpoint/2010/main" val="6399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Aid Requirements– Implementation Steps</a:t>
            </a:r>
            <a:br>
              <a:rPr lang="en-US" dirty="0" smtClean="0"/>
            </a:b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smtClean="0"/>
              <a:t>Train for Understanding of new regulation</a:t>
            </a:r>
          </a:p>
          <a:p>
            <a:pPr marL="457200" indent="-457200">
              <a:buFont typeface="+mj-lt"/>
              <a:buAutoNum type="arabicPeriod"/>
            </a:pPr>
            <a:r>
              <a:rPr lang="en-US" sz="2800" dirty="0" smtClean="0"/>
              <a:t>Application to the institution</a:t>
            </a:r>
          </a:p>
          <a:p>
            <a:pPr marL="457200" indent="-457200">
              <a:buFont typeface="+mj-lt"/>
              <a:buAutoNum type="arabicPeriod"/>
            </a:pPr>
            <a:r>
              <a:rPr lang="en-US" sz="2800" dirty="0" smtClean="0"/>
              <a:t>Writing the policy/procedures</a:t>
            </a:r>
          </a:p>
          <a:p>
            <a:pPr marL="457200" indent="-457200">
              <a:buFont typeface="+mj-lt"/>
              <a:buAutoNum type="arabicPeriod"/>
            </a:pPr>
            <a:r>
              <a:rPr lang="en-US" sz="2800" dirty="0" smtClean="0"/>
              <a:t>Setting up technical aspects – software/reports</a:t>
            </a:r>
          </a:p>
          <a:p>
            <a:pPr marL="457200" indent="-457200">
              <a:buFont typeface="+mj-lt"/>
              <a:buAutoNum type="arabicPeriod"/>
            </a:pPr>
            <a:r>
              <a:rPr lang="en-US" sz="2800" dirty="0" smtClean="0"/>
              <a:t>Training staff/Educating other </a:t>
            </a:r>
            <a:r>
              <a:rPr lang="en-US" sz="2800" dirty="0"/>
              <a:t>d</a:t>
            </a:r>
            <a:r>
              <a:rPr lang="en-US" sz="2800" dirty="0" smtClean="0"/>
              <a:t>epartments</a:t>
            </a:r>
          </a:p>
          <a:p>
            <a:pPr marL="457200" indent="-457200">
              <a:buFont typeface="+mj-lt"/>
              <a:buAutoNum type="arabicPeriod"/>
            </a:pPr>
            <a:r>
              <a:rPr lang="en-US" sz="2800" dirty="0" smtClean="0"/>
              <a:t>Informing/ Counseling Students</a:t>
            </a:r>
          </a:p>
          <a:p>
            <a:pPr marL="0" indent="0">
              <a:buNone/>
            </a:pPr>
            <a:endParaRPr lang="en-US" dirty="0" smtClean="0"/>
          </a:p>
        </p:txBody>
      </p:sp>
    </p:spTree>
    <p:extLst>
      <p:ext uri="{BB962C8B-B14F-4D97-AF65-F5344CB8AC3E}">
        <p14:creationId xmlns:p14="http://schemas.microsoft.com/office/powerpoint/2010/main" val="2339374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141</TotalTime>
  <Words>446</Words>
  <Application>Microsoft Office PowerPoint</Application>
  <PresentationFormat>Widescreen</PresentationFormat>
  <Paragraphs>102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Ion</vt:lpstr>
      <vt:lpstr>Federal Financial Aid Administrative Burden Translated: The Impact on Financial Offices</vt:lpstr>
      <vt:lpstr>Policy, Procedure, &amp; Service</vt:lpstr>
      <vt:lpstr>Federal Student Aid – Administrative Burden Study</vt:lpstr>
      <vt:lpstr>  Top 10 Audit Findings  (From 2013 FSA Conference Session presented by Effie Barnett &amp; Barbara Wingel)</vt:lpstr>
      <vt:lpstr>  Top Program Review Findings</vt:lpstr>
      <vt:lpstr>Top 10  NASFAA Standards of Excellence (SOE)     Peer Review Observations</vt:lpstr>
      <vt:lpstr>Federal Aid Understanding and Interpretation: Interpretation Resources and Their Hierarchy</vt:lpstr>
      <vt:lpstr>Understanding the spirit of the regulation/law:     Available Resources </vt:lpstr>
      <vt:lpstr>Federal Aid Requirements– Implementation Steps </vt:lpstr>
      <vt:lpstr>Example: Recent 150% Limit Federal Direct Subsidized Student Loans </vt:lpstr>
      <vt:lpstr>Service to Students – Getting the right people on the bus and all facing the same direction! </vt:lpstr>
      <vt:lpstr>Three Takeaways to Support Financial Aid at Your College</vt:lpstr>
      <vt:lpstr>Presenter:  Myrna Perkins  Associate Dean of Student Services/Director of Financial Aid Barton Community College   perkinsm@bartonccc.edu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Burden Translated: The Impact on Financial Offices</dc:title>
  <dc:creator>Perkins, Myrna</dc:creator>
  <cp:lastModifiedBy>Perkins, Myrna</cp:lastModifiedBy>
  <cp:revision>16</cp:revision>
  <dcterms:created xsi:type="dcterms:W3CDTF">2015-06-01T15:16:34Z</dcterms:created>
  <dcterms:modified xsi:type="dcterms:W3CDTF">2015-06-09T23:36:24Z</dcterms:modified>
</cp:coreProperties>
</file>