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>
      <p:cViewPr varScale="1">
        <p:scale>
          <a:sx n="100" d="100"/>
          <a:sy n="100" d="100"/>
        </p:scale>
        <p:origin x="15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42B1A-5FAE-4BEB-91AD-DA64CD6E6CF0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850"/>
            <a:ext cx="5607050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B3A8DB-10A9-442F-8910-7BEEB39C5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32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Increases in enrollment, financial aid awards, and federal regulations are straining financial aid</a:t>
            </a:r>
          </a:p>
          <a:p>
            <a:r>
              <a:rPr lang="en-US" dirty="0" smtClean="0"/>
              <a:t>	offices who according to Program Participation Agreements with the Department of Education</a:t>
            </a:r>
          </a:p>
          <a:p>
            <a:r>
              <a:rPr lang="en-US" dirty="0" smtClean="0"/>
              <a:t>	must be administratively capable.</a:t>
            </a:r>
          </a:p>
          <a:p>
            <a:endParaRPr lang="en-US" dirty="0" smtClean="0"/>
          </a:p>
          <a:p>
            <a:r>
              <a:rPr lang="en-US" dirty="0" smtClean="0"/>
              <a:t>The more time that financial aid administrators spend on trying to comply with federal regulations,</a:t>
            </a:r>
          </a:p>
          <a:p>
            <a:r>
              <a:rPr lang="en-US" dirty="0" smtClean="0"/>
              <a:t>	the less time is left for counseling and working with federal aid applicants and their families.</a:t>
            </a:r>
          </a:p>
          <a:p>
            <a:endParaRPr lang="en-US" dirty="0" smtClean="0"/>
          </a:p>
          <a:p>
            <a:r>
              <a:rPr lang="en-US" dirty="0" smtClean="0"/>
              <a:t>In a recent study done by </a:t>
            </a:r>
            <a:r>
              <a:rPr lang="en-US" dirty="0" err="1" smtClean="0"/>
              <a:t>Inceptia</a:t>
            </a:r>
            <a:r>
              <a:rPr lang="en-US" dirty="0" smtClean="0"/>
              <a:t> entitled Stress in the Financial Aid Office, two of the main</a:t>
            </a:r>
          </a:p>
          <a:p>
            <a:r>
              <a:rPr lang="en-US" dirty="0" smtClean="0"/>
              <a:t>	stressors for financial aid administrators are 1) workload; and, 2) student service issues. This seems</a:t>
            </a:r>
          </a:p>
          <a:p>
            <a:r>
              <a:rPr lang="en-US" dirty="0" smtClean="0"/>
              <a:t>	to support the idea that regulatory burden is cutting into time that should be spent counseling</a:t>
            </a:r>
          </a:p>
          <a:p>
            <a:r>
              <a:rPr lang="en-US" dirty="0" smtClean="0"/>
              <a:t>	students on the complexity of federal aid.</a:t>
            </a:r>
          </a:p>
          <a:p>
            <a:endParaRPr lang="en-US" dirty="0" smtClean="0"/>
          </a:p>
          <a:p>
            <a:r>
              <a:rPr lang="en-US" dirty="0" smtClean="0"/>
              <a:t>A recent study done by NASFAA entitled Getting it Right: Analyzing Accuracy of Federal Burden</a:t>
            </a:r>
          </a:p>
          <a:p>
            <a:r>
              <a:rPr lang="en-US" dirty="0" smtClean="0"/>
              <a:t>	Estimates for Title IV Financial Aid Compliance, suggests that federal time estimates for compliance</a:t>
            </a:r>
          </a:p>
          <a:p>
            <a:r>
              <a:rPr lang="en-US" dirty="0" smtClean="0"/>
              <a:t>	are lower than actual time spent on compliance. The focus of the study was on Gainful</a:t>
            </a:r>
          </a:p>
          <a:p>
            <a:r>
              <a:rPr lang="en-US" dirty="0" smtClean="0"/>
              <a:t>	Employment and the most recent 150% Limit on Federal Direct Subsidized Student Loans.</a:t>
            </a:r>
          </a:p>
          <a:p>
            <a:endParaRPr lang="en-US" dirty="0" smtClean="0"/>
          </a:p>
          <a:p>
            <a:r>
              <a:rPr lang="en-US" dirty="0" smtClean="0"/>
              <a:t>Reference:</a:t>
            </a:r>
          </a:p>
          <a:p>
            <a:r>
              <a:rPr lang="en-US" dirty="0" smtClean="0"/>
              <a:t>http://docs.bartonccc.edu/finaid/Resources/Presentations/Reducing%20Stress%20in%20the%20Financi</a:t>
            </a:r>
          </a:p>
          <a:p>
            <a:r>
              <a:rPr lang="en-US" dirty="0" smtClean="0"/>
              <a:t>al%20Aid%20Office.pdf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3A8DB-10A9-442F-8910-7BEEB39C5F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5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48D833-AEE8-4333-B398-193C44ECB918}" type="datetimeFigureOut">
              <a:rPr lang="en-US" smtClean="0"/>
              <a:pPr/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F972F0B-6FE2-4309-8CA5-22C99EFC09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D833-AEE8-4333-B398-193C44ECB918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2F0B-6FE2-4309-8CA5-22C99EFC09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D833-AEE8-4333-B398-193C44ECB918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2F0B-6FE2-4309-8CA5-22C99EFC09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D833-AEE8-4333-B398-193C44ECB918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2F0B-6FE2-4309-8CA5-22C99EFC09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D833-AEE8-4333-B398-193C44ECB918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2F0B-6FE2-4309-8CA5-22C99EFC09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D833-AEE8-4333-B398-193C44ECB918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2F0B-6FE2-4309-8CA5-22C99EFC09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D833-AEE8-4333-B398-193C44ECB918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2F0B-6FE2-4309-8CA5-22C99EFC09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D833-AEE8-4333-B398-193C44ECB918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2F0B-6FE2-4309-8CA5-22C99EFC09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D833-AEE8-4333-B398-193C44ECB918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2F0B-6FE2-4309-8CA5-22C99EFC09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D833-AEE8-4333-B398-193C44ECB918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2F0B-6FE2-4309-8CA5-22C99EFC09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8D833-AEE8-4333-B398-193C44ECB918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2F0B-6FE2-4309-8CA5-22C99EFC09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748D833-AEE8-4333-B398-193C44ECB918}" type="datetimeFigureOut">
              <a:rPr lang="en-US" smtClean="0"/>
              <a:pPr/>
              <a:t>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F972F0B-6FE2-4309-8CA5-22C99EFC09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07962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Federal Financial Aid:</a:t>
            </a:r>
            <a:br>
              <a:rPr lang="en-US" sz="2800" dirty="0" smtClean="0"/>
            </a:br>
            <a:r>
              <a:rPr lang="en-US" sz="2400" dirty="0" smtClean="0"/>
              <a:t>Regulatory Burden and </a:t>
            </a:r>
            <a:br>
              <a:rPr lang="en-US" sz="2400" dirty="0" smtClean="0"/>
            </a:br>
            <a:r>
              <a:rPr lang="en-US" sz="2400" dirty="0" smtClean="0"/>
              <a:t>Future Direction – The Impact on Ability for Institutional Responsiveness to State Goals (Foresight 20/20)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895600"/>
            <a:ext cx="8534400" cy="3276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Presented by: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sz="3100" b="1" dirty="0" smtClean="0"/>
              <a:t>Ben Kohl</a:t>
            </a:r>
            <a:r>
              <a:rPr lang="en-US" sz="3100" dirty="0" smtClean="0"/>
              <a:t>, Assistant Director for the Office of Student Financial Assistance at Kansas State University and President for the Kansas Association of </a:t>
            </a:r>
          </a:p>
          <a:p>
            <a:r>
              <a:rPr lang="en-US" sz="3100" dirty="0" smtClean="0"/>
              <a:t>Student Financial Aid Administrators</a:t>
            </a:r>
          </a:p>
          <a:p>
            <a:endParaRPr lang="en-US" sz="3100" dirty="0" smtClean="0"/>
          </a:p>
          <a:p>
            <a:r>
              <a:rPr lang="en-US" sz="3100" b="1" dirty="0" smtClean="0"/>
              <a:t>Myrna Perkins</a:t>
            </a:r>
            <a:r>
              <a:rPr lang="en-US" sz="3100" dirty="0" smtClean="0"/>
              <a:t>, Associate Dean of Student Services and Director of Financial Aid at Barton Community College</a:t>
            </a:r>
            <a:endParaRPr lang="en-US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Presenter 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 Kohl – benkohl@ksu.edu </a:t>
            </a:r>
          </a:p>
          <a:p>
            <a:endParaRPr lang="en-US" smtClean="0"/>
          </a:p>
          <a:p>
            <a:r>
              <a:rPr lang="en-US" smtClean="0"/>
              <a:t>Myrna </a:t>
            </a:r>
            <a:r>
              <a:rPr lang="en-US" dirty="0" smtClean="0"/>
              <a:t>Perkins – perkinsm@bartonccc.edu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Today’s Topics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Federal Aid Administrative Burden</a:t>
            </a:r>
          </a:p>
          <a:p>
            <a:r>
              <a:rPr lang="en-US" dirty="0" smtClean="0"/>
              <a:t> Federal Aid Understanding and Interpretation</a:t>
            </a:r>
          </a:p>
          <a:p>
            <a:r>
              <a:rPr lang="en-US" dirty="0" smtClean="0"/>
              <a:t> Federal Financial Aid Focus Points</a:t>
            </a:r>
          </a:p>
          <a:p>
            <a:r>
              <a:rPr lang="en-US" dirty="0" smtClean="0"/>
              <a:t> Financial Aid Trends and Projections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Federal Aid </a:t>
            </a:r>
            <a:br>
              <a:rPr lang="en-US" dirty="0" smtClean="0"/>
            </a:br>
            <a:r>
              <a:rPr lang="en-US" dirty="0" smtClean="0"/>
              <a:t>Administrative</a:t>
            </a:r>
            <a:r>
              <a:rPr lang="en-US" dirty="0"/>
              <a:t> </a:t>
            </a:r>
            <a:r>
              <a:rPr lang="en-US" dirty="0" smtClean="0"/>
              <a:t>Burden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819400"/>
          </a:xfrm>
        </p:spPr>
        <p:txBody>
          <a:bodyPr>
            <a:normAutofit/>
          </a:bodyPr>
          <a:lstStyle/>
          <a:p>
            <a:r>
              <a:rPr lang="en-US" dirty="0" smtClean="0"/>
              <a:t>Strain on financial aid offices</a:t>
            </a:r>
          </a:p>
          <a:p>
            <a:r>
              <a:rPr lang="en-US" dirty="0" smtClean="0"/>
              <a:t>Compliance efforts over counseling students</a:t>
            </a:r>
          </a:p>
          <a:p>
            <a:r>
              <a:rPr lang="en-US" dirty="0" smtClean="0"/>
              <a:t>Workload and stress</a:t>
            </a:r>
          </a:p>
          <a:p>
            <a:r>
              <a:rPr lang="en-US" dirty="0" smtClean="0"/>
              <a:t>Federal time estimates compared to actual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Federal Aid Understanding,</a:t>
            </a:r>
            <a:br>
              <a:rPr lang="en-US" dirty="0" smtClean="0"/>
            </a:br>
            <a:r>
              <a:rPr lang="en-US" dirty="0" smtClean="0"/>
              <a:t>Interpretation, and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068763"/>
          </a:xfrm>
        </p:spPr>
        <p:txBody>
          <a:bodyPr/>
          <a:lstStyle/>
          <a:p>
            <a:r>
              <a:rPr lang="en-US" dirty="0" smtClean="0"/>
              <a:t>Interpretation resources and their hierarchy</a:t>
            </a:r>
          </a:p>
          <a:p>
            <a:r>
              <a:rPr lang="en-US" dirty="0" smtClean="0"/>
              <a:t>Training – understanding the spirit of the</a:t>
            </a:r>
          </a:p>
          <a:p>
            <a:pPr>
              <a:buNone/>
            </a:pPr>
            <a:r>
              <a:rPr lang="en-US" dirty="0" smtClean="0"/>
              <a:t>	regulation/law</a:t>
            </a:r>
          </a:p>
          <a:p>
            <a:r>
              <a:rPr lang="en-US" dirty="0" smtClean="0"/>
              <a:t>Application to the institution</a:t>
            </a:r>
          </a:p>
          <a:p>
            <a:r>
              <a:rPr lang="en-US" dirty="0" smtClean="0"/>
              <a:t>Setting up technical aspects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058" y="3810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Hierarchy of Regulatory and </a:t>
            </a:r>
            <a:br>
              <a:rPr lang="en-US" dirty="0" smtClean="0"/>
            </a:br>
            <a:r>
              <a:rPr lang="en-US" dirty="0" err="1" smtClean="0"/>
              <a:t>LegislativeResources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76400"/>
            <a:ext cx="7794842" cy="392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549058" y="5414665"/>
            <a:ext cx="7848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Reference: </a:t>
            </a:r>
            <a:r>
              <a:rPr lang="en-US" dirty="0" smtClean="0">
                <a:solidFill>
                  <a:schemeClr val="bg1"/>
                </a:solidFill>
              </a:rPr>
              <a:t>http</a:t>
            </a:r>
            <a:r>
              <a:rPr lang="en-US" dirty="0">
                <a:solidFill>
                  <a:schemeClr val="bg1"/>
                </a:solidFill>
              </a:rPr>
              <a:t>://</a:t>
            </a:r>
            <a:r>
              <a:rPr lang="en-US" dirty="0" smtClean="0">
                <a:solidFill>
                  <a:schemeClr val="bg1"/>
                </a:solidFill>
              </a:rPr>
              <a:t>docs.bartonccc.edu/finaid/Resources/Presentations/HowToFindAnswersForYourRegulatoryIssues.pdf   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Federal Financial Aid Focus Points</a:t>
            </a:r>
            <a:endParaRPr lang="en-US" sz="4000" dirty="0"/>
          </a:p>
        </p:txBody>
      </p:sp>
      <p:sp>
        <p:nvSpPr>
          <p:cNvPr id="4" name="Text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28600" y="1600200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buNone/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</a:rPr>
              <a:t>President Obama’s Higher Education 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</a:rPr>
              <a:t>Initiatives:</a:t>
            </a: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2590800"/>
            <a:ext cx="70104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0188" indent="-230188">
              <a:buFont typeface="Wingdings" pitchFamily="2" charset="2"/>
              <a:buChar char="§"/>
              <a:defRPr/>
            </a:pPr>
            <a:endParaRPr lang="en-US" dirty="0">
              <a:solidFill>
                <a:schemeClr val="bg1"/>
              </a:solidFill>
              <a:latin typeface="Arial" pitchFamily="34" charset="0"/>
              <a:ea typeface="ＭＳ Ｐゴシック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ea typeface="ＭＳ Ｐゴシック" charset="0"/>
              </a:rPr>
              <a:t>Paying for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ea typeface="ＭＳ Ｐゴシック" charset="0"/>
              </a:rPr>
              <a:t>performance</a:t>
            </a: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Arial" pitchFamily="34" charset="0"/>
              <a:ea typeface="ＭＳ Ｐゴシック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ea typeface="ＭＳ Ｐゴシック" charset="0"/>
              </a:rPr>
              <a:t>Promoting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ea typeface="ＭＳ Ｐゴシック" charset="0"/>
              </a:rPr>
              <a:t>innovation and competition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2400" dirty="0">
              <a:solidFill>
                <a:schemeClr val="bg1"/>
              </a:solidFill>
              <a:latin typeface="Arial" pitchFamily="34" charset="0"/>
              <a:ea typeface="ＭＳ Ｐゴシック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ea typeface="ＭＳ Ｐゴシック" charset="0"/>
              </a:rPr>
              <a:t>Ensuring that student debt remains affordable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Federal Aid Trends and Projections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What the focus of U.S. Department of Education:</a:t>
            </a:r>
          </a:p>
          <a:p>
            <a:pPr lvl="0"/>
            <a:r>
              <a:rPr lang="en-US" dirty="0"/>
              <a:t>The complexity of federal financial aid</a:t>
            </a:r>
          </a:p>
          <a:p>
            <a:pPr lvl="0"/>
            <a:r>
              <a:rPr lang="en-US" dirty="0"/>
              <a:t>The rising costs of higher education</a:t>
            </a:r>
          </a:p>
          <a:p>
            <a:pPr lvl="0"/>
            <a:r>
              <a:rPr lang="en-US" dirty="0"/>
              <a:t>Rising student loan debt</a:t>
            </a:r>
          </a:p>
          <a:p>
            <a:pPr lvl="0"/>
            <a:r>
              <a:rPr lang="en-US" dirty="0"/>
              <a:t>The lack of college outcome information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Federal Aid Trends &amp; Projections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743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HEA Reauthorization</a:t>
            </a:r>
          </a:p>
          <a:p>
            <a:r>
              <a:rPr lang="en-US" dirty="0" smtClean="0"/>
              <a:t>College Ratings System</a:t>
            </a:r>
          </a:p>
          <a:p>
            <a:r>
              <a:rPr lang="en-US" dirty="0" smtClean="0"/>
              <a:t>FAST Proposals*</a:t>
            </a:r>
          </a:p>
          <a:p>
            <a:r>
              <a:rPr lang="en-US" dirty="0" smtClean="0"/>
              <a:t>America’s Promise Announcement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600" dirty="0"/>
              <a:t>*http://www.nasfaa.org/Main/orig/2013/rtf/Bipartisan_FAST_Act_Officially_Introduced.aspx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b="1" dirty="0" smtClean="0"/>
              <a:t>5 Things Colleges Can Expect </a:t>
            </a:r>
            <a:r>
              <a:rPr lang="en-US" sz="1600" dirty="0" smtClean="0"/>
              <a:t>-- http</a:t>
            </a:r>
            <a:r>
              <a:rPr lang="en-US" sz="1600" dirty="0"/>
              <a:t>://chronicle.com/article/5-Things-Colleges-Can-Expect/151009</a:t>
            </a:r>
            <a:r>
              <a:rPr lang="en-US" sz="1600" dirty="0" smtClean="0"/>
              <a:t>/  </a:t>
            </a:r>
          </a:p>
          <a:p>
            <a:r>
              <a:rPr lang="en-US" sz="1600" b="1" dirty="0" smtClean="0"/>
              <a:t>College Ratings System Press Release </a:t>
            </a:r>
            <a:r>
              <a:rPr lang="en-US" sz="1600" dirty="0" smtClean="0"/>
              <a:t>-- https</a:t>
            </a:r>
            <a:r>
              <a:rPr lang="en-US" sz="1600" dirty="0"/>
              <a:t>://</a:t>
            </a:r>
            <a:r>
              <a:rPr lang="en-US" sz="1600" dirty="0" smtClean="0"/>
              <a:t>www.insidehighered.com/sites/default/server_files/files/ratings%20framework%20draft.pdf</a:t>
            </a:r>
          </a:p>
          <a:p>
            <a:r>
              <a:rPr lang="en-US" sz="1600" b="1" dirty="0"/>
              <a:t>FAST Act </a:t>
            </a:r>
            <a:r>
              <a:rPr lang="en-US" sz="1600" dirty="0"/>
              <a:t>-- http://www.nasfaa.org/Main/orig/2013/rtf/Bipartisan_FAST_Act_Officially_Introduced.aspx</a:t>
            </a:r>
            <a:endParaRPr lang="en-US" sz="1600" dirty="0" smtClean="0"/>
          </a:p>
          <a:p>
            <a:r>
              <a:rPr lang="en-US" sz="1600" b="1" dirty="0"/>
              <a:t>Reauthorization Information </a:t>
            </a:r>
            <a:r>
              <a:rPr lang="en-US" sz="1600" dirty="0"/>
              <a:t>-- http://</a:t>
            </a:r>
            <a:r>
              <a:rPr lang="en-US" sz="1600" dirty="0" smtClean="0"/>
              <a:t>www.nasfaa.org/Main/orig/2013/rtf/Senate_HELP_Committee_Introduces_Final_Higher_Education_Affordability_Act_Reauthorization_Bill.aspx  </a:t>
            </a:r>
          </a:p>
          <a:p>
            <a:r>
              <a:rPr lang="en-US" sz="1600" b="1" dirty="0" smtClean="0"/>
              <a:t>Community </a:t>
            </a:r>
            <a:r>
              <a:rPr lang="en-US" sz="1600" b="1" dirty="0"/>
              <a:t>College Announcement </a:t>
            </a:r>
            <a:r>
              <a:rPr lang="en-US" sz="1600" dirty="0"/>
              <a:t>-- http://</a:t>
            </a:r>
            <a:r>
              <a:rPr lang="en-US" sz="1600" dirty="0" smtClean="0"/>
              <a:t>www.whitehouse.gov/blog/2015/01/08/president-proposes-make-community-college-free-responsible-students-2-years </a:t>
            </a:r>
          </a:p>
          <a:p>
            <a:r>
              <a:rPr lang="en-US" sz="1600" b="1" dirty="0" smtClean="0"/>
              <a:t>Community </a:t>
            </a:r>
            <a:r>
              <a:rPr lang="en-US" sz="1600" b="1" dirty="0"/>
              <a:t>College Announcement </a:t>
            </a:r>
            <a:r>
              <a:rPr lang="en-US" sz="1600" dirty="0"/>
              <a:t>-- https://</a:t>
            </a:r>
            <a:r>
              <a:rPr lang="en-US" sz="1600" dirty="0" smtClean="0"/>
              <a:t>www.insidehighered.com/news/2015/01/12/white-house-plan-could-change-relationship-between-government-and-higher-education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7846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277</Words>
  <Application>Microsoft Office PowerPoint</Application>
  <PresentationFormat>On-screen Show (4:3)</PresentationFormat>
  <Paragraphs>79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Calibri</vt:lpstr>
      <vt:lpstr>Wingdings</vt:lpstr>
      <vt:lpstr>Office Theme</vt:lpstr>
      <vt:lpstr>Federal Financial Aid: Regulatory Burden and  Future Direction – The Impact on Ability for Institutional Responsiveness to State Goals (Foresight 20/20)</vt:lpstr>
      <vt:lpstr>Today’s Topics</vt:lpstr>
      <vt:lpstr>Federal Aid  Administrative Burden </vt:lpstr>
      <vt:lpstr>Federal Aid Understanding, Interpretation, and Implementation</vt:lpstr>
      <vt:lpstr>Hierarchy of Regulatory and  LegislativeResources </vt:lpstr>
      <vt:lpstr>Federal Financial Aid Focus Points</vt:lpstr>
      <vt:lpstr>Federal Aid Trends and Projections</vt:lpstr>
      <vt:lpstr>Federal Aid Trends &amp; Projections</vt:lpstr>
      <vt:lpstr>References</vt:lpstr>
      <vt:lpstr>Presenter Contact Information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Federal Financial Aid: Regulatory Burden and Future Direction</dc:title>
  <dc:creator>Myrna</dc:creator>
  <cp:lastModifiedBy>Perkins, Myrna</cp:lastModifiedBy>
  <cp:revision>30</cp:revision>
  <cp:lastPrinted>2015-01-12T14:55:45Z</cp:lastPrinted>
  <dcterms:created xsi:type="dcterms:W3CDTF">2015-01-09T16:59:12Z</dcterms:created>
  <dcterms:modified xsi:type="dcterms:W3CDTF">2015-01-12T18:10:05Z</dcterms:modified>
</cp:coreProperties>
</file>