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57" r:id="rId2"/>
    <p:sldId id="258" r:id="rId3"/>
    <p:sldId id="260" r:id="rId4"/>
    <p:sldId id="282" r:id="rId5"/>
    <p:sldId id="262" r:id="rId6"/>
    <p:sldId id="273" r:id="rId7"/>
    <p:sldId id="274" r:id="rId8"/>
    <p:sldId id="272" r:id="rId9"/>
    <p:sldId id="281" r:id="rId10"/>
    <p:sldId id="275" r:id="rId11"/>
    <p:sldId id="276" r:id="rId12"/>
    <p:sldId id="265" r:id="rId13"/>
    <p:sldId id="277" r:id="rId14"/>
    <p:sldId id="278" r:id="rId15"/>
    <p:sldId id="279" r:id="rId16"/>
    <p:sldId id="267" r:id="rId17"/>
    <p:sldId id="269" r:id="rId18"/>
    <p:sldId id="280" r:id="rId19"/>
    <p:sldId id="268" r:id="rId20"/>
    <p:sldId id="270" r:id="rId21"/>
    <p:sldId id="271" r:id="rId22"/>
  </p:sldIdLst>
  <p:sldSz cx="12188825"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007" autoAdjust="0"/>
  </p:normalViewPr>
  <p:slideViewPr>
    <p:cSldViewPr showGuides="1">
      <p:cViewPr varScale="1">
        <p:scale>
          <a:sx n="66" d="100"/>
          <a:sy n="66" d="100"/>
        </p:scale>
        <p:origin x="804" y="66"/>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1" d="100"/>
          <a:sy n="81" d="100"/>
        </p:scale>
        <p:origin x="37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3"/>
          </p:nvPr>
        </p:nvSpPr>
        <p:spPr>
          <a:xfrm>
            <a:off x="4143587" y="9119474"/>
            <a:ext cx="3169920" cy="481726"/>
          </a:xfrm>
          <a:prstGeom prst="rect">
            <a:avLst/>
          </a:prstGeom>
        </p:spPr>
        <p:txBody>
          <a:bodyPr vert="horz" lIns="96653" tIns="48326" rIns="96653" bIns="48326" rtlCol="0" anchor="b"/>
          <a:lstStyle>
            <a:lvl1pPr algn="r">
              <a:defRPr sz="1300"/>
            </a:lvl1pPr>
          </a:lstStyle>
          <a:p>
            <a:fld id="{C95A92D5-E1B8-410D-BF53-4F3B119B0924}" type="slidenum">
              <a:rPr lang="en-US" smtClean="0"/>
              <a:t>‹#›</a:t>
            </a:fld>
            <a:endParaRPr lang="en-US"/>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6" rIns="96653" bIns="48326" rtlCol="0"/>
          <a:lstStyle>
            <a:lvl1pPr algn="l">
              <a:defRPr sz="1300"/>
            </a:lvl1pPr>
          </a:lstStyle>
          <a:p>
            <a:endParaRPr dirty="0"/>
          </a:p>
        </p:txBody>
      </p:sp>
      <p:sp>
        <p:nvSpPr>
          <p:cNvPr id="3" name="Date Placeholder 2"/>
          <p:cNvSpPr>
            <a:spLocks noGrp="1"/>
          </p:cNvSpPr>
          <p:nvPr>
            <p:ph type="dt" idx="1"/>
          </p:nvPr>
        </p:nvSpPr>
        <p:spPr>
          <a:xfrm>
            <a:off x="4143587" y="0"/>
            <a:ext cx="3169920" cy="480060"/>
          </a:xfrm>
          <a:prstGeom prst="rect">
            <a:avLst/>
          </a:prstGeom>
        </p:spPr>
        <p:txBody>
          <a:bodyPr vert="horz" lIns="96653" tIns="48326" rIns="96653" bIns="48326" rtlCol="0"/>
          <a:lstStyle>
            <a:lvl1pPr algn="r">
              <a:defRPr sz="1300"/>
            </a:lvl1pPr>
          </a:lstStyle>
          <a:p>
            <a:fld id="{97853E5F-CE67-483C-A264-F17AC70E9CA2}" type="datetimeFigureOut">
              <a:rPr lang="en-US"/>
              <a:t>3/8/2019</a:t>
            </a:fld>
            <a:endParaRPr dirty="0"/>
          </a:p>
        </p:txBody>
      </p:sp>
      <p:sp>
        <p:nvSpPr>
          <p:cNvPr id="4" name="Slide Image Placeholder 3"/>
          <p:cNvSpPr>
            <a:spLocks noGrp="1" noRot="1" noChangeAspect="1"/>
          </p:cNvSpPr>
          <p:nvPr>
            <p:ph type="sldImg" idx="2"/>
          </p:nvPr>
        </p:nvSpPr>
        <p:spPr>
          <a:xfrm>
            <a:off x="458788" y="720725"/>
            <a:ext cx="6397625" cy="3600450"/>
          </a:xfrm>
          <a:prstGeom prst="rect">
            <a:avLst/>
          </a:prstGeom>
          <a:noFill/>
          <a:ln w="12700">
            <a:solidFill>
              <a:prstClr val="black"/>
            </a:solidFill>
          </a:ln>
        </p:spPr>
        <p:txBody>
          <a:bodyPr vert="horz" lIns="96653" tIns="48326" rIns="96653" bIns="48326" rtlCol="0" anchor="ctr"/>
          <a:lstStyle/>
          <a:p>
            <a:endParaRPr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6" rIns="96653" bIns="48326"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6" rIns="96653" bIns="48326" rtlCol="0" anchor="b"/>
          <a:lstStyle>
            <a:lvl1pPr algn="l">
              <a:defRPr sz="1300"/>
            </a:lvl1pPr>
          </a:lstStyle>
          <a:p>
            <a:endParaRPr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6" rIns="96653" bIns="48326" rtlCol="0" anchor="b"/>
          <a:lstStyle>
            <a:lvl1pPr algn="r">
              <a:defRPr sz="13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2864014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3</a:t>
            </a:fld>
            <a:endParaRPr lang="en-US" dirty="0"/>
          </a:p>
        </p:txBody>
      </p:sp>
    </p:spTree>
    <p:extLst>
      <p:ext uri="{BB962C8B-B14F-4D97-AF65-F5344CB8AC3E}">
        <p14:creationId xmlns:p14="http://schemas.microsoft.com/office/powerpoint/2010/main" val="2294021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4</a:t>
            </a:fld>
            <a:endParaRPr lang="en-US" dirty="0"/>
          </a:p>
        </p:txBody>
      </p:sp>
    </p:spTree>
    <p:extLst>
      <p:ext uri="{BB962C8B-B14F-4D97-AF65-F5344CB8AC3E}">
        <p14:creationId xmlns:p14="http://schemas.microsoft.com/office/powerpoint/2010/main" val="244647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5</a:t>
            </a:fld>
            <a:endParaRPr lang="en-US" dirty="0"/>
          </a:p>
        </p:txBody>
      </p:sp>
    </p:spTree>
    <p:extLst>
      <p:ext uri="{BB962C8B-B14F-4D97-AF65-F5344CB8AC3E}">
        <p14:creationId xmlns:p14="http://schemas.microsoft.com/office/powerpoint/2010/main" val="2205198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5958" y="-4763"/>
            <a:ext cx="5013606"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7638" y="1380069"/>
            <a:ext cx="8572389" cy="2616199"/>
          </a:xfrm>
        </p:spPr>
        <p:txBody>
          <a:bodyPr anchor="b">
            <a:normAutofit/>
          </a:bodyPr>
          <a:lstStyle>
            <a:lvl1pPr algn="r">
              <a:defRPr sz="5998">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4202" y="3996267"/>
            <a:ext cx="6985825" cy="1388534"/>
          </a:xfrm>
        </p:spPr>
        <p:txBody>
          <a:bodyPr anchor="t">
            <a:normAutofit/>
          </a:bodyPr>
          <a:lstStyle>
            <a:lvl1pPr marL="0" indent="0" algn="r">
              <a:buNone/>
              <a:defRPr sz="2099">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5" name="Footer Placeholder 4"/>
          <p:cNvSpPr>
            <a:spLocks noGrp="1"/>
          </p:cNvSpPr>
          <p:nvPr>
            <p:ph type="ftr" sz="quarter" idx="11"/>
          </p:nvPr>
        </p:nvSpPr>
        <p:spPr>
          <a:xfrm>
            <a:off x="5331023" y="5883276"/>
            <a:ext cx="4322918" cy="365125"/>
          </a:xfrm>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81616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5" y="4732865"/>
            <a:ext cx="10016102" cy="566738"/>
          </a:xfrm>
        </p:spPr>
        <p:txBody>
          <a:bodyPr anchor="b">
            <a:normAutofit/>
          </a:bodyPr>
          <a:lstStyle>
            <a:lvl1pPr algn="ctr">
              <a:defRPr sz="23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5391" y="932112"/>
            <a:ext cx="8223802"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3925" y="5299603"/>
            <a:ext cx="10016102" cy="493712"/>
          </a:xfrm>
        </p:spPr>
        <p:txBody>
          <a:bodyPr>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FA9E5-6744-4841-888F-9E7CC0C2B7EC}" type="datetimeFigureOut">
              <a:rPr lang="en-US" smtClean="0"/>
              <a:pPr/>
              <a:t>3/8/2019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612876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6" y="685800"/>
            <a:ext cx="10016102" cy="3048000"/>
          </a:xfrm>
        </p:spPr>
        <p:txBody>
          <a:bodyPr anchor="ctr">
            <a:normAutofit/>
          </a:bodyPr>
          <a:lstStyle>
            <a:lvl1pPr algn="ctr">
              <a:defRPr sz="31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3926" y="4343400"/>
            <a:ext cx="10016104" cy="1447800"/>
          </a:xfrm>
        </p:spPr>
        <p:txBody>
          <a:bodyPr anchor="ctr">
            <a:normAutofit/>
          </a:bodyPr>
          <a:lstStyle>
            <a:lvl1pPr marL="0" indent="0" algn="ct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13228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196" y="86302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5" name="TextBox 14"/>
          <p:cNvSpPr txBox="1"/>
          <p:nvPr/>
        </p:nvSpPr>
        <p:spPr>
          <a:xfrm>
            <a:off x="10890588" y="2819399"/>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2" name="Title 1"/>
          <p:cNvSpPr>
            <a:spLocks noGrp="1"/>
          </p:cNvSpPr>
          <p:nvPr>
            <p:ph type="title"/>
          </p:nvPr>
        </p:nvSpPr>
        <p:spPr>
          <a:xfrm>
            <a:off x="2207637" y="685801"/>
            <a:ext cx="8987671" cy="2743199"/>
          </a:xfrm>
        </p:spPr>
        <p:txBody>
          <a:bodyPr anchor="ctr">
            <a:normAutofit/>
          </a:bodyPr>
          <a:lstStyle>
            <a:lvl1pPr algn="ctr">
              <a:defRPr sz="3199"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177" y="3428999"/>
            <a:ext cx="8530593" cy="381000"/>
          </a:xfrm>
        </p:spPr>
        <p:txBody>
          <a:bodyPr anchor="ctr">
            <a:normAutofit/>
          </a:bodyPr>
          <a:lstStyle>
            <a:lvl1pPr marL="0" indent="0">
              <a:buFontTx/>
              <a:buNone/>
              <a:defRPr sz="1799"/>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Edit Master text styles</a:t>
            </a:r>
          </a:p>
        </p:txBody>
      </p:sp>
      <p:sp>
        <p:nvSpPr>
          <p:cNvPr id="3" name="Text Placeholder 2"/>
          <p:cNvSpPr>
            <a:spLocks noGrp="1"/>
          </p:cNvSpPr>
          <p:nvPr>
            <p:ph type="body" idx="1"/>
          </p:nvPr>
        </p:nvSpPr>
        <p:spPr>
          <a:xfrm>
            <a:off x="1483925" y="4343400"/>
            <a:ext cx="10016102" cy="1447800"/>
          </a:xfrm>
        </p:spPr>
        <p:txBody>
          <a:bodyPr anchor="ctr">
            <a:normAutofit/>
          </a:bodyPr>
          <a:lstStyle>
            <a:lvl1pPr marL="0" indent="0" algn="ct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3390598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3927" y="3308581"/>
            <a:ext cx="10016100" cy="1468800"/>
          </a:xfrm>
        </p:spPr>
        <p:txBody>
          <a:bodyPr anchor="b">
            <a:normAutofit/>
          </a:bodyPr>
          <a:lstStyle>
            <a:lvl1pPr algn="r">
              <a:defRPr sz="31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3925" y="4777381"/>
            <a:ext cx="10016101" cy="860400"/>
          </a:xfrm>
        </p:spPr>
        <p:txBody>
          <a:bodyPr anchor="t">
            <a:normAutofit/>
          </a:bodyPr>
          <a:lstStyle>
            <a:lvl1pPr marL="0" indent="0" algn="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2735800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196" y="86302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5" name="TextBox 14"/>
          <p:cNvSpPr txBox="1"/>
          <p:nvPr/>
        </p:nvSpPr>
        <p:spPr>
          <a:xfrm>
            <a:off x="10890588" y="2819399"/>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2" name="Title 1"/>
          <p:cNvSpPr>
            <a:spLocks noGrp="1"/>
          </p:cNvSpPr>
          <p:nvPr>
            <p:ph type="title"/>
          </p:nvPr>
        </p:nvSpPr>
        <p:spPr>
          <a:xfrm>
            <a:off x="2207637" y="685801"/>
            <a:ext cx="8987671" cy="2743199"/>
          </a:xfrm>
        </p:spPr>
        <p:txBody>
          <a:bodyPr anchor="ctr">
            <a:normAutofit/>
          </a:bodyPr>
          <a:lstStyle>
            <a:lvl1pPr algn="ctr">
              <a:defRPr sz="3199"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3926" y="3886200"/>
            <a:ext cx="10016101" cy="889000"/>
          </a:xfrm>
        </p:spPr>
        <p:txBody>
          <a:bodyPr vert="horz" lIns="91440" tIns="45720" rIns="91440" bIns="45720" rtlCol="0" anchor="b">
            <a:normAutofit/>
          </a:bodyPr>
          <a:lstStyle>
            <a:lvl1pPr algn="r">
              <a:buNone/>
              <a:defRPr lang="en-US" sz="2399"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3925" y="4775200"/>
            <a:ext cx="10016101" cy="1016000"/>
          </a:xfrm>
        </p:spPr>
        <p:txBody>
          <a:bodyPr anchor="t">
            <a:normAutofit/>
          </a:bodyPr>
          <a:lstStyle>
            <a:lvl1pPr marL="0" indent="0" algn="r">
              <a:buNone/>
              <a:defRPr sz="17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272613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3926" y="685801"/>
            <a:ext cx="10016103"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3926" y="3505200"/>
            <a:ext cx="10016104" cy="838200"/>
          </a:xfrm>
        </p:spPr>
        <p:txBody>
          <a:bodyPr vert="horz" lIns="91440" tIns="45720" rIns="91440" bIns="45720" rtlCol="0" anchor="b">
            <a:normAutofit/>
          </a:bodyPr>
          <a:lstStyle>
            <a:lvl1pPr>
              <a:buNone/>
              <a:defRPr lang="en-US" sz="2799"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3925" y="4343400"/>
            <a:ext cx="10016104" cy="1447800"/>
          </a:xfrm>
        </p:spPr>
        <p:txBody>
          <a:bodyPr anchor="t">
            <a:normAutofit/>
          </a:bodyPr>
          <a:lstStyle>
            <a:lvl1pPr marL="0" indent="0" algn="l">
              <a:buNone/>
              <a:defRPr sz="17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pPr/>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431468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15468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0121" y="685800"/>
            <a:ext cx="1769908"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3925" y="685800"/>
            <a:ext cx="8017654"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40228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a:xfrm>
            <a:off x="10949005" y="5867132"/>
            <a:ext cx="551023" cy="365125"/>
          </a:xfrm>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49995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1610" y="2666999"/>
            <a:ext cx="8928421" cy="2110382"/>
          </a:xfrm>
        </p:spPr>
        <p:txBody>
          <a:bodyPr anchor="b"/>
          <a:lstStyle>
            <a:lvl1pPr algn="r">
              <a:defRPr sz="39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1608" y="4777381"/>
            <a:ext cx="8928422" cy="860400"/>
          </a:xfrm>
        </p:spPr>
        <p:txBody>
          <a:bodyPr anchor="t">
            <a:normAutofit/>
          </a:bodyPr>
          <a:lstStyle>
            <a:lvl1pPr marL="0" indent="0" algn="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312334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3925" y="685801"/>
            <a:ext cx="10016104"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3926" y="2667000"/>
            <a:ext cx="4893780" cy="3124201"/>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6246" y="2667000"/>
            <a:ext cx="4893781" cy="3124200"/>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59104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1718" y="2658533"/>
            <a:ext cx="4605988" cy="576262"/>
          </a:xfrm>
        </p:spPr>
        <p:txBody>
          <a:bodyPr anchor="b">
            <a:noAutofit/>
          </a:bodyPr>
          <a:lstStyle>
            <a:lvl1pPr marL="0" indent="0">
              <a:buNone/>
              <a:defRPr sz="2799" b="0">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3925" y="3335337"/>
            <a:ext cx="4893781" cy="2455862"/>
          </a:xfrm>
        </p:spPr>
        <p:txBody>
          <a:bodyPr anchor="t">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78696" y="2667000"/>
            <a:ext cx="4621333" cy="576262"/>
          </a:xfrm>
        </p:spPr>
        <p:txBody>
          <a:bodyPr anchor="b">
            <a:noAutofit/>
          </a:bodyPr>
          <a:lstStyle>
            <a:lvl1pPr marL="0" indent="0">
              <a:buNone/>
              <a:defRPr sz="2799" b="0">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6246" y="3335337"/>
            <a:ext cx="4893781" cy="2455862"/>
          </a:xfrm>
        </p:spPr>
        <p:txBody>
          <a:bodyPr anchor="t">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962664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144711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4266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6" y="1600200"/>
            <a:ext cx="3548197" cy="1371600"/>
          </a:xfrm>
        </p:spPr>
        <p:txBody>
          <a:bodyPr anchor="b">
            <a:normAutofit/>
          </a:bodyPr>
          <a:lstStyle>
            <a:lvl1pPr algn="ctr">
              <a:defRPr sz="2399" b="0"/>
            </a:lvl1pPr>
          </a:lstStyle>
          <a:p>
            <a:r>
              <a:rPr lang="en-US" smtClean="0"/>
              <a:t>Click to edit Master title style</a:t>
            </a:r>
            <a:endParaRPr lang="en-US" dirty="0"/>
          </a:p>
        </p:txBody>
      </p:sp>
      <p:sp>
        <p:nvSpPr>
          <p:cNvPr id="3" name="Content Placeholder 2"/>
          <p:cNvSpPr>
            <a:spLocks noGrp="1"/>
          </p:cNvSpPr>
          <p:nvPr>
            <p:ph idx="1"/>
          </p:nvPr>
        </p:nvSpPr>
        <p:spPr>
          <a:xfrm>
            <a:off x="5260663" y="685800"/>
            <a:ext cx="6239365" cy="5105401"/>
          </a:xfrm>
        </p:spPr>
        <p:txBody>
          <a:bodyPr anchor="ctr">
            <a:normAutofit/>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3926" y="2971800"/>
            <a:ext cx="3548197" cy="1828800"/>
          </a:xfrm>
        </p:spPr>
        <p:txBody>
          <a:bodyPr>
            <a:normAutofit/>
          </a:bodyPr>
          <a:lstStyle>
            <a:lvl1pPr marL="0" indent="0" algn="ctr">
              <a:buNone/>
              <a:defRPr sz="16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FA9E5-6744-4841-888F-9E7CC0C2B7EC}" type="datetimeFigureOut">
              <a:rPr lang="en-US" smtClean="0"/>
              <a:t>3/8/2019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6639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338" y="1752599"/>
            <a:ext cx="5424745" cy="1371600"/>
          </a:xfrm>
        </p:spPr>
        <p:txBody>
          <a:bodyPr anchor="b">
            <a:normAutofit/>
          </a:bodyPr>
          <a:lstStyle>
            <a:lvl1pPr algn="ctr">
              <a:defRPr sz="2799"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2704" y="914400"/>
            <a:ext cx="3280120"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338" y="3124199"/>
            <a:ext cx="5424745" cy="1828800"/>
          </a:xfrm>
        </p:spPr>
        <p:txBody>
          <a:bodyPr>
            <a:normAutofit/>
          </a:bodyPr>
          <a:lstStyle>
            <a:lvl1pPr marL="0" indent="0" algn="ctr">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3/8/2019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54213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773" y="1"/>
            <a:ext cx="2436178"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3925" y="685801"/>
            <a:ext cx="10016104"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3924" y="2667000"/>
            <a:ext cx="10016104"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0122" y="5883276"/>
            <a:ext cx="1142702"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0FA9E5-6744-4841-888F-9E7CC0C2B7EC}" type="datetimeFigureOut">
              <a:rPr lang="en-US" smtClean="0"/>
              <a:pPr/>
              <a:t>3/8/2019</a:t>
            </a:fld>
            <a:endParaRPr lang="en-US" dirty="0"/>
          </a:p>
        </p:txBody>
      </p:sp>
      <p:sp>
        <p:nvSpPr>
          <p:cNvPr id="5" name="Footer Placeholder 4"/>
          <p:cNvSpPr>
            <a:spLocks noGrp="1"/>
          </p:cNvSpPr>
          <p:nvPr>
            <p:ph type="ftr" sz="quarter" idx="3"/>
          </p:nvPr>
        </p:nvSpPr>
        <p:spPr>
          <a:xfrm>
            <a:off x="2571610" y="5883276"/>
            <a:ext cx="7082332"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Add a footer</a:t>
            </a:r>
            <a:endParaRPr lang="en-US" dirty="0"/>
          </a:p>
        </p:txBody>
      </p:sp>
      <p:sp>
        <p:nvSpPr>
          <p:cNvPr id="6" name="Slide Number Placeholder 5"/>
          <p:cNvSpPr>
            <a:spLocks noGrp="1"/>
          </p:cNvSpPr>
          <p:nvPr>
            <p:ph type="sldNum" sz="quarter" idx="4"/>
          </p:nvPr>
        </p:nvSpPr>
        <p:spPr>
          <a:xfrm>
            <a:off x="10949005" y="5883276"/>
            <a:ext cx="55102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5990664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457063" rtl="0" eaLnBrk="1" latinLnBrk="0" hangingPunct="1">
        <a:spcBef>
          <a:spcPct val="0"/>
        </a:spcBef>
        <a:buNone/>
        <a:defRPr sz="3999"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664" indent="-285664" algn="l" defTabSz="457063" rtl="0" eaLnBrk="1" latinLnBrk="0" hangingPunct="1">
        <a:spcBef>
          <a:spcPct val="20000"/>
        </a:spcBef>
        <a:spcAft>
          <a:spcPts val="600"/>
        </a:spcAft>
        <a:buClr>
          <a:schemeClr val="accent1">
            <a:lumMod val="75000"/>
          </a:schemeClr>
        </a:buClr>
        <a:buSzPct val="145000"/>
        <a:buFont typeface="Arial"/>
        <a:buChar char="•"/>
        <a:defRPr sz="2399" kern="1200" cap="none">
          <a:solidFill>
            <a:schemeClr val="tx1"/>
          </a:solidFill>
          <a:effectLst/>
          <a:latin typeface="+mn-lt"/>
          <a:ea typeface="+mn-ea"/>
          <a:cs typeface="+mn-cs"/>
        </a:defRPr>
      </a:lvl1pPr>
      <a:lvl2pPr marL="742727" indent="-285664" algn="l" defTabSz="457063" rtl="0" eaLnBrk="1" latinLnBrk="0" hangingPunct="1">
        <a:spcBef>
          <a:spcPct val="20000"/>
        </a:spcBef>
        <a:spcAft>
          <a:spcPts val="600"/>
        </a:spcAft>
        <a:buClr>
          <a:schemeClr val="accent1">
            <a:lumMod val="75000"/>
          </a:schemeClr>
        </a:buClr>
        <a:buSzPct val="145000"/>
        <a:buFont typeface="Arial"/>
        <a:buChar char="•"/>
        <a:defRPr sz="1999" kern="1200" cap="none">
          <a:solidFill>
            <a:schemeClr val="tx1"/>
          </a:solidFill>
          <a:effectLst/>
          <a:latin typeface="+mn-lt"/>
          <a:ea typeface="+mn-ea"/>
          <a:cs typeface="+mn-cs"/>
        </a:defRPr>
      </a:lvl2pPr>
      <a:lvl3pPr marL="1199790" indent="-285664" algn="l" defTabSz="457063" rtl="0" eaLnBrk="1" latinLnBrk="0" hangingPunct="1">
        <a:spcBef>
          <a:spcPct val="20000"/>
        </a:spcBef>
        <a:spcAft>
          <a:spcPts val="600"/>
        </a:spcAft>
        <a:buClr>
          <a:schemeClr val="accent1">
            <a:lumMod val="75000"/>
          </a:schemeClr>
        </a:buClr>
        <a:buSzPct val="145000"/>
        <a:buFont typeface="Arial"/>
        <a:buChar char="•"/>
        <a:defRPr sz="1799" kern="1200" cap="none">
          <a:solidFill>
            <a:schemeClr val="tx1"/>
          </a:solidFill>
          <a:effectLst/>
          <a:latin typeface="+mn-lt"/>
          <a:ea typeface="+mn-ea"/>
          <a:cs typeface="+mn-cs"/>
        </a:defRPr>
      </a:lvl3pPr>
      <a:lvl4pPr marL="1542587" indent="-171399" algn="l" defTabSz="457063"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1999650" indent="-171399"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3846"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0908"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7971"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5034"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herw@bartoncc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927638" y="1219200"/>
            <a:ext cx="8572389" cy="2616199"/>
          </a:xfrm>
        </p:spPr>
        <p:txBody>
          <a:bodyPr>
            <a:normAutofit fontScale="90000"/>
          </a:bodyPr>
          <a:lstStyle/>
          <a:p>
            <a:pPr algn="l"/>
            <a:r>
              <a:rPr lang="en-US" dirty="0" smtClean="0"/>
              <a:t>Planning for the Unknown: </a:t>
            </a:r>
            <a:r>
              <a:rPr lang="en-US" sz="4000" dirty="0" smtClean="0"/>
              <a:t>How Creating a Business Continuity Plan Can Help You Sleep at Night</a:t>
            </a:r>
            <a:endParaRPr lang="en-US" dirty="0"/>
          </a:p>
        </p:txBody>
      </p:sp>
      <p:sp>
        <p:nvSpPr>
          <p:cNvPr id="3" name="Content Placeholder 2"/>
          <p:cNvSpPr>
            <a:spLocks noGrp="1"/>
          </p:cNvSpPr>
          <p:nvPr>
            <p:ph type="subTitle" idx="1"/>
          </p:nvPr>
        </p:nvSpPr>
        <p:spPr/>
        <p:txBody>
          <a:bodyPr>
            <a:normAutofit fontScale="92500" lnSpcReduction="20000"/>
          </a:bodyPr>
          <a:lstStyle/>
          <a:p>
            <a:r>
              <a:rPr lang="en-US" dirty="0" smtClean="0"/>
              <a:t> </a:t>
            </a:r>
            <a:br>
              <a:rPr lang="en-US" dirty="0" smtClean="0"/>
            </a:br>
            <a:r>
              <a:rPr lang="en-US" dirty="0" smtClean="0"/>
              <a:t>Presented By:  Whitney Asher</a:t>
            </a:r>
            <a:br>
              <a:rPr lang="en-US" dirty="0" smtClean="0"/>
            </a:br>
            <a:r>
              <a:rPr lang="en-US" dirty="0" smtClean="0"/>
              <a:t>Assistant Director of Financial Aid</a:t>
            </a:r>
            <a:br>
              <a:rPr lang="en-US" dirty="0" smtClean="0"/>
            </a:br>
            <a:r>
              <a:rPr lang="en-US" dirty="0" smtClean="0"/>
              <a:t>Barton Community College</a:t>
            </a:r>
            <a:br>
              <a:rPr lang="en-US" dirty="0" smtClean="0"/>
            </a:br>
            <a:r>
              <a:rPr lang="en-US" dirty="0" smtClean="0">
                <a:hlinkClick r:id="rId3"/>
              </a:rPr>
              <a:t>asherw@bartonccc.edu</a:t>
            </a:r>
            <a:r>
              <a:rPr lang="en-US" dirty="0" smtClean="0"/>
              <a:t> </a:t>
            </a:r>
            <a:endParaRPr lang="en-US" dirty="0"/>
          </a:p>
          <a:p>
            <a:endParaRPr lang="en-US" dirty="0"/>
          </a:p>
        </p:txBody>
      </p:sp>
    </p:spTree>
    <p:extLst>
      <p:ext uri="{BB962C8B-B14F-4D97-AF65-F5344CB8AC3E}">
        <p14:creationId xmlns:p14="http://schemas.microsoft.com/office/powerpoint/2010/main" val="36581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6211" y="1828800"/>
            <a:ext cx="9563488" cy="1371600"/>
          </a:xfrm>
        </p:spPr>
        <p:txBody>
          <a:bodyPr/>
          <a:lstStyle/>
          <a:p>
            <a:r>
              <a:rPr lang="en-US" dirty="0"/>
              <a:t>List of External Vendors</a:t>
            </a:r>
          </a:p>
          <a:p>
            <a:pPr lvl="1"/>
            <a:r>
              <a:rPr lang="en-US" dirty="0"/>
              <a:t>Including contact information and contract lengths/renewal information</a:t>
            </a:r>
          </a:p>
          <a:p>
            <a:pPr marL="0" indent="0">
              <a:buNone/>
            </a:pPr>
            <a:endParaRPr lang="en-US" dirty="0"/>
          </a:p>
        </p:txBody>
      </p:sp>
      <p:sp>
        <p:nvSpPr>
          <p:cNvPr id="4" name="Title 1"/>
          <p:cNvSpPr>
            <a:spLocks noGrp="1"/>
          </p:cNvSpPr>
          <p:nvPr>
            <p:ph type="title"/>
          </p:nvPr>
        </p:nvSpPr>
        <p:spPr>
          <a:xfrm>
            <a:off x="1789112" y="684142"/>
            <a:ext cx="8877687" cy="914399"/>
          </a:xfrm>
        </p:spPr>
        <p:txBody>
          <a:bodyPr/>
          <a:lstStyle/>
          <a:p>
            <a:r>
              <a:rPr lang="en-US" dirty="0"/>
              <a:t>Human Resources Components</a:t>
            </a:r>
          </a:p>
        </p:txBody>
      </p:sp>
      <p:pic>
        <p:nvPicPr>
          <p:cNvPr id="5" name="Picture 4"/>
          <p:cNvPicPr>
            <a:picLocks noChangeAspect="1"/>
          </p:cNvPicPr>
          <p:nvPr/>
        </p:nvPicPr>
        <p:blipFill>
          <a:blip r:embed="rId2"/>
          <a:stretch>
            <a:fillRect/>
          </a:stretch>
        </p:blipFill>
        <p:spPr>
          <a:xfrm>
            <a:off x="1996475" y="3124200"/>
            <a:ext cx="8462962" cy="2157713"/>
          </a:xfrm>
          <a:prstGeom prst="rect">
            <a:avLst/>
          </a:prstGeom>
        </p:spPr>
      </p:pic>
    </p:spTree>
    <p:extLst>
      <p:ext uri="{BB962C8B-B14F-4D97-AF65-F5344CB8AC3E}">
        <p14:creationId xmlns:p14="http://schemas.microsoft.com/office/powerpoint/2010/main" val="204526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059" y="838200"/>
            <a:ext cx="10016104" cy="1447800"/>
          </a:xfrm>
        </p:spPr>
        <p:txBody>
          <a:bodyPr/>
          <a:lstStyle/>
          <a:p>
            <a:r>
              <a:rPr lang="en-US" dirty="0"/>
              <a:t>List of Professional Contacts and Resources</a:t>
            </a:r>
          </a:p>
          <a:p>
            <a:pPr lvl="1"/>
            <a:r>
              <a:rPr lang="en-US" dirty="0"/>
              <a:t>FSA Regional Contacts; SAIG, NSLDS, COD.</a:t>
            </a:r>
          </a:p>
        </p:txBody>
      </p:sp>
      <p:sp>
        <p:nvSpPr>
          <p:cNvPr id="4" name="Title 1"/>
          <p:cNvSpPr>
            <a:spLocks noGrp="1"/>
          </p:cNvSpPr>
          <p:nvPr>
            <p:ph type="title"/>
          </p:nvPr>
        </p:nvSpPr>
        <p:spPr>
          <a:xfrm>
            <a:off x="2116343" y="152400"/>
            <a:ext cx="8945537" cy="990600"/>
          </a:xfrm>
        </p:spPr>
        <p:txBody>
          <a:bodyPr/>
          <a:lstStyle/>
          <a:p>
            <a:r>
              <a:rPr lang="en-US" dirty="0"/>
              <a:t>Human Resources Components</a:t>
            </a:r>
          </a:p>
        </p:txBody>
      </p:sp>
      <p:pic>
        <p:nvPicPr>
          <p:cNvPr id="2" name="Picture 1"/>
          <p:cNvPicPr>
            <a:picLocks noChangeAspect="1"/>
          </p:cNvPicPr>
          <p:nvPr/>
        </p:nvPicPr>
        <p:blipFill>
          <a:blip r:embed="rId2"/>
          <a:stretch>
            <a:fillRect/>
          </a:stretch>
        </p:blipFill>
        <p:spPr>
          <a:xfrm>
            <a:off x="1816083" y="2133600"/>
            <a:ext cx="9546055" cy="4267200"/>
          </a:xfrm>
          <a:prstGeom prst="rect">
            <a:avLst/>
          </a:prstGeom>
        </p:spPr>
      </p:pic>
    </p:spTree>
    <p:extLst>
      <p:ext uri="{BB962C8B-B14F-4D97-AF65-F5344CB8AC3E}">
        <p14:creationId xmlns:p14="http://schemas.microsoft.com/office/powerpoint/2010/main" val="219244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5" y="-9659"/>
            <a:ext cx="10016104" cy="1752599"/>
          </a:xfrm>
        </p:spPr>
        <p:txBody>
          <a:bodyPr/>
          <a:lstStyle/>
          <a:p>
            <a:r>
              <a:rPr lang="en-US" dirty="0" smtClean="0"/>
              <a:t>Technology Components</a:t>
            </a:r>
            <a:endParaRPr lang="en-US" dirty="0"/>
          </a:p>
        </p:txBody>
      </p:sp>
      <p:sp>
        <p:nvSpPr>
          <p:cNvPr id="3" name="Content Placeholder 2"/>
          <p:cNvSpPr>
            <a:spLocks noGrp="1"/>
          </p:cNvSpPr>
          <p:nvPr>
            <p:ph idx="1"/>
          </p:nvPr>
        </p:nvSpPr>
        <p:spPr>
          <a:xfrm>
            <a:off x="1483925" y="1295400"/>
            <a:ext cx="10016104" cy="4343400"/>
          </a:xfrm>
        </p:spPr>
        <p:txBody>
          <a:bodyPr>
            <a:normAutofit/>
          </a:bodyPr>
          <a:lstStyle/>
          <a:p>
            <a:r>
              <a:rPr lang="en-US" dirty="0" smtClean="0"/>
              <a:t>IT Disaster Plan</a:t>
            </a:r>
          </a:p>
          <a:p>
            <a:pPr lvl="1"/>
            <a:r>
              <a:rPr lang="en-US" dirty="0" smtClean="0"/>
              <a:t>Be familiar with IT plans, network backup, availability of systems and order of restoration.</a:t>
            </a:r>
          </a:p>
          <a:p>
            <a:r>
              <a:rPr lang="en-US" dirty="0" smtClean="0"/>
              <a:t>Technology Chart</a:t>
            </a:r>
          </a:p>
          <a:p>
            <a:pPr lvl="1"/>
            <a:r>
              <a:rPr lang="en-US" dirty="0"/>
              <a:t>O</a:t>
            </a:r>
            <a:r>
              <a:rPr lang="en-US" dirty="0" smtClean="0"/>
              <a:t>ffice processes, technology needed for those processes, identify backup technology, detailed instructions for deploying the backup system.</a:t>
            </a:r>
          </a:p>
          <a:p>
            <a:r>
              <a:rPr lang="en-US" dirty="0" smtClean="0"/>
              <a:t>Outsourcing options</a:t>
            </a:r>
          </a:p>
          <a:p>
            <a:pPr lvl="1"/>
            <a:r>
              <a:rPr lang="en-US" dirty="0" smtClean="0"/>
              <a:t>Identify in advance viable options for outsourcing office processes if software will be unavailable for a lengthy period of time.</a:t>
            </a:r>
            <a:endParaRPr lang="en-US" dirty="0"/>
          </a:p>
        </p:txBody>
      </p:sp>
    </p:spTree>
    <p:extLst>
      <p:ext uri="{BB962C8B-B14F-4D97-AF65-F5344CB8AC3E}">
        <p14:creationId xmlns:p14="http://schemas.microsoft.com/office/powerpoint/2010/main" val="2328779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4" y="152400"/>
            <a:ext cx="10016104" cy="685799"/>
          </a:xfrm>
        </p:spPr>
        <p:txBody>
          <a:bodyPr>
            <a:normAutofit fontScale="90000"/>
          </a:bodyPr>
          <a:lstStyle/>
          <a:p>
            <a:r>
              <a:rPr lang="en-US" dirty="0"/>
              <a:t>Technology Components</a:t>
            </a:r>
          </a:p>
        </p:txBody>
      </p:sp>
      <p:sp>
        <p:nvSpPr>
          <p:cNvPr id="3" name="Content Placeholder 2"/>
          <p:cNvSpPr>
            <a:spLocks noGrp="1"/>
          </p:cNvSpPr>
          <p:nvPr>
            <p:ph idx="1"/>
          </p:nvPr>
        </p:nvSpPr>
        <p:spPr>
          <a:xfrm>
            <a:off x="1598612" y="881268"/>
            <a:ext cx="9563488" cy="1524001"/>
          </a:xfrm>
        </p:spPr>
        <p:txBody>
          <a:bodyPr/>
          <a:lstStyle/>
          <a:p>
            <a:r>
              <a:rPr lang="en-US" dirty="0"/>
              <a:t>IT Disaster Plan</a:t>
            </a:r>
          </a:p>
          <a:p>
            <a:pPr lvl="1"/>
            <a:r>
              <a:rPr lang="en-US" dirty="0"/>
              <a:t>Be familiar with IT plans, network backup, availability of systems and order of restoration.</a:t>
            </a:r>
          </a:p>
          <a:p>
            <a:endParaRPr lang="en-US" dirty="0"/>
          </a:p>
        </p:txBody>
      </p:sp>
      <p:pic>
        <p:nvPicPr>
          <p:cNvPr id="4" name="Picture 3"/>
          <p:cNvPicPr>
            <a:picLocks noChangeAspect="1"/>
          </p:cNvPicPr>
          <p:nvPr/>
        </p:nvPicPr>
        <p:blipFill>
          <a:blip r:embed="rId2"/>
          <a:stretch>
            <a:fillRect/>
          </a:stretch>
        </p:blipFill>
        <p:spPr>
          <a:xfrm>
            <a:off x="2215524" y="2133600"/>
            <a:ext cx="8552903" cy="4124325"/>
          </a:xfrm>
          <a:prstGeom prst="rect">
            <a:avLst/>
          </a:prstGeom>
        </p:spPr>
      </p:pic>
    </p:spTree>
    <p:extLst>
      <p:ext uri="{BB962C8B-B14F-4D97-AF65-F5344CB8AC3E}">
        <p14:creationId xmlns:p14="http://schemas.microsoft.com/office/powerpoint/2010/main" val="926324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3924" y="609600"/>
            <a:ext cx="10016104" cy="1676400"/>
          </a:xfrm>
        </p:spPr>
        <p:txBody>
          <a:bodyPr/>
          <a:lstStyle/>
          <a:p>
            <a:r>
              <a:rPr lang="en-US" dirty="0"/>
              <a:t>Technology Chart</a:t>
            </a:r>
          </a:p>
          <a:p>
            <a:pPr lvl="1"/>
            <a:r>
              <a:rPr lang="en-US" dirty="0"/>
              <a:t>Office processes, technology needed for those processes, identify backup technology, detailed instructions for deploying the backup system.</a:t>
            </a:r>
          </a:p>
        </p:txBody>
      </p:sp>
      <p:sp>
        <p:nvSpPr>
          <p:cNvPr id="4" name="Title 1"/>
          <p:cNvSpPr>
            <a:spLocks noGrp="1"/>
          </p:cNvSpPr>
          <p:nvPr>
            <p:ph type="title"/>
          </p:nvPr>
        </p:nvSpPr>
        <p:spPr>
          <a:xfrm>
            <a:off x="1483924" y="152400"/>
            <a:ext cx="10016104" cy="685799"/>
          </a:xfrm>
        </p:spPr>
        <p:txBody>
          <a:bodyPr>
            <a:normAutofit fontScale="90000"/>
          </a:bodyPr>
          <a:lstStyle/>
          <a:p>
            <a:r>
              <a:rPr lang="en-US" dirty="0"/>
              <a:t>Technology Components</a:t>
            </a:r>
          </a:p>
        </p:txBody>
      </p:sp>
      <p:pic>
        <p:nvPicPr>
          <p:cNvPr id="5" name="Picture 4"/>
          <p:cNvPicPr>
            <a:picLocks noChangeAspect="1"/>
          </p:cNvPicPr>
          <p:nvPr/>
        </p:nvPicPr>
        <p:blipFill>
          <a:blip r:embed="rId2"/>
          <a:stretch>
            <a:fillRect/>
          </a:stretch>
        </p:blipFill>
        <p:spPr>
          <a:xfrm>
            <a:off x="1996176" y="2133600"/>
            <a:ext cx="8991600" cy="4506462"/>
          </a:xfrm>
          <a:prstGeom prst="rect">
            <a:avLst/>
          </a:prstGeom>
        </p:spPr>
      </p:pic>
    </p:spTree>
    <p:extLst>
      <p:ext uri="{BB962C8B-B14F-4D97-AF65-F5344CB8AC3E}">
        <p14:creationId xmlns:p14="http://schemas.microsoft.com/office/powerpoint/2010/main" val="188413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3924" y="1371600"/>
            <a:ext cx="10016104" cy="1752600"/>
          </a:xfrm>
        </p:spPr>
        <p:txBody>
          <a:bodyPr/>
          <a:lstStyle/>
          <a:p>
            <a:r>
              <a:rPr lang="en-US" dirty="0"/>
              <a:t>Outsourcing options</a:t>
            </a:r>
          </a:p>
          <a:p>
            <a:pPr lvl="1"/>
            <a:r>
              <a:rPr lang="en-US" dirty="0"/>
              <a:t>Identify in advance viable options for outsourcing office processes if software will be unavailable for a lengthy period of time.</a:t>
            </a:r>
          </a:p>
        </p:txBody>
      </p:sp>
      <p:sp>
        <p:nvSpPr>
          <p:cNvPr id="4" name="Title 1"/>
          <p:cNvSpPr>
            <a:spLocks noGrp="1"/>
          </p:cNvSpPr>
          <p:nvPr>
            <p:ph type="title"/>
          </p:nvPr>
        </p:nvSpPr>
        <p:spPr>
          <a:xfrm>
            <a:off x="1483924" y="838200"/>
            <a:ext cx="10016104" cy="685799"/>
          </a:xfrm>
        </p:spPr>
        <p:txBody>
          <a:bodyPr>
            <a:normAutofit fontScale="90000"/>
          </a:bodyPr>
          <a:lstStyle/>
          <a:p>
            <a:r>
              <a:rPr lang="en-US" dirty="0"/>
              <a:t>Technology Components</a:t>
            </a:r>
          </a:p>
        </p:txBody>
      </p:sp>
      <p:pic>
        <p:nvPicPr>
          <p:cNvPr id="5" name="Picture 4"/>
          <p:cNvPicPr>
            <a:picLocks noChangeAspect="1"/>
          </p:cNvPicPr>
          <p:nvPr/>
        </p:nvPicPr>
        <p:blipFill>
          <a:blip r:embed="rId2"/>
          <a:stretch>
            <a:fillRect/>
          </a:stretch>
        </p:blipFill>
        <p:spPr>
          <a:xfrm>
            <a:off x="2277687" y="3124200"/>
            <a:ext cx="8428577" cy="1900237"/>
          </a:xfrm>
          <a:prstGeom prst="rect">
            <a:avLst/>
          </a:prstGeom>
        </p:spPr>
      </p:pic>
    </p:spTree>
    <p:extLst>
      <p:ext uri="{BB962C8B-B14F-4D97-AF65-F5344CB8AC3E}">
        <p14:creationId xmlns:p14="http://schemas.microsoft.com/office/powerpoint/2010/main" val="2788736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4" y="0"/>
            <a:ext cx="10016104" cy="1095989"/>
          </a:xfrm>
        </p:spPr>
        <p:txBody>
          <a:bodyPr/>
          <a:lstStyle/>
          <a:p>
            <a:r>
              <a:rPr lang="en-US" dirty="0" smtClean="0"/>
              <a:t>Natural Disaster Components</a:t>
            </a:r>
            <a:endParaRPr lang="en-US" dirty="0"/>
          </a:p>
        </p:txBody>
      </p:sp>
      <p:sp>
        <p:nvSpPr>
          <p:cNvPr id="3" name="Content Placeholder 2"/>
          <p:cNvSpPr>
            <a:spLocks noGrp="1"/>
          </p:cNvSpPr>
          <p:nvPr>
            <p:ph idx="1"/>
          </p:nvPr>
        </p:nvSpPr>
        <p:spPr>
          <a:xfrm>
            <a:off x="2262876" y="914400"/>
            <a:ext cx="8458200" cy="1295400"/>
          </a:xfrm>
        </p:spPr>
        <p:txBody>
          <a:bodyPr/>
          <a:lstStyle/>
          <a:p>
            <a:r>
              <a:rPr lang="en-US" dirty="0" smtClean="0"/>
              <a:t>Outline necessary steps to resume normal operations</a:t>
            </a:r>
          </a:p>
          <a:p>
            <a:pPr lvl="1"/>
            <a:r>
              <a:rPr lang="en-US" dirty="0" smtClean="0"/>
              <a:t>Human resources, physical office arrangements, available technology, communication with students, plan to normalcy</a:t>
            </a:r>
            <a:endParaRPr lang="en-US" dirty="0"/>
          </a:p>
        </p:txBody>
      </p:sp>
      <p:pic>
        <p:nvPicPr>
          <p:cNvPr id="4" name="Picture 3"/>
          <p:cNvPicPr>
            <a:picLocks noChangeAspect="1"/>
          </p:cNvPicPr>
          <p:nvPr/>
        </p:nvPicPr>
        <p:blipFill>
          <a:blip r:embed="rId2"/>
          <a:stretch>
            <a:fillRect/>
          </a:stretch>
        </p:blipFill>
        <p:spPr>
          <a:xfrm>
            <a:off x="1751012" y="2362200"/>
            <a:ext cx="9906000" cy="4114185"/>
          </a:xfrm>
          <a:prstGeom prst="rect">
            <a:avLst/>
          </a:prstGeom>
        </p:spPr>
      </p:pic>
    </p:spTree>
    <p:extLst>
      <p:ext uri="{BB962C8B-B14F-4D97-AF65-F5344CB8AC3E}">
        <p14:creationId xmlns:p14="http://schemas.microsoft.com/office/powerpoint/2010/main" val="110153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and Storing the Plan</a:t>
            </a:r>
            <a:endParaRPr lang="en-US" dirty="0"/>
          </a:p>
        </p:txBody>
      </p:sp>
      <p:sp>
        <p:nvSpPr>
          <p:cNvPr id="3" name="Content Placeholder 2"/>
          <p:cNvSpPr>
            <a:spLocks noGrp="1"/>
          </p:cNvSpPr>
          <p:nvPr>
            <p:ph idx="1"/>
          </p:nvPr>
        </p:nvSpPr>
        <p:spPr>
          <a:xfrm>
            <a:off x="1598612" y="2057400"/>
            <a:ext cx="10016104" cy="4114800"/>
          </a:xfrm>
        </p:spPr>
        <p:txBody>
          <a:bodyPr>
            <a:normAutofit/>
          </a:bodyPr>
          <a:lstStyle/>
          <a:p>
            <a:r>
              <a:rPr lang="en-US" dirty="0" smtClean="0"/>
              <a:t>The completed business continuity plan was shared with campus administration so that they are aware of the plan and where/how it is stored.</a:t>
            </a:r>
          </a:p>
          <a:p>
            <a:r>
              <a:rPr lang="en-US" dirty="0" smtClean="0"/>
              <a:t>Copies will be updated and archived annually (or more frequently as needed) on institutional network</a:t>
            </a:r>
          </a:p>
          <a:p>
            <a:r>
              <a:rPr lang="en-US" dirty="0" smtClean="0"/>
              <a:t>Current copy of the plan, in addition to a current copy of our procedure guide will be stored in a shared Drop Box account so that it will be accessible in the event of a network outage or other disaster.</a:t>
            </a:r>
          </a:p>
          <a:p>
            <a:r>
              <a:rPr lang="en-US" dirty="0" smtClean="0"/>
              <a:t>Recent implementation of Office 365 has made sharing and access more manageable.  However, we will continue to store the plan in multiple ways.</a:t>
            </a:r>
          </a:p>
          <a:p>
            <a:pPr marL="0" indent="0">
              <a:buNone/>
            </a:pPr>
            <a:endParaRPr lang="en-US" dirty="0"/>
          </a:p>
        </p:txBody>
      </p:sp>
    </p:spTree>
    <p:extLst>
      <p:ext uri="{BB962C8B-B14F-4D97-AF65-F5344CB8AC3E}">
        <p14:creationId xmlns:p14="http://schemas.microsoft.com/office/powerpoint/2010/main" val="285514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the Plan</a:t>
            </a:r>
            <a:endParaRPr lang="en-US" dirty="0"/>
          </a:p>
        </p:txBody>
      </p:sp>
      <p:sp>
        <p:nvSpPr>
          <p:cNvPr id="3" name="Content Placeholder 2"/>
          <p:cNvSpPr>
            <a:spLocks noGrp="1"/>
          </p:cNvSpPr>
          <p:nvPr>
            <p:ph idx="1"/>
          </p:nvPr>
        </p:nvSpPr>
        <p:spPr>
          <a:xfrm>
            <a:off x="1598612" y="1752600"/>
            <a:ext cx="10016104" cy="3124201"/>
          </a:xfrm>
        </p:spPr>
        <p:txBody>
          <a:bodyPr/>
          <a:lstStyle/>
          <a:p>
            <a:r>
              <a:rPr lang="en-US" dirty="0" smtClean="0"/>
              <a:t>Review the plan and individual processes/procedures at time of annual reviews.</a:t>
            </a:r>
          </a:p>
          <a:p>
            <a:r>
              <a:rPr lang="en-US" dirty="0" smtClean="0"/>
              <a:t>Archive copies along with policy and procedure manuals.</a:t>
            </a:r>
          </a:p>
          <a:p>
            <a:r>
              <a:rPr lang="en-US" dirty="0" smtClean="0"/>
              <a:t>Visit it regularly when planning times out of office. (Use it!!!)</a:t>
            </a:r>
            <a:endParaRPr lang="en-US" dirty="0"/>
          </a:p>
        </p:txBody>
      </p:sp>
    </p:spTree>
    <p:extLst>
      <p:ext uri="{BB962C8B-B14F-4D97-AF65-F5344CB8AC3E}">
        <p14:creationId xmlns:p14="http://schemas.microsoft.com/office/powerpoint/2010/main" val="380822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6174570" cy="1676400"/>
          </a:xfrm>
        </p:spPr>
        <p:txBody>
          <a:bodyPr/>
          <a:lstStyle/>
          <a:p>
            <a:r>
              <a:rPr lang="en-US" dirty="0" smtClean="0"/>
              <a:t>Impact</a:t>
            </a:r>
            <a:endParaRPr lang="en-US" dirty="0"/>
          </a:p>
        </p:txBody>
      </p:sp>
      <p:sp>
        <p:nvSpPr>
          <p:cNvPr id="3" name="Content Placeholder 2"/>
          <p:cNvSpPr>
            <a:spLocks noGrp="1"/>
          </p:cNvSpPr>
          <p:nvPr>
            <p:ph idx="1"/>
          </p:nvPr>
        </p:nvSpPr>
        <p:spPr>
          <a:xfrm>
            <a:off x="2436812" y="838200"/>
            <a:ext cx="8382000" cy="4038600"/>
          </a:xfrm>
        </p:spPr>
        <p:txBody>
          <a:bodyPr/>
          <a:lstStyle/>
          <a:p>
            <a:r>
              <a:rPr lang="en-US" dirty="0" smtClean="0"/>
              <a:t>Clear organization of the financial aid office</a:t>
            </a:r>
          </a:p>
          <a:p>
            <a:r>
              <a:rPr lang="en-US" dirty="0" smtClean="0"/>
              <a:t>Demonstrates stability to administration</a:t>
            </a:r>
          </a:p>
          <a:p>
            <a:r>
              <a:rPr lang="en-US" dirty="0" smtClean="0"/>
              <a:t>Peace of Mind</a:t>
            </a:r>
          </a:p>
          <a:p>
            <a:r>
              <a:rPr lang="en-US" dirty="0" smtClean="0"/>
              <a:t>Awareness and motivation for financial aid staff members and other departments on campus</a:t>
            </a:r>
          </a:p>
        </p:txBody>
      </p:sp>
    </p:spTree>
    <p:extLst>
      <p:ext uri="{BB962C8B-B14F-4D97-AF65-F5344CB8AC3E}">
        <p14:creationId xmlns:p14="http://schemas.microsoft.com/office/powerpoint/2010/main" val="2350948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1483925" y="2209800"/>
            <a:ext cx="10016104" cy="3124201"/>
          </a:xfrm>
        </p:spPr>
        <p:txBody>
          <a:bodyPr/>
          <a:lstStyle/>
          <a:p>
            <a:pPr marL="0" indent="0">
              <a:buNone/>
            </a:pPr>
            <a:r>
              <a:rPr lang="en-US" dirty="0" smtClean="0"/>
              <a:t>The implementation of a business continuity plan will prepare your financial aid office, as well as the institution, for any:</a:t>
            </a:r>
          </a:p>
          <a:p>
            <a:r>
              <a:rPr lang="en-US" dirty="0" smtClean="0"/>
              <a:t>Unexpected changes or absences with human resources</a:t>
            </a:r>
          </a:p>
          <a:p>
            <a:r>
              <a:rPr lang="en-US" dirty="0" smtClean="0"/>
              <a:t>Technology Failures</a:t>
            </a:r>
          </a:p>
          <a:p>
            <a:r>
              <a:rPr lang="en-US" dirty="0" smtClean="0"/>
              <a:t>Natural Disasters</a:t>
            </a:r>
          </a:p>
          <a:p>
            <a:endParaRPr lang="en-US" dirty="0"/>
          </a:p>
          <a:p>
            <a:endParaRPr lang="en-US" dirty="0"/>
          </a:p>
        </p:txBody>
      </p:sp>
    </p:spTree>
    <p:extLst>
      <p:ext uri="{BB962C8B-B14F-4D97-AF65-F5344CB8AC3E}">
        <p14:creationId xmlns:p14="http://schemas.microsoft.com/office/powerpoint/2010/main" val="163731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1483925" y="2209800"/>
            <a:ext cx="10016104" cy="3581400"/>
          </a:xfrm>
        </p:spPr>
        <p:txBody>
          <a:bodyPr>
            <a:normAutofit/>
          </a:bodyPr>
          <a:lstStyle/>
          <a:p>
            <a:r>
              <a:rPr lang="en-US" dirty="0" smtClean="0"/>
              <a:t>Don’t work on this alone.  Involve all office staff, at minimum in the outlining of job responsibilities.</a:t>
            </a:r>
          </a:p>
          <a:p>
            <a:r>
              <a:rPr lang="en-US" dirty="0" smtClean="0"/>
              <a:t>Spend time talking to IT and other support services for the technology that you use.</a:t>
            </a:r>
          </a:p>
          <a:p>
            <a:r>
              <a:rPr lang="en-US" dirty="0" smtClean="0"/>
              <a:t>Establish a method to keep the plan updated.</a:t>
            </a:r>
          </a:p>
          <a:p>
            <a:r>
              <a:rPr lang="en-US" dirty="0" smtClean="0"/>
              <a:t>Try and help other departments on your campus see the value in building this type of plan.  Our plan will be much more successful if other departments have backup procedures in place as well.</a:t>
            </a:r>
          </a:p>
          <a:p>
            <a:pPr marL="0" indent="0">
              <a:buNone/>
            </a:pPr>
            <a:endParaRPr lang="en-US" dirty="0" smtClean="0"/>
          </a:p>
        </p:txBody>
      </p:sp>
    </p:spTree>
    <p:extLst>
      <p:ext uri="{BB962C8B-B14F-4D97-AF65-F5344CB8AC3E}">
        <p14:creationId xmlns:p14="http://schemas.microsoft.com/office/powerpoint/2010/main" val="298320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25" y="685801"/>
            <a:ext cx="10016104" cy="3886199"/>
          </a:xfrm>
        </p:spPr>
        <p:txBody>
          <a:bodyPr>
            <a:normAutofit/>
          </a:bodyPr>
          <a:lstStyle/>
          <a:p>
            <a:r>
              <a:rPr lang="en-US" sz="6600" dirty="0" smtClean="0"/>
              <a:t>QUESTIONS??</a:t>
            </a:r>
            <a:endParaRPr lang="en-US" sz="6600" dirty="0"/>
          </a:p>
        </p:txBody>
      </p:sp>
    </p:spTree>
    <p:extLst>
      <p:ext uri="{BB962C8B-B14F-4D97-AF65-F5344CB8AC3E}">
        <p14:creationId xmlns:p14="http://schemas.microsoft.com/office/powerpoint/2010/main" val="190728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214" y="533400"/>
            <a:ext cx="10016104" cy="1752599"/>
          </a:xfrm>
        </p:spPr>
        <p:txBody>
          <a:bodyPr/>
          <a:lstStyle/>
          <a:p>
            <a:r>
              <a:rPr lang="en-US" dirty="0" smtClean="0"/>
              <a:t>Strategies</a:t>
            </a:r>
            <a:endParaRPr lang="en-US" dirty="0"/>
          </a:p>
        </p:txBody>
      </p:sp>
      <p:sp>
        <p:nvSpPr>
          <p:cNvPr id="3" name="Content Placeholder 2"/>
          <p:cNvSpPr>
            <a:spLocks noGrp="1"/>
          </p:cNvSpPr>
          <p:nvPr>
            <p:ph idx="1"/>
          </p:nvPr>
        </p:nvSpPr>
        <p:spPr>
          <a:xfrm>
            <a:off x="1460214" y="2057400"/>
            <a:ext cx="10016104" cy="3124201"/>
          </a:xfrm>
        </p:spPr>
        <p:txBody>
          <a:bodyPr/>
          <a:lstStyle/>
          <a:p>
            <a:endParaRPr lang="en-US" dirty="0" smtClean="0"/>
          </a:p>
          <a:p>
            <a:r>
              <a:rPr lang="en-US" dirty="0" smtClean="0"/>
              <a:t>Research existing plans and Identify necessary components</a:t>
            </a:r>
          </a:p>
          <a:p>
            <a:r>
              <a:rPr lang="en-US" dirty="0" smtClean="0"/>
              <a:t>Determine what existing framework exists that can be built upon</a:t>
            </a:r>
          </a:p>
          <a:p>
            <a:r>
              <a:rPr lang="en-US" dirty="0" smtClean="0"/>
              <a:t>Determine how the plan will be stored, accessed and used.</a:t>
            </a:r>
          </a:p>
          <a:p>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21519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850454" y="1524000"/>
            <a:ext cx="7010400" cy="4919427"/>
          </a:xfrm>
          <a:prstGeom prst="rect">
            <a:avLst/>
          </a:prstGeom>
        </p:spPr>
      </p:pic>
      <p:sp>
        <p:nvSpPr>
          <p:cNvPr id="6" name="Title 1"/>
          <p:cNvSpPr>
            <a:spLocks noGrp="1"/>
          </p:cNvSpPr>
          <p:nvPr>
            <p:ph type="title"/>
          </p:nvPr>
        </p:nvSpPr>
        <p:spPr>
          <a:xfrm>
            <a:off x="2436641" y="-7257"/>
            <a:ext cx="7838026" cy="1752600"/>
          </a:xfrm>
        </p:spPr>
        <p:txBody>
          <a:bodyPr/>
          <a:lstStyle/>
          <a:p>
            <a:r>
              <a:rPr lang="en-US" dirty="0" smtClean="0"/>
              <a:t>Building the Plan</a:t>
            </a:r>
            <a:endParaRPr lang="en-US" dirty="0"/>
          </a:p>
        </p:txBody>
      </p:sp>
    </p:spTree>
    <p:extLst>
      <p:ext uri="{BB962C8B-B14F-4D97-AF65-F5344CB8AC3E}">
        <p14:creationId xmlns:p14="http://schemas.microsoft.com/office/powerpoint/2010/main" val="1394207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726" y="0"/>
            <a:ext cx="10016104" cy="1752599"/>
          </a:xfrm>
        </p:spPr>
        <p:txBody>
          <a:bodyPr/>
          <a:lstStyle/>
          <a:p>
            <a:r>
              <a:rPr lang="en-US" dirty="0" smtClean="0"/>
              <a:t>Human Resources Components</a:t>
            </a:r>
            <a:endParaRPr lang="en-US" dirty="0"/>
          </a:p>
        </p:txBody>
      </p:sp>
      <p:sp>
        <p:nvSpPr>
          <p:cNvPr id="3" name="Content Placeholder 2"/>
          <p:cNvSpPr>
            <a:spLocks noGrp="1"/>
          </p:cNvSpPr>
          <p:nvPr>
            <p:ph idx="1"/>
          </p:nvPr>
        </p:nvSpPr>
        <p:spPr>
          <a:xfrm>
            <a:off x="1458726" y="1524000"/>
            <a:ext cx="10016104" cy="4876800"/>
          </a:xfrm>
        </p:spPr>
        <p:txBody>
          <a:bodyPr>
            <a:normAutofit/>
          </a:bodyPr>
          <a:lstStyle/>
          <a:p>
            <a:r>
              <a:rPr lang="en-US" dirty="0" smtClean="0"/>
              <a:t>Organizational Chart</a:t>
            </a:r>
          </a:p>
          <a:p>
            <a:pPr lvl="1"/>
            <a:r>
              <a:rPr lang="en-US" dirty="0"/>
              <a:t>Including clear designation of chain of command in the absence of the </a:t>
            </a:r>
            <a:r>
              <a:rPr lang="en-US" dirty="0" smtClean="0"/>
              <a:t>Director</a:t>
            </a:r>
          </a:p>
          <a:p>
            <a:r>
              <a:rPr lang="en-US" dirty="0" smtClean="0"/>
              <a:t>Position-Specific Responsibilities and Procedures</a:t>
            </a:r>
          </a:p>
          <a:p>
            <a:pPr lvl="1"/>
            <a:r>
              <a:rPr lang="en-US" dirty="0" smtClean="0"/>
              <a:t>Job function, priority, frequency of completion, link to procedure, backup personnel</a:t>
            </a:r>
          </a:p>
          <a:p>
            <a:r>
              <a:rPr lang="en-US" dirty="0" smtClean="0"/>
              <a:t>Critical Office Functions</a:t>
            </a:r>
          </a:p>
          <a:p>
            <a:pPr lvl="1"/>
            <a:r>
              <a:rPr lang="en-US" dirty="0" smtClean="0"/>
              <a:t>Taken from priority level components across all positions</a:t>
            </a:r>
          </a:p>
          <a:p>
            <a:r>
              <a:rPr lang="en-US" dirty="0" smtClean="0"/>
              <a:t>List of External Vendors</a:t>
            </a:r>
          </a:p>
          <a:p>
            <a:pPr lvl="1"/>
            <a:r>
              <a:rPr lang="en-US" dirty="0" smtClean="0"/>
              <a:t>Including contact information and contract lengths/renewal information</a:t>
            </a:r>
          </a:p>
          <a:p>
            <a:r>
              <a:rPr lang="en-US" dirty="0" smtClean="0"/>
              <a:t>List of Professional Contacts and Resources</a:t>
            </a:r>
          </a:p>
          <a:p>
            <a:pPr lvl="1"/>
            <a:r>
              <a:rPr lang="en-US" dirty="0" smtClean="0"/>
              <a:t>FSA Regional Contacts; SAIG, NSLDS, COD.</a:t>
            </a:r>
          </a:p>
          <a:p>
            <a:pPr lvl="1"/>
            <a:endParaRPr lang="en-US" dirty="0" smtClean="0"/>
          </a:p>
        </p:txBody>
      </p:sp>
    </p:spTree>
    <p:extLst>
      <p:ext uri="{BB962C8B-B14F-4D97-AF65-F5344CB8AC3E}">
        <p14:creationId xmlns:p14="http://schemas.microsoft.com/office/powerpoint/2010/main" val="117342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228600"/>
            <a:ext cx="10016104" cy="1066799"/>
          </a:xfrm>
        </p:spPr>
        <p:txBody>
          <a:bodyPr/>
          <a:lstStyle/>
          <a:p>
            <a:r>
              <a:rPr lang="en-US" dirty="0" smtClean="0"/>
              <a:t>Human Resources Components</a:t>
            </a:r>
            <a:endParaRPr lang="en-US" dirty="0"/>
          </a:p>
        </p:txBody>
      </p:sp>
      <p:sp>
        <p:nvSpPr>
          <p:cNvPr id="3" name="Content Placeholder 2"/>
          <p:cNvSpPr>
            <a:spLocks noGrp="1"/>
          </p:cNvSpPr>
          <p:nvPr>
            <p:ph idx="1"/>
          </p:nvPr>
        </p:nvSpPr>
        <p:spPr>
          <a:xfrm>
            <a:off x="1522412" y="914400"/>
            <a:ext cx="10016104" cy="3124201"/>
          </a:xfrm>
        </p:spPr>
        <p:txBody>
          <a:bodyPr/>
          <a:lstStyle/>
          <a:p>
            <a:r>
              <a:rPr lang="en-US" dirty="0"/>
              <a:t>Organizational Chart</a:t>
            </a:r>
          </a:p>
          <a:p>
            <a:pPr lvl="1"/>
            <a:r>
              <a:rPr lang="en-US" dirty="0"/>
              <a:t>Including clear designation of chain of command in the absence of the </a:t>
            </a:r>
            <a:r>
              <a:rPr lang="en-US" dirty="0" smtClean="0"/>
              <a:t>Director</a:t>
            </a:r>
          </a:p>
          <a:p>
            <a:pPr lvl="1"/>
            <a:endParaRPr lang="en-US" dirty="0"/>
          </a:p>
          <a:p>
            <a:pPr lvl="1"/>
            <a:endParaRPr lang="en-US" dirty="0" smtClean="0"/>
          </a:p>
          <a:p>
            <a:pPr marL="457063" lvl="1" indent="0">
              <a:buNone/>
            </a:pPr>
            <a:endParaRPr lang="en-US" dirty="0"/>
          </a:p>
          <a:p>
            <a:pPr marL="0" indent="0">
              <a:buNone/>
            </a:pPr>
            <a:endParaRPr lang="en-US" dirty="0"/>
          </a:p>
        </p:txBody>
      </p:sp>
      <p:pic>
        <p:nvPicPr>
          <p:cNvPr id="5" name="Picture 4"/>
          <p:cNvPicPr>
            <a:picLocks noChangeAspect="1"/>
          </p:cNvPicPr>
          <p:nvPr/>
        </p:nvPicPr>
        <p:blipFill>
          <a:blip r:embed="rId2"/>
          <a:stretch>
            <a:fillRect/>
          </a:stretch>
        </p:blipFill>
        <p:spPr>
          <a:xfrm>
            <a:off x="2094195" y="2209800"/>
            <a:ext cx="8872538" cy="4251279"/>
          </a:xfrm>
          <a:prstGeom prst="rect">
            <a:avLst/>
          </a:prstGeom>
        </p:spPr>
      </p:pic>
    </p:spTree>
    <p:extLst>
      <p:ext uri="{BB962C8B-B14F-4D97-AF65-F5344CB8AC3E}">
        <p14:creationId xmlns:p14="http://schemas.microsoft.com/office/powerpoint/2010/main" val="1811823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344" y="0"/>
            <a:ext cx="8945537" cy="990600"/>
          </a:xfrm>
        </p:spPr>
        <p:txBody>
          <a:bodyPr/>
          <a:lstStyle/>
          <a:p>
            <a:r>
              <a:rPr lang="en-US" dirty="0"/>
              <a:t>Human Resources Components</a:t>
            </a:r>
          </a:p>
        </p:txBody>
      </p:sp>
      <p:sp>
        <p:nvSpPr>
          <p:cNvPr id="3" name="Content Placeholder 2"/>
          <p:cNvSpPr>
            <a:spLocks noGrp="1"/>
          </p:cNvSpPr>
          <p:nvPr>
            <p:ph idx="1"/>
          </p:nvPr>
        </p:nvSpPr>
        <p:spPr>
          <a:xfrm>
            <a:off x="1581061" y="762001"/>
            <a:ext cx="8704351" cy="1981200"/>
          </a:xfrm>
        </p:spPr>
        <p:txBody>
          <a:bodyPr/>
          <a:lstStyle/>
          <a:p>
            <a:r>
              <a:rPr lang="en-US" dirty="0"/>
              <a:t>Position-Specific Responsibilities and Procedures</a:t>
            </a:r>
          </a:p>
          <a:p>
            <a:pPr lvl="1"/>
            <a:r>
              <a:rPr lang="en-US" dirty="0"/>
              <a:t>Job function, priority, frequency of completion, link to procedure, backup personnel</a:t>
            </a:r>
          </a:p>
          <a:p>
            <a:pPr marL="0" indent="0">
              <a:buNone/>
            </a:pPr>
            <a:endParaRPr lang="en-US" dirty="0"/>
          </a:p>
        </p:txBody>
      </p:sp>
      <p:pic>
        <p:nvPicPr>
          <p:cNvPr id="5" name="Picture 4"/>
          <p:cNvPicPr>
            <a:picLocks noChangeAspect="1"/>
          </p:cNvPicPr>
          <p:nvPr/>
        </p:nvPicPr>
        <p:blipFill>
          <a:blip r:embed="rId2"/>
          <a:stretch>
            <a:fillRect/>
          </a:stretch>
        </p:blipFill>
        <p:spPr>
          <a:xfrm>
            <a:off x="2241324" y="2133600"/>
            <a:ext cx="8695576" cy="4512114"/>
          </a:xfrm>
          <a:prstGeom prst="rect">
            <a:avLst/>
          </a:prstGeom>
        </p:spPr>
      </p:pic>
    </p:spTree>
    <p:extLst>
      <p:ext uri="{BB962C8B-B14F-4D97-AF65-F5344CB8AC3E}">
        <p14:creationId xmlns:p14="http://schemas.microsoft.com/office/powerpoint/2010/main" val="233916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133" y="228600"/>
            <a:ext cx="8877687" cy="914399"/>
          </a:xfrm>
        </p:spPr>
        <p:txBody>
          <a:bodyPr/>
          <a:lstStyle/>
          <a:p>
            <a:r>
              <a:rPr lang="en-US" dirty="0"/>
              <a:t>Human Resources Components</a:t>
            </a:r>
          </a:p>
        </p:txBody>
      </p:sp>
      <p:sp>
        <p:nvSpPr>
          <p:cNvPr id="3" name="Content Placeholder 2"/>
          <p:cNvSpPr>
            <a:spLocks noGrp="1"/>
          </p:cNvSpPr>
          <p:nvPr>
            <p:ph idx="1"/>
          </p:nvPr>
        </p:nvSpPr>
        <p:spPr>
          <a:xfrm>
            <a:off x="1674812" y="990600"/>
            <a:ext cx="8344287" cy="1676400"/>
          </a:xfrm>
        </p:spPr>
        <p:txBody>
          <a:bodyPr/>
          <a:lstStyle/>
          <a:p>
            <a:r>
              <a:rPr lang="en-US" dirty="0"/>
              <a:t>Critical Office Functions</a:t>
            </a:r>
          </a:p>
          <a:p>
            <a:pPr lvl="1"/>
            <a:r>
              <a:rPr lang="en-US" dirty="0"/>
              <a:t>Taken from priority level components across all positions</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22055178"/>
              </p:ext>
            </p:extLst>
          </p:nvPr>
        </p:nvGraphicFramePr>
        <p:xfrm>
          <a:off x="2075055" y="2362200"/>
          <a:ext cx="7543800" cy="3130347"/>
        </p:xfrm>
        <a:graphic>
          <a:graphicData uri="http://schemas.openxmlformats.org/drawingml/2006/table">
            <a:tbl>
              <a:tblPr firstRow="1" bandRow="1">
                <a:tableStyleId>{5C22544A-7EE6-4342-B048-85BDC9FD1C3A}</a:tableStyleId>
              </a:tblPr>
              <a:tblGrid>
                <a:gridCol w="1452882">
                  <a:extLst>
                    <a:ext uri="{9D8B030D-6E8A-4147-A177-3AD203B41FA5}">
                      <a16:colId xmlns:a16="http://schemas.microsoft.com/office/drawing/2014/main" val="1351982733"/>
                    </a:ext>
                  </a:extLst>
                </a:gridCol>
                <a:gridCol w="6090918">
                  <a:extLst>
                    <a:ext uri="{9D8B030D-6E8A-4147-A177-3AD203B41FA5}">
                      <a16:colId xmlns:a16="http://schemas.microsoft.com/office/drawing/2014/main" val="1980161068"/>
                    </a:ext>
                  </a:extLst>
                </a:gridCol>
              </a:tblGrid>
              <a:tr h="652183">
                <a:tc>
                  <a:txBody>
                    <a:bodyPr/>
                    <a:lstStyle/>
                    <a:p>
                      <a:pPr algn="ctr"/>
                      <a:r>
                        <a:rPr lang="en-US" dirty="0" smtClean="0"/>
                        <a:t>Priority Level</a:t>
                      </a:r>
                      <a:endParaRPr lang="en-US" dirty="0"/>
                    </a:p>
                  </a:txBody>
                  <a:tcPr/>
                </a:tc>
                <a:tc>
                  <a:txBody>
                    <a:bodyPr/>
                    <a:lstStyle/>
                    <a:p>
                      <a:r>
                        <a:rPr lang="en-US" dirty="0" smtClean="0"/>
                        <a:t>Description</a:t>
                      </a:r>
                      <a:endParaRPr lang="en-US" dirty="0"/>
                    </a:p>
                  </a:txBody>
                  <a:tcPr/>
                </a:tc>
                <a:extLst>
                  <a:ext uri="{0D108BD9-81ED-4DB2-BD59-A6C34878D82A}">
                    <a16:rowId xmlns:a16="http://schemas.microsoft.com/office/drawing/2014/main" val="2041372384"/>
                  </a:ext>
                </a:extLst>
              </a:tr>
              <a:tr h="884874">
                <a:tc>
                  <a:txBody>
                    <a:bodyPr/>
                    <a:lstStyle/>
                    <a:p>
                      <a:pPr algn="ctr"/>
                      <a:r>
                        <a:rPr lang="en-US" dirty="0" smtClean="0"/>
                        <a:t>Critical</a:t>
                      </a:r>
                      <a:endParaRPr lang="en-US" dirty="0"/>
                    </a:p>
                  </a:txBody>
                  <a:tcPr/>
                </a:tc>
                <a:tc>
                  <a:txBody>
                    <a:bodyPr/>
                    <a:lstStyle/>
                    <a:p>
                      <a:pPr algn="l"/>
                      <a:r>
                        <a:rPr lang="en-US" dirty="0" smtClean="0"/>
                        <a:t>Failure to complete in</a:t>
                      </a:r>
                      <a:r>
                        <a:rPr lang="en-US" baseline="0" dirty="0" smtClean="0"/>
                        <a:t> specified timeframe will cause our office to be out of compliance with federal regulations</a:t>
                      </a:r>
                      <a:endParaRPr lang="en-US" dirty="0"/>
                    </a:p>
                  </a:txBody>
                  <a:tcPr/>
                </a:tc>
                <a:extLst>
                  <a:ext uri="{0D108BD9-81ED-4DB2-BD59-A6C34878D82A}">
                    <a16:rowId xmlns:a16="http://schemas.microsoft.com/office/drawing/2014/main" val="117214100"/>
                  </a:ext>
                </a:extLst>
              </a:tr>
              <a:tr h="679271">
                <a:tc>
                  <a:txBody>
                    <a:bodyPr/>
                    <a:lstStyle/>
                    <a:p>
                      <a:pPr algn="ctr"/>
                      <a:r>
                        <a:rPr lang="en-US" dirty="0" smtClean="0"/>
                        <a:t>High</a:t>
                      </a:r>
                      <a:endParaRPr lang="en-US" dirty="0"/>
                    </a:p>
                  </a:txBody>
                  <a:tcPr/>
                </a:tc>
                <a:tc>
                  <a:txBody>
                    <a:bodyPr/>
                    <a:lstStyle/>
                    <a:p>
                      <a:r>
                        <a:rPr lang="en-US" dirty="0" smtClean="0"/>
                        <a:t>Failure to complete in specified timeframe will create</a:t>
                      </a:r>
                      <a:r>
                        <a:rPr lang="en-US" baseline="0" dirty="0" smtClean="0"/>
                        <a:t> eligibility issues and delays for students.</a:t>
                      </a:r>
                      <a:endParaRPr lang="en-US" dirty="0"/>
                    </a:p>
                  </a:txBody>
                  <a:tcPr/>
                </a:tc>
                <a:extLst>
                  <a:ext uri="{0D108BD9-81ED-4DB2-BD59-A6C34878D82A}">
                    <a16:rowId xmlns:a16="http://schemas.microsoft.com/office/drawing/2014/main" val="3746133133"/>
                  </a:ext>
                </a:extLst>
              </a:tr>
              <a:tr h="679271">
                <a:tc>
                  <a:txBody>
                    <a:bodyPr/>
                    <a:lstStyle/>
                    <a:p>
                      <a:pPr algn="ctr"/>
                      <a:r>
                        <a:rPr lang="en-US" dirty="0" smtClean="0"/>
                        <a:t>Low</a:t>
                      </a:r>
                      <a:endParaRPr lang="en-US" dirty="0"/>
                    </a:p>
                  </a:txBody>
                  <a:tcPr/>
                </a:tc>
                <a:tc>
                  <a:txBody>
                    <a:bodyPr/>
                    <a:lstStyle/>
                    <a:p>
                      <a:r>
                        <a:rPr lang="en-US" dirty="0" smtClean="0"/>
                        <a:t>Failure to complete in specified timeframe may cause delays but</a:t>
                      </a:r>
                      <a:r>
                        <a:rPr lang="en-US" baseline="0" dirty="0" smtClean="0"/>
                        <a:t> will not affect student eligibility or create significant delays for students.</a:t>
                      </a:r>
                      <a:endParaRPr lang="en-US" dirty="0"/>
                    </a:p>
                  </a:txBody>
                  <a:tcPr/>
                </a:tc>
                <a:extLst>
                  <a:ext uri="{0D108BD9-81ED-4DB2-BD59-A6C34878D82A}">
                    <a16:rowId xmlns:a16="http://schemas.microsoft.com/office/drawing/2014/main" val="378292348"/>
                  </a:ext>
                </a:extLst>
              </a:tr>
            </a:tbl>
          </a:graphicData>
        </a:graphic>
      </p:graphicFrame>
    </p:spTree>
    <p:extLst>
      <p:ext uri="{BB962C8B-B14F-4D97-AF65-F5344CB8AC3E}">
        <p14:creationId xmlns:p14="http://schemas.microsoft.com/office/powerpoint/2010/main" val="280391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46212" y="228600"/>
            <a:ext cx="9389438" cy="6400800"/>
          </a:xfrm>
          <a:prstGeom prst="rect">
            <a:avLst/>
          </a:prstGeom>
        </p:spPr>
      </p:pic>
    </p:spTree>
    <p:extLst>
      <p:ext uri="{BB962C8B-B14F-4D97-AF65-F5344CB8AC3E}">
        <p14:creationId xmlns:p14="http://schemas.microsoft.com/office/powerpoint/2010/main" val="1560082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460</TotalTime>
  <Words>744</Words>
  <Application>Microsoft Office PowerPoint</Application>
  <PresentationFormat>Custom</PresentationFormat>
  <Paragraphs>94</Paragraphs>
  <Slides>21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Corbel</vt:lpstr>
      <vt:lpstr>Palatino Linotype</vt:lpstr>
      <vt:lpstr>Parallax</vt:lpstr>
      <vt:lpstr>Planning for the Unknown: How Creating a Business Continuity Plan Can Help You Sleep at Night</vt:lpstr>
      <vt:lpstr>Purpose</vt:lpstr>
      <vt:lpstr>Strategies</vt:lpstr>
      <vt:lpstr>Building the Plan</vt:lpstr>
      <vt:lpstr>Human Resources Components</vt:lpstr>
      <vt:lpstr>Human Resources Components</vt:lpstr>
      <vt:lpstr>Human Resources Components</vt:lpstr>
      <vt:lpstr>Human Resources Components</vt:lpstr>
      <vt:lpstr>PowerPoint Presentation</vt:lpstr>
      <vt:lpstr>Human Resources Components</vt:lpstr>
      <vt:lpstr>Human Resources Components</vt:lpstr>
      <vt:lpstr>Technology Components</vt:lpstr>
      <vt:lpstr>Technology Components</vt:lpstr>
      <vt:lpstr>Technology Components</vt:lpstr>
      <vt:lpstr>Technology Components</vt:lpstr>
      <vt:lpstr>Natural Disaster Components</vt:lpstr>
      <vt:lpstr>Sharing and Storing the Plan</vt:lpstr>
      <vt:lpstr>Maintaining the Plan</vt:lpstr>
      <vt:lpstr>Impact</vt:lpstr>
      <vt:lpstr>Recommendations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Barton Financial Aid Office Business Continuity Plan</dc:title>
  <dc:creator>Windows User</dc:creator>
  <cp:lastModifiedBy>Windows User</cp:lastModifiedBy>
  <cp:revision>38</cp:revision>
  <cp:lastPrinted>2019-03-07T16:31:54Z</cp:lastPrinted>
  <dcterms:created xsi:type="dcterms:W3CDTF">2018-02-22T18:27:17Z</dcterms:created>
  <dcterms:modified xsi:type="dcterms:W3CDTF">2019-03-08T19:22:18Z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74069400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