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10"/>
  </p:notesMasterIdLst>
  <p:handoutMasterIdLst>
    <p:handoutMasterId r:id="rId11"/>
  </p:handoutMasterIdLst>
  <p:sldIdLst>
    <p:sldId id="265" r:id="rId3"/>
    <p:sldId id="266" r:id="rId4"/>
    <p:sldId id="270" r:id="rId5"/>
    <p:sldId id="283" r:id="rId6"/>
    <p:sldId id="284" r:id="rId7"/>
    <p:sldId id="285" r:id="rId8"/>
    <p:sldId id="28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showGuides="1">
      <p:cViewPr varScale="1">
        <p:scale>
          <a:sx n="115" d="100"/>
          <a:sy n="115" d="100"/>
        </p:scale>
        <p:origin x="426" y="114"/>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1/8/2018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smtClean="0"/>
              <a:t>Click to edit Master title style</a:t>
            </a:r>
            <a:endParaRPr lang="en-US" dirty="0"/>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1241658" y="1709738"/>
            <a:ext cx="10105791" cy="2862262"/>
          </a:xfrm>
        </p:spPr>
        <p:txBody>
          <a:bodyPr anchor="b"/>
          <a:lstStyle>
            <a:lvl1pPr>
              <a:defRPr sz="6000"/>
            </a:lvl1pPr>
          </a:lstStyle>
          <a:p>
            <a:r>
              <a:rPr lang="en-US" smtClean="0"/>
              <a:t>Click to edit Master title style</a:t>
            </a:r>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4EAB7D7-3608-4730-B2E2-670834DF882C}" type="datetimeFigureOut">
              <a:rPr lang="en-US" smtClean="0"/>
              <a:t>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2324100" y="274638"/>
            <a:ext cx="902335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4EAB7D7-3608-4730-B2E2-670834DF882C}" type="datetimeFigureOut">
              <a:rPr lang="en-US" smtClean="0"/>
              <a:t>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AB7D7-3608-4730-B2E2-670834DF882C}" type="datetimeFigureOut">
              <a:rPr lang="en-US" smtClean="0"/>
              <a:pPr/>
              <a:t>1/8/2018</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7BAC7-FE87-40F6-AA24-4F4685D1B022}" type="slidenum">
              <a:rPr lang="en-US" smtClean="0"/>
              <a:t>‹#›</a:t>
            </a:fld>
            <a:endParaRPr lang="en-US"/>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Financial Aid—What’s New for 2018-19!</a:t>
            </a:r>
            <a:endParaRPr lang="en-US" dirty="0"/>
          </a:p>
        </p:txBody>
      </p:sp>
      <p:pic>
        <p:nvPicPr>
          <p:cNvPr id="1027" name="Picture 2" descr="T:\BartonBrand\BartonWM\WebGraphics\Blue\BartonWM_BlueWe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762" y="3905473"/>
            <a:ext cx="329247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848364" y="4875143"/>
            <a:ext cx="4495270" cy="369332"/>
          </a:xfrm>
          <a:prstGeom prst="rect">
            <a:avLst/>
          </a:prstGeom>
        </p:spPr>
        <p:txBody>
          <a:bodyPr wrap="none">
            <a:spAutoFit/>
          </a:bodyPr>
          <a:lstStyle/>
          <a:p>
            <a:pPr algn="r"/>
            <a:r>
              <a:rPr lang="en-US" b="1" i="1" dirty="0" smtClean="0">
                <a:solidFill>
                  <a:srgbClr val="FFCC00"/>
                </a:solidFill>
                <a:latin typeface="Arial Black" panose="020B0A04020102020204" pitchFamily="34" charset="0"/>
                <a:ea typeface="Times New Roman" panose="02020603050405020304" pitchFamily="18" charset="0"/>
                <a:cs typeface="Times New Roman" panose="02020603050405020304" pitchFamily="18" charset="0"/>
              </a:rPr>
              <a:t>Driven to Make College Affordable</a:t>
            </a:r>
            <a:endParaRPr lang="en-US" sz="105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Federal Aid Calculations and Disbursements</a:t>
            </a:r>
            <a:endParaRPr lang="en-US" dirty="0"/>
          </a:p>
        </p:txBody>
      </p:sp>
      <p:sp>
        <p:nvSpPr>
          <p:cNvPr id="3" name="Content Placeholder 2"/>
          <p:cNvSpPr>
            <a:spLocks noGrp="1"/>
          </p:cNvSpPr>
          <p:nvPr>
            <p:ph idx="1"/>
          </p:nvPr>
        </p:nvSpPr>
        <p:spPr/>
        <p:txBody>
          <a:bodyPr/>
          <a:lstStyle/>
          <a:p>
            <a:r>
              <a:rPr lang="en-US" dirty="0" smtClean="0"/>
              <a:t>No longer utilizing financial aid “freeze dates” to calculate </a:t>
            </a:r>
            <a:r>
              <a:rPr lang="en-US" dirty="0"/>
              <a:t>F</a:t>
            </a:r>
            <a:r>
              <a:rPr lang="en-US" dirty="0" smtClean="0"/>
              <a:t>ederal Pell Grant.</a:t>
            </a:r>
          </a:p>
          <a:p>
            <a:pPr lvl="1"/>
            <a:r>
              <a:rPr lang="en-US" dirty="0" smtClean="0"/>
              <a:t>This means that students will be able to add courses later in the semester and receive an increase (if available) of their Federal Pell Grant for the courses that they added.</a:t>
            </a:r>
          </a:p>
          <a:p>
            <a:pPr lvl="1"/>
            <a:r>
              <a:rPr lang="en-US" dirty="0" smtClean="0"/>
              <a:t>This also means that students who drop courses will have a reduction in the amount of Federal Pell Grant funds. </a:t>
            </a:r>
          </a:p>
        </p:txBody>
      </p:sp>
    </p:spTree>
    <p:extLst>
      <p:ext uri="{BB962C8B-B14F-4D97-AF65-F5344CB8AC3E}">
        <p14:creationId xmlns:p14="http://schemas.microsoft.com/office/powerpoint/2010/main" val="236493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2191" y="1703567"/>
            <a:ext cx="11071673" cy="4473396"/>
          </a:xfrm>
        </p:spPr>
        <p:txBody>
          <a:bodyPr>
            <a:normAutofit fontScale="92500" lnSpcReduction="10000"/>
          </a:bodyPr>
          <a:lstStyle/>
          <a:p>
            <a:r>
              <a:rPr lang="en-US" dirty="0" smtClean="0"/>
              <a:t>The Financial Aid Office will begin disbursing aid earlier in the semester.  Disbursements will be set to release 10 days after the start of a student’s courses.</a:t>
            </a:r>
          </a:p>
          <a:p>
            <a:pPr lvl="1"/>
            <a:r>
              <a:rPr lang="en-US" dirty="0" smtClean="0"/>
              <a:t>This makes the first scheduled refund date August </a:t>
            </a:r>
            <a:r>
              <a:rPr lang="en-US" dirty="0" smtClean="0"/>
              <a:t>28</a:t>
            </a:r>
            <a:r>
              <a:rPr lang="en-US" baseline="30000" dirty="0" smtClean="0"/>
              <a:t>th</a:t>
            </a:r>
            <a:r>
              <a:rPr lang="en-US" dirty="0" smtClean="0"/>
              <a:t> for </a:t>
            </a:r>
            <a:r>
              <a:rPr lang="en-US" dirty="0" err="1" smtClean="0"/>
              <a:t>BartOnline</a:t>
            </a:r>
            <a:r>
              <a:rPr lang="en-US" dirty="0" smtClean="0"/>
              <a:t> Session 1 which begins August 13</a:t>
            </a:r>
            <a:r>
              <a:rPr lang="en-US" baseline="30000" dirty="0" smtClean="0"/>
              <a:t>th</a:t>
            </a:r>
            <a:r>
              <a:rPr lang="en-US" dirty="0" smtClean="0"/>
              <a:t>.  </a:t>
            </a:r>
            <a:r>
              <a:rPr lang="en-US" dirty="0" smtClean="0"/>
              <a:t>As students begin later sessions, their aid will disburse 10 days following the start of their courses.</a:t>
            </a:r>
            <a:endParaRPr lang="en-US" dirty="0" smtClean="0"/>
          </a:p>
          <a:p>
            <a:pPr lvl="1"/>
            <a:r>
              <a:rPr lang="en-US" dirty="0" smtClean="0"/>
              <a:t>Students who are enrolled in multiple sessions with different start dates will only receive aid for the courses that they have started (with the exception of Federal Student Loans).  </a:t>
            </a:r>
          </a:p>
          <a:p>
            <a:pPr lvl="2"/>
            <a:r>
              <a:rPr lang="en-US" dirty="0" smtClean="0"/>
              <a:t>Example:  Bart is enrolled in 12 credit hours.  6 hours is BOL Session 1 (Starting August 13</a:t>
            </a:r>
            <a:r>
              <a:rPr lang="en-US" baseline="30000" dirty="0" smtClean="0"/>
              <a:t>th</a:t>
            </a:r>
            <a:r>
              <a:rPr lang="en-US" dirty="0" smtClean="0"/>
              <a:t> ) and 6 hours is BOL Session 4 (Starting October 15</a:t>
            </a:r>
            <a:r>
              <a:rPr lang="en-US" baseline="30000" dirty="0" smtClean="0"/>
              <a:t>th</a:t>
            </a:r>
            <a:r>
              <a:rPr lang="en-US" dirty="0" smtClean="0"/>
              <a:t>).  Bart will have ½ of his Federal Pell grant applied on August 23</a:t>
            </a:r>
            <a:r>
              <a:rPr lang="en-US" baseline="30000" dirty="0" smtClean="0"/>
              <a:t>rd</a:t>
            </a:r>
            <a:r>
              <a:rPr lang="en-US" dirty="0" smtClean="0"/>
              <a:t>  and ½ of his Federal Pell grant applied on October 25</a:t>
            </a:r>
            <a:r>
              <a:rPr lang="en-US" baseline="30000" dirty="0" smtClean="0"/>
              <a:t>th</a:t>
            </a:r>
            <a:r>
              <a:rPr lang="en-US" dirty="0" smtClean="0"/>
              <a:t>.  </a:t>
            </a:r>
          </a:p>
          <a:p>
            <a:pPr lvl="2"/>
            <a:r>
              <a:rPr lang="en-US" dirty="0" smtClean="0"/>
              <a:t>In this same example, if Bart is receiving an institutional scholarship that requires full-time enrollment, then the scholarship would not pay onto the student account until October 25</a:t>
            </a:r>
            <a:r>
              <a:rPr lang="en-US" baseline="30000" dirty="0" smtClean="0"/>
              <a:t>th</a:t>
            </a:r>
            <a:r>
              <a:rPr lang="en-US" dirty="0" smtClean="0"/>
              <a:t> when the student has started all 12 credit hours.  </a:t>
            </a:r>
          </a:p>
          <a:p>
            <a:pPr lvl="1"/>
            <a:endParaRPr lang="en-US" dirty="0"/>
          </a:p>
          <a:p>
            <a:endParaRPr lang="en-US" dirty="0"/>
          </a:p>
        </p:txBody>
      </p:sp>
      <p:sp>
        <p:nvSpPr>
          <p:cNvPr id="3" name="Title 2"/>
          <p:cNvSpPr>
            <a:spLocks noGrp="1"/>
          </p:cNvSpPr>
          <p:nvPr>
            <p:ph type="title"/>
          </p:nvPr>
        </p:nvSpPr>
        <p:spPr>
          <a:xfrm>
            <a:off x="1943100" y="378004"/>
            <a:ext cx="9029700" cy="1325563"/>
          </a:xfrm>
        </p:spPr>
        <p:txBody>
          <a:bodyPr>
            <a:normAutofit fontScale="90000"/>
          </a:bodyPr>
          <a:lstStyle/>
          <a:p>
            <a:pPr algn="ctr"/>
            <a:r>
              <a:rPr lang="en-US" dirty="0" smtClean="0"/>
              <a:t>Federal </a:t>
            </a:r>
            <a:r>
              <a:rPr lang="en-US" dirty="0"/>
              <a:t>Aid Calculations and </a:t>
            </a:r>
            <a:r>
              <a:rPr lang="en-US" dirty="0" smtClean="0"/>
              <a:t>Disbursements</a:t>
            </a:r>
            <a:endParaRPr lang="en-US" dirty="0"/>
          </a:p>
        </p:txBody>
      </p:sp>
    </p:spTree>
    <p:extLst>
      <p:ext uri="{BB962C8B-B14F-4D97-AF65-F5344CB8AC3E}">
        <p14:creationId xmlns:p14="http://schemas.microsoft.com/office/powerpoint/2010/main" val="4006147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Financial Aid disbursements and recalculations will be done on a </a:t>
            </a:r>
            <a:r>
              <a:rPr lang="en-US" u="sng" dirty="0" smtClean="0"/>
              <a:t>daily</a:t>
            </a:r>
            <a:r>
              <a:rPr lang="en-US" dirty="0" smtClean="0"/>
              <a:t> basis.</a:t>
            </a:r>
          </a:p>
          <a:p>
            <a:r>
              <a:rPr lang="en-US" dirty="0" smtClean="0"/>
              <a:t>The business office will still issue refunds to students via </a:t>
            </a:r>
            <a:r>
              <a:rPr lang="en-US" dirty="0" err="1" smtClean="0"/>
              <a:t>BankMobile</a:t>
            </a:r>
            <a:r>
              <a:rPr lang="en-US" dirty="0" smtClean="0"/>
              <a:t> once each week.  Currently this is scheduled for Tuesdays as this is the schedule we have had in recent years and it works well for other internal processes.</a:t>
            </a:r>
            <a:endParaRPr lang="en-US" dirty="0"/>
          </a:p>
        </p:txBody>
      </p:sp>
      <p:sp>
        <p:nvSpPr>
          <p:cNvPr id="3" name="Title 2"/>
          <p:cNvSpPr>
            <a:spLocks noGrp="1"/>
          </p:cNvSpPr>
          <p:nvPr>
            <p:ph type="title"/>
          </p:nvPr>
        </p:nvSpPr>
        <p:spPr/>
        <p:txBody>
          <a:bodyPr>
            <a:normAutofit fontScale="90000"/>
          </a:bodyPr>
          <a:lstStyle/>
          <a:p>
            <a:pPr algn="ctr"/>
            <a:r>
              <a:rPr lang="en-US" dirty="0"/>
              <a:t>Federal Aid Calculations and Disbursements</a:t>
            </a:r>
          </a:p>
        </p:txBody>
      </p:sp>
    </p:spTree>
    <p:extLst>
      <p:ext uri="{BB962C8B-B14F-4D97-AF65-F5344CB8AC3E}">
        <p14:creationId xmlns:p14="http://schemas.microsoft.com/office/powerpoint/2010/main" val="1376653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Department of Education has a heightened awareness of the security of the information that Barton receives via the FAFSA application.</a:t>
            </a:r>
          </a:p>
          <a:p>
            <a:r>
              <a:rPr lang="en-US" dirty="0" smtClean="0"/>
              <a:t>Students and parents using the DRT tool on the FAFSA are unable to view the tax information that is imported.  </a:t>
            </a:r>
          </a:p>
          <a:p>
            <a:r>
              <a:rPr lang="en-US" dirty="0" smtClean="0"/>
              <a:t>Financial Aid Offices are not able to release that information back to students once we have it.  </a:t>
            </a:r>
          </a:p>
          <a:p>
            <a:r>
              <a:rPr lang="en-US" dirty="0" smtClean="0"/>
              <a:t>There may be situations in the future where our office is unable to share information from the student’s FAFSA application with you.  This particularly pertains to items imported via the DRT.</a:t>
            </a:r>
          </a:p>
          <a:p>
            <a:pPr marL="0" indent="0">
              <a:buNone/>
            </a:pPr>
            <a:endParaRPr lang="en-US" dirty="0"/>
          </a:p>
        </p:txBody>
      </p:sp>
      <p:sp>
        <p:nvSpPr>
          <p:cNvPr id="3" name="Title 2"/>
          <p:cNvSpPr>
            <a:spLocks noGrp="1"/>
          </p:cNvSpPr>
          <p:nvPr>
            <p:ph type="title"/>
          </p:nvPr>
        </p:nvSpPr>
        <p:spPr/>
        <p:txBody>
          <a:bodyPr>
            <a:normAutofit fontScale="90000"/>
          </a:bodyPr>
          <a:lstStyle/>
          <a:p>
            <a:pPr algn="ctr"/>
            <a:r>
              <a:rPr lang="en-US" dirty="0" smtClean="0"/>
              <a:t>Cybersecurity and Information Sharing</a:t>
            </a:r>
            <a:endParaRPr lang="en-US" dirty="0"/>
          </a:p>
        </p:txBody>
      </p:sp>
    </p:spTree>
    <p:extLst>
      <p:ext uri="{BB962C8B-B14F-4D97-AF65-F5344CB8AC3E}">
        <p14:creationId xmlns:p14="http://schemas.microsoft.com/office/powerpoint/2010/main" val="3066354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FSA has announced it’s intent to release a new mobile application of the FAFSA, possibly as early as this spring.</a:t>
            </a:r>
          </a:p>
          <a:p>
            <a:r>
              <a:rPr lang="en-US" dirty="0" smtClean="0"/>
              <a:t>Students/parents will use the FAFSA App to complete their part of the FAFSA and sign electronically.</a:t>
            </a:r>
          </a:p>
          <a:p>
            <a:pPr lvl="1"/>
            <a:r>
              <a:rPr lang="en-US" dirty="0" smtClean="0"/>
              <a:t>Future use of this App will give students access to all relevant federal aid information regarding their borrowing history, repayment calculator, etc. (They outlined many applications that would be integrated however the only part we are certain of right now is the FAFSA application itself.)</a:t>
            </a:r>
            <a:endParaRPr lang="en-US" dirty="0"/>
          </a:p>
          <a:p>
            <a:r>
              <a:rPr lang="en-US" dirty="0"/>
              <a:t>Web/online applications will still be available when this goes live.</a:t>
            </a:r>
          </a:p>
          <a:p>
            <a:pPr marL="0" indent="0">
              <a:buNone/>
            </a:pPr>
            <a:endParaRPr lang="en-US" dirty="0" smtClean="0"/>
          </a:p>
        </p:txBody>
      </p:sp>
      <p:sp>
        <p:nvSpPr>
          <p:cNvPr id="3" name="Title 2"/>
          <p:cNvSpPr>
            <a:spLocks noGrp="1"/>
          </p:cNvSpPr>
          <p:nvPr>
            <p:ph type="title"/>
          </p:nvPr>
        </p:nvSpPr>
        <p:spPr/>
        <p:txBody>
          <a:bodyPr/>
          <a:lstStyle/>
          <a:p>
            <a:pPr algn="ctr"/>
            <a:r>
              <a:rPr lang="en-US" dirty="0" smtClean="0"/>
              <a:t>Coming in Spring of 2018??</a:t>
            </a:r>
            <a:endParaRPr lang="en-US" dirty="0"/>
          </a:p>
        </p:txBody>
      </p:sp>
    </p:spTree>
    <p:extLst>
      <p:ext uri="{BB962C8B-B14F-4D97-AF65-F5344CB8AC3E}">
        <p14:creationId xmlns:p14="http://schemas.microsoft.com/office/powerpoint/2010/main" val="1498579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6316980" y="1982486"/>
            <a:ext cx="5248034" cy="1066499"/>
          </a:xfrm>
        </p:spPr>
        <p:txBody>
          <a:bodyPr>
            <a:normAutofit fontScale="92500"/>
          </a:bodyPr>
          <a:lstStyle/>
          <a:p>
            <a:r>
              <a:rPr lang="en-US" sz="2000" dirty="0" smtClean="0"/>
              <a:t>EOC Academic Advisor</a:t>
            </a:r>
            <a:r>
              <a:rPr lang="en-US" sz="2000" dirty="0"/>
              <a:t> </a:t>
            </a:r>
            <a:r>
              <a:rPr lang="en-US" sz="2000" dirty="0" smtClean="0"/>
              <a:t>(Monday &amp; Wednesday)</a:t>
            </a:r>
          </a:p>
          <a:p>
            <a:r>
              <a:rPr lang="en-US" sz="2000" dirty="0" smtClean="0"/>
              <a:t>FA Director (Thursday)</a:t>
            </a:r>
          </a:p>
          <a:p>
            <a:r>
              <a:rPr lang="en-US" sz="2000" dirty="0" smtClean="0"/>
              <a:t>Ft Riley Front Office Staff (paperwork intake)</a:t>
            </a:r>
            <a:endParaRPr lang="en-US" sz="2000" dirty="0"/>
          </a:p>
        </p:txBody>
      </p:sp>
      <p:sp>
        <p:nvSpPr>
          <p:cNvPr id="3" name="Text Placeholder 2"/>
          <p:cNvSpPr>
            <a:spLocks noGrp="1"/>
          </p:cNvSpPr>
          <p:nvPr>
            <p:ph type="body" sz="quarter" idx="3"/>
          </p:nvPr>
        </p:nvSpPr>
        <p:spPr>
          <a:xfrm>
            <a:off x="6565220" y="1341137"/>
            <a:ext cx="4754880" cy="641350"/>
          </a:xfrm>
        </p:spPr>
        <p:txBody>
          <a:bodyPr/>
          <a:lstStyle/>
          <a:p>
            <a:r>
              <a:rPr lang="en-US" dirty="0" smtClean="0"/>
              <a:t>Face-to-Face (Ft Riley Facilities)</a:t>
            </a:r>
            <a:endParaRPr lang="en-US" dirty="0"/>
          </a:p>
        </p:txBody>
      </p:sp>
      <p:sp>
        <p:nvSpPr>
          <p:cNvPr id="4" name="Content Placeholder 3"/>
          <p:cNvSpPr>
            <a:spLocks noGrp="1"/>
          </p:cNvSpPr>
          <p:nvPr>
            <p:ph sz="half" idx="2"/>
          </p:nvPr>
        </p:nvSpPr>
        <p:spPr>
          <a:xfrm>
            <a:off x="1562100" y="1905985"/>
            <a:ext cx="4754880" cy="2137981"/>
          </a:xfrm>
        </p:spPr>
        <p:txBody>
          <a:bodyPr>
            <a:normAutofit lnSpcReduction="10000"/>
          </a:bodyPr>
          <a:lstStyle/>
          <a:p>
            <a:r>
              <a:rPr lang="en-US" sz="2000" dirty="0" smtClean="0"/>
              <a:t>FA Director </a:t>
            </a:r>
            <a:r>
              <a:rPr lang="en-US" sz="2000" dirty="0"/>
              <a:t>(</a:t>
            </a:r>
            <a:r>
              <a:rPr lang="en-US" sz="2000" dirty="0" smtClean="0"/>
              <a:t>Monday – Wednesday)</a:t>
            </a:r>
          </a:p>
          <a:p>
            <a:r>
              <a:rPr lang="en-US" sz="2000" dirty="0" smtClean="0"/>
              <a:t>Assistant FA Director </a:t>
            </a:r>
          </a:p>
          <a:p>
            <a:r>
              <a:rPr lang="en-US" sz="2000" dirty="0" smtClean="0"/>
              <a:t>FA Officers (2)</a:t>
            </a:r>
          </a:p>
          <a:p>
            <a:r>
              <a:rPr lang="en-US" sz="2000" dirty="0" smtClean="0"/>
              <a:t>FA Helpdesk</a:t>
            </a:r>
          </a:p>
          <a:p>
            <a:r>
              <a:rPr lang="en-US" sz="2000" dirty="0" smtClean="0"/>
              <a:t>Student Support Services</a:t>
            </a:r>
          </a:p>
          <a:p>
            <a:r>
              <a:rPr lang="en-US" sz="2000" dirty="0" smtClean="0"/>
              <a:t>Upward Bound (English </a:t>
            </a:r>
            <a:r>
              <a:rPr lang="en-US" sz="2000" smtClean="0"/>
              <a:t>and Spanish)</a:t>
            </a:r>
            <a:endParaRPr lang="en-US" sz="2000" dirty="0" smtClean="0"/>
          </a:p>
          <a:p>
            <a:endParaRPr lang="en-US" sz="2000" dirty="0" smtClean="0"/>
          </a:p>
          <a:p>
            <a:endParaRPr lang="en-US" sz="2000" dirty="0"/>
          </a:p>
        </p:txBody>
      </p:sp>
      <p:sp>
        <p:nvSpPr>
          <p:cNvPr id="5" name="Text Placeholder 4"/>
          <p:cNvSpPr>
            <a:spLocks noGrp="1"/>
          </p:cNvSpPr>
          <p:nvPr>
            <p:ph type="body" idx="1"/>
          </p:nvPr>
        </p:nvSpPr>
        <p:spPr>
          <a:xfrm>
            <a:off x="1562100" y="1264635"/>
            <a:ext cx="4754880" cy="641350"/>
          </a:xfrm>
        </p:spPr>
        <p:txBody>
          <a:bodyPr/>
          <a:lstStyle/>
          <a:p>
            <a:r>
              <a:rPr lang="en-US" dirty="0" smtClean="0"/>
              <a:t>Face-to-Face (Great Bend Facilities) </a:t>
            </a:r>
            <a:endParaRPr lang="en-US" dirty="0"/>
          </a:p>
        </p:txBody>
      </p:sp>
      <p:sp>
        <p:nvSpPr>
          <p:cNvPr id="6" name="Title 5"/>
          <p:cNvSpPr>
            <a:spLocks noGrp="1"/>
          </p:cNvSpPr>
          <p:nvPr>
            <p:ph type="title"/>
          </p:nvPr>
        </p:nvSpPr>
        <p:spPr>
          <a:xfrm>
            <a:off x="1562100" y="274638"/>
            <a:ext cx="9785350" cy="1143000"/>
          </a:xfrm>
        </p:spPr>
        <p:txBody>
          <a:bodyPr>
            <a:normAutofit fontScale="90000"/>
          </a:bodyPr>
          <a:lstStyle/>
          <a:p>
            <a:r>
              <a:rPr lang="en-US" dirty="0" smtClean="0"/>
              <a:t>Financial Aid Support Services for Students</a:t>
            </a:r>
            <a:endParaRPr lang="en-US" dirty="0"/>
          </a:p>
        </p:txBody>
      </p:sp>
      <p:sp>
        <p:nvSpPr>
          <p:cNvPr id="7" name="Content Placeholder 1"/>
          <p:cNvSpPr txBox="1">
            <a:spLocks/>
          </p:cNvSpPr>
          <p:nvPr/>
        </p:nvSpPr>
        <p:spPr>
          <a:xfrm>
            <a:off x="6454775" y="3469865"/>
            <a:ext cx="4754880" cy="277639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600" kern="1200">
                <a:solidFill>
                  <a:schemeClr val="tx1"/>
                </a:solidFill>
                <a:latin typeface="+mn-lt"/>
                <a:ea typeface="+mn-ea"/>
                <a:cs typeface="+mn-cs"/>
              </a:defRPr>
            </a:lvl9pPr>
          </a:lstStyle>
          <a:p>
            <a:pPr marL="914400" lvl="2" indent="0">
              <a:buNone/>
            </a:pPr>
            <a:endParaRPr lang="en-US" sz="1400" dirty="0" smtClean="0"/>
          </a:p>
          <a:p>
            <a:r>
              <a:rPr lang="en-US" sz="2000" dirty="0" smtClean="0"/>
              <a:t>FA Director</a:t>
            </a:r>
          </a:p>
          <a:p>
            <a:r>
              <a:rPr lang="en-US" sz="2000" dirty="0" smtClean="0"/>
              <a:t>Assistant FA Director</a:t>
            </a:r>
          </a:p>
          <a:p>
            <a:r>
              <a:rPr lang="en-US" sz="2000" dirty="0" smtClean="0"/>
              <a:t>FA Officers (2)</a:t>
            </a:r>
          </a:p>
          <a:p>
            <a:r>
              <a:rPr lang="en-US" sz="2000" dirty="0" smtClean="0"/>
              <a:t>FA Helpdesk</a:t>
            </a:r>
          </a:p>
          <a:p>
            <a:r>
              <a:rPr lang="en-US" sz="2000" dirty="0" smtClean="0"/>
              <a:t>FA Program Support Officer</a:t>
            </a:r>
          </a:p>
          <a:p>
            <a:r>
              <a:rPr lang="en-US" sz="2000" dirty="0" smtClean="0"/>
              <a:t>Appointment PLUS (Schedule a Phone </a:t>
            </a:r>
            <a:r>
              <a:rPr lang="en-US" sz="2000" dirty="0" err="1" smtClean="0"/>
              <a:t>Appt</a:t>
            </a:r>
            <a:r>
              <a:rPr lang="en-US" sz="2000" dirty="0" smtClean="0"/>
              <a:t>)</a:t>
            </a:r>
          </a:p>
          <a:p>
            <a:r>
              <a:rPr lang="en-US" sz="2000" dirty="0" err="1" smtClean="0"/>
              <a:t>MappingXpress</a:t>
            </a:r>
            <a:r>
              <a:rPr lang="en-US" sz="2000" dirty="0"/>
              <a:t> </a:t>
            </a:r>
            <a:r>
              <a:rPr lang="en-US" sz="2000" dirty="0" smtClean="0"/>
              <a:t>(Secure Document Upload)</a:t>
            </a:r>
          </a:p>
          <a:p>
            <a:r>
              <a:rPr lang="en-US" sz="2000" dirty="0" smtClean="0"/>
              <a:t>Voice Mail (Leave a message)</a:t>
            </a:r>
            <a:endParaRPr lang="en-US" sz="2000" dirty="0"/>
          </a:p>
        </p:txBody>
      </p:sp>
      <p:sp>
        <p:nvSpPr>
          <p:cNvPr id="8" name="Text Placeholder 4"/>
          <p:cNvSpPr txBox="1">
            <a:spLocks/>
          </p:cNvSpPr>
          <p:nvPr/>
        </p:nvSpPr>
        <p:spPr>
          <a:xfrm>
            <a:off x="6563557" y="3048985"/>
            <a:ext cx="4754880" cy="641350"/>
          </a:xfrm>
          <a:prstGeom prst="rect">
            <a:avLst/>
          </a:prstGeom>
          <a:noFill/>
          <a:ln>
            <a:noFill/>
          </a:ln>
        </p:spPr>
        <p:txBody>
          <a:bodyPr vert="horz" lIns="91440" tIns="45720" rIns="91440" bIns="45720" rtlCol="0" anchor="b">
            <a:normAutofit fontScale="92500"/>
          </a:bodyPr>
          <a:lstStyle>
            <a:lvl1pPr marL="0" indent="0" algn="l" defTabSz="914400" rtl="0" eaLnBrk="1" latinLnBrk="0" hangingPunct="1">
              <a:lnSpc>
                <a:spcPct val="90000"/>
              </a:lnSpc>
              <a:spcBef>
                <a:spcPct val="30000"/>
              </a:spcBef>
              <a:buClr>
                <a:schemeClr val="accent3"/>
              </a:buClr>
              <a:buFont typeface="Arial" panose="020B0604020202020204" pitchFamily="34" charset="0"/>
              <a:buNone/>
              <a:defRPr sz="2400" b="0" kern="1200">
                <a:solidFill>
                  <a:schemeClr val="accent3"/>
                </a:solidFill>
                <a:latin typeface="+mn-lt"/>
                <a:ea typeface="+mn-ea"/>
                <a:cs typeface="+mn-cs"/>
              </a:defRPr>
            </a:lvl1pPr>
            <a:lvl2pPr marL="457200" indent="0" algn="l" defTabSz="914400" rtl="0" eaLnBrk="1" latinLnBrk="0" hangingPunct="1">
              <a:lnSpc>
                <a:spcPct val="90000"/>
              </a:lnSpc>
              <a:spcBef>
                <a:spcPct val="30000"/>
              </a:spcBef>
              <a:buClr>
                <a:schemeClr val="accent3"/>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ct val="30000"/>
              </a:spcBef>
              <a:buClr>
                <a:schemeClr val="accent3"/>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ct val="30000"/>
              </a:spcBef>
              <a:buClr>
                <a:schemeClr val="accent3"/>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ct val="30000"/>
              </a:spcBef>
              <a:buClr>
                <a:schemeClr val="accent3"/>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ct val="3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ct val="3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ct val="3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ct val="30000"/>
              </a:spcBef>
              <a:buFont typeface="Arial" panose="020B0604020202020204" pitchFamily="34" charset="0"/>
              <a:buNone/>
              <a:defRPr sz="1600" b="1" kern="1200">
                <a:solidFill>
                  <a:schemeClr val="tx1"/>
                </a:solidFill>
                <a:latin typeface="+mn-lt"/>
                <a:ea typeface="+mn-ea"/>
                <a:cs typeface="+mn-cs"/>
              </a:defRPr>
            </a:lvl9pPr>
          </a:lstStyle>
          <a:p>
            <a:r>
              <a:rPr lang="en-US" dirty="0" smtClean="0"/>
              <a:t>Distance (Email, Phone, Mail, </a:t>
            </a:r>
            <a:r>
              <a:rPr lang="en-US" dirty="0" err="1" smtClean="0"/>
              <a:t>FaceTime</a:t>
            </a:r>
            <a:r>
              <a:rPr lang="en-US" dirty="0" smtClean="0"/>
              <a:t>) </a:t>
            </a:r>
            <a:endParaRPr lang="en-US" dirty="0"/>
          </a:p>
        </p:txBody>
      </p:sp>
      <p:sp>
        <p:nvSpPr>
          <p:cNvPr id="9" name="Text Placeholder 4"/>
          <p:cNvSpPr txBox="1">
            <a:spLocks/>
          </p:cNvSpPr>
          <p:nvPr/>
        </p:nvSpPr>
        <p:spPr>
          <a:xfrm>
            <a:off x="1424305" y="3890963"/>
            <a:ext cx="4754880" cy="641350"/>
          </a:xfrm>
          <a:prstGeom prst="rect">
            <a:avLst/>
          </a:prstGeom>
          <a:noFill/>
          <a:ln>
            <a:noFill/>
          </a:ln>
        </p:spPr>
        <p:txBody>
          <a:bodyPr vert="horz" lIns="91440" tIns="45720" rIns="91440" bIns="45720" rtlCol="0" anchor="b">
            <a:normAutofit/>
          </a:bodyPr>
          <a:lstStyle>
            <a:lvl1pPr marL="0" indent="0" algn="l" defTabSz="914400" rtl="0" eaLnBrk="1" latinLnBrk="0" hangingPunct="1">
              <a:lnSpc>
                <a:spcPct val="90000"/>
              </a:lnSpc>
              <a:spcBef>
                <a:spcPct val="30000"/>
              </a:spcBef>
              <a:buClr>
                <a:schemeClr val="accent3"/>
              </a:buClr>
              <a:buFont typeface="Arial" panose="020B0604020202020204" pitchFamily="34" charset="0"/>
              <a:buNone/>
              <a:defRPr sz="2400" b="0" kern="1200">
                <a:solidFill>
                  <a:schemeClr val="accent3"/>
                </a:solidFill>
                <a:latin typeface="+mn-lt"/>
                <a:ea typeface="+mn-ea"/>
                <a:cs typeface="+mn-cs"/>
              </a:defRPr>
            </a:lvl1pPr>
            <a:lvl2pPr marL="457200" indent="0" algn="l" defTabSz="914400" rtl="0" eaLnBrk="1" latinLnBrk="0" hangingPunct="1">
              <a:lnSpc>
                <a:spcPct val="90000"/>
              </a:lnSpc>
              <a:spcBef>
                <a:spcPct val="30000"/>
              </a:spcBef>
              <a:buClr>
                <a:schemeClr val="accent3"/>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ct val="30000"/>
              </a:spcBef>
              <a:buClr>
                <a:schemeClr val="accent3"/>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ct val="30000"/>
              </a:spcBef>
              <a:buClr>
                <a:schemeClr val="accent3"/>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ct val="30000"/>
              </a:spcBef>
              <a:buClr>
                <a:schemeClr val="accent3"/>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ct val="3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ct val="3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ct val="3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ct val="30000"/>
              </a:spcBef>
              <a:buFont typeface="Arial" panose="020B0604020202020204" pitchFamily="34" charset="0"/>
              <a:buNone/>
              <a:defRPr sz="1600" b="1" kern="1200">
                <a:solidFill>
                  <a:schemeClr val="tx1"/>
                </a:solidFill>
                <a:latin typeface="+mn-lt"/>
                <a:ea typeface="+mn-ea"/>
                <a:cs typeface="+mn-cs"/>
              </a:defRPr>
            </a:lvl9pPr>
          </a:lstStyle>
          <a:p>
            <a:r>
              <a:rPr lang="en-US" dirty="0" smtClean="0"/>
              <a:t>Face-to-Face (EOC Facilities) </a:t>
            </a:r>
            <a:endParaRPr lang="en-US" dirty="0"/>
          </a:p>
        </p:txBody>
      </p:sp>
      <p:sp>
        <p:nvSpPr>
          <p:cNvPr id="10" name="Content Placeholder 3"/>
          <p:cNvSpPr txBox="1">
            <a:spLocks/>
          </p:cNvSpPr>
          <p:nvPr/>
        </p:nvSpPr>
        <p:spPr>
          <a:xfrm>
            <a:off x="1435443" y="4532313"/>
            <a:ext cx="4754880" cy="21379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600" kern="1200">
                <a:solidFill>
                  <a:schemeClr val="tx1"/>
                </a:solidFill>
                <a:latin typeface="+mn-lt"/>
                <a:ea typeface="+mn-ea"/>
                <a:cs typeface="+mn-cs"/>
              </a:defRPr>
            </a:lvl9pPr>
          </a:lstStyle>
          <a:p>
            <a:r>
              <a:rPr lang="en-US" sz="2000" dirty="0" smtClean="0"/>
              <a:t>Great Bend (Downtown)</a:t>
            </a:r>
          </a:p>
          <a:p>
            <a:pPr lvl="1">
              <a:buFont typeface="Wingdings" panose="05000000000000000000" pitchFamily="2" charset="2"/>
              <a:buChar char="ü"/>
            </a:pPr>
            <a:r>
              <a:rPr lang="en-US" sz="1600" dirty="0" smtClean="0"/>
              <a:t>Academic Advisors (2)</a:t>
            </a:r>
          </a:p>
          <a:p>
            <a:pPr lvl="1">
              <a:buFont typeface="Wingdings" panose="05000000000000000000" pitchFamily="2" charset="2"/>
              <a:buChar char="ü"/>
            </a:pPr>
            <a:r>
              <a:rPr lang="en-US" sz="1600" dirty="0" smtClean="0"/>
              <a:t>Project Director (Monday – Wednesday)</a:t>
            </a:r>
          </a:p>
          <a:p>
            <a:r>
              <a:rPr lang="en-US" sz="2000" dirty="0" smtClean="0"/>
              <a:t>Junction City</a:t>
            </a:r>
          </a:p>
          <a:p>
            <a:pPr lvl="1">
              <a:buFont typeface="Wingdings" panose="05000000000000000000" pitchFamily="2" charset="2"/>
              <a:buChar char="ü"/>
            </a:pPr>
            <a:r>
              <a:rPr lang="en-US" sz="1600" dirty="0" smtClean="0"/>
              <a:t>Academic Advisor (Tuesday, Thursday, Friday)</a:t>
            </a:r>
          </a:p>
          <a:p>
            <a:pPr marL="742950" lvl="2" indent="-285750">
              <a:buFont typeface="Wingdings" panose="05000000000000000000" pitchFamily="2" charset="2"/>
              <a:buChar char="ü"/>
            </a:pPr>
            <a:r>
              <a:rPr lang="en-US" sz="1400" dirty="0"/>
              <a:t>Project Director </a:t>
            </a:r>
            <a:r>
              <a:rPr lang="en-US" sz="1400" dirty="0" smtClean="0"/>
              <a:t>(Thursday)</a:t>
            </a:r>
            <a:endParaRPr lang="en-US" sz="1400" dirty="0"/>
          </a:p>
          <a:p>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2255423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template" id="{30DBBF30-EDA2-4408-9702-3B0A8AED6F12}" vid="{0F128B79-39D4-4007-9EC6-E245A2CC91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1AFEDE-5CAF-4D05-AC35-0F55C5366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Cloud skipper design slides</Template>
  <TotalTime>0</TotalTime>
  <Words>701</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Calibri</vt:lpstr>
      <vt:lpstr>Cambria</vt:lpstr>
      <vt:lpstr>Times New Roman</vt:lpstr>
      <vt:lpstr>Wingdings</vt:lpstr>
      <vt:lpstr>Cloud skipper design template</vt:lpstr>
      <vt:lpstr>Financial Aid—What’s New for 2018-19!</vt:lpstr>
      <vt:lpstr>Federal Aid Calculations and Disbursements</vt:lpstr>
      <vt:lpstr>Federal Aid Calculations and Disbursements</vt:lpstr>
      <vt:lpstr>Federal Aid Calculations and Disbursements</vt:lpstr>
      <vt:lpstr>Cybersecurity and Information Sharing</vt:lpstr>
      <vt:lpstr>Coming in Spring of 2018??</vt:lpstr>
      <vt:lpstr>Financial Aid Support Services for Students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2015-06-23T23:08:58Z</dcterms:created>
  <dcterms:modified xsi:type="dcterms:W3CDTF">2018-01-08T15:01:09Z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TC034605089991</vt:lpwstr>
  </property>
</Properties>
</file>