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B43982-D339-4ED0-AEE6-CC5EE0590026}" type="datetimeFigureOut">
              <a:rPr lang="en-US" smtClean="0"/>
              <a:t>2/19/2015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6D85D-34CF-4051-A7D9-78BD4214E377}" type="slidenum">
              <a:rPr lang="en-US" smtClean="0"/>
              <a:t>‹#›</a:t>
            </a:fld>
            <a:endParaRPr lang="en-US"/>
          </a:p>
        </p:txBody>
      </p:sp>
    </p:spTree>
    <p:extLst>
      <p:ext uri="{BB962C8B-B14F-4D97-AF65-F5344CB8AC3E}">
        <p14:creationId xmlns:p14="http://schemas.microsoft.com/office/powerpoint/2010/main" val="4014122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B43982-D339-4ED0-AEE6-CC5EE0590026}" type="datetimeFigureOut">
              <a:rPr lang="en-US" smtClean="0"/>
              <a:t>2/19/2015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6D85D-34CF-4051-A7D9-78BD4214E377}" type="slidenum">
              <a:rPr lang="en-US" smtClean="0"/>
              <a:t>‹#›</a:t>
            </a:fld>
            <a:endParaRPr lang="en-US"/>
          </a:p>
        </p:txBody>
      </p:sp>
    </p:spTree>
    <p:extLst>
      <p:ext uri="{BB962C8B-B14F-4D97-AF65-F5344CB8AC3E}">
        <p14:creationId xmlns:p14="http://schemas.microsoft.com/office/powerpoint/2010/main" val="4068764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B43982-D339-4ED0-AEE6-CC5EE0590026}" type="datetimeFigureOut">
              <a:rPr lang="en-US" smtClean="0"/>
              <a:t>2/19/2015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6D85D-34CF-4051-A7D9-78BD4214E377}" type="slidenum">
              <a:rPr lang="en-US" smtClean="0"/>
              <a:t>‹#›</a:t>
            </a:fld>
            <a:endParaRPr lang="en-US"/>
          </a:p>
        </p:txBody>
      </p:sp>
    </p:spTree>
    <p:extLst>
      <p:ext uri="{BB962C8B-B14F-4D97-AF65-F5344CB8AC3E}">
        <p14:creationId xmlns:p14="http://schemas.microsoft.com/office/powerpoint/2010/main" val="82447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B43982-D339-4ED0-AEE6-CC5EE0590026}" type="datetimeFigureOut">
              <a:rPr lang="en-US" smtClean="0"/>
              <a:t>2/19/2015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6D85D-34CF-4051-A7D9-78BD4214E377}" type="slidenum">
              <a:rPr lang="en-US" smtClean="0"/>
              <a:t>‹#›</a:t>
            </a:fld>
            <a:endParaRPr lang="en-US"/>
          </a:p>
        </p:txBody>
      </p:sp>
    </p:spTree>
    <p:extLst>
      <p:ext uri="{BB962C8B-B14F-4D97-AF65-F5344CB8AC3E}">
        <p14:creationId xmlns:p14="http://schemas.microsoft.com/office/powerpoint/2010/main" val="3159154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B43982-D339-4ED0-AEE6-CC5EE0590026}" type="datetimeFigureOut">
              <a:rPr lang="en-US" smtClean="0"/>
              <a:t>2/19/2015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6D85D-34CF-4051-A7D9-78BD4214E377}" type="slidenum">
              <a:rPr lang="en-US" smtClean="0"/>
              <a:t>‹#›</a:t>
            </a:fld>
            <a:endParaRPr lang="en-US"/>
          </a:p>
        </p:txBody>
      </p:sp>
    </p:spTree>
    <p:extLst>
      <p:ext uri="{BB962C8B-B14F-4D97-AF65-F5344CB8AC3E}">
        <p14:creationId xmlns:p14="http://schemas.microsoft.com/office/powerpoint/2010/main" val="1969962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B43982-D339-4ED0-AEE6-CC5EE0590026}" type="datetimeFigureOut">
              <a:rPr lang="en-US" smtClean="0"/>
              <a:t>2/19/2015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F6D85D-34CF-4051-A7D9-78BD4214E377}" type="slidenum">
              <a:rPr lang="en-US" smtClean="0"/>
              <a:t>‹#›</a:t>
            </a:fld>
            <a:endParaRPr lang="en-US"/>
          </a:p>
        </p:txBody>
      </p:sp>
    </p:spTree>
    <p:extLst>
      <p:ext uri="{BB962C8B-B14F-4D97-AF65-F5344CB8AC3E}">
        <p14:creationId xmlns:p14="http://schemas.microsoft.com/office/powerpoint/2010/main" val="1408459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B43982-D339-4ED0-AEE6-CC5EE0590026}" type="datetimeFigureOut">
              <a:rPr lang="en-US" smtClean="0"/>
              <a:t>2/19/2015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F6D85D-34CF-4051-A7D9-78BD4214E377}" type="slidenum">
              <a:rPr lang="en-US" smtClean="0"/>
              <a:t>‹#›</a:t>
            </a:fld>
            <a:endParaRPr lang="en-US"/>
          </a:p>
        </p:txBody>
      </p:sp>
    </p:spTree>
    <p:extLst>
      <p:ext uri="{BB962C8B-B14F-4D97-AF65-F5344CB8AC3E}">
        <p14:creationId xmlns:p14="http://schemas.microsoft.com/office/powerpoint/2010/main" val="1532359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B43982-D339-4ED0-AEE6-CC5EE0590026}" type="datetimeFigureOut">
              <a:rPr lang="en-US" smtClean="0"/>
              <a:t>2/19/2015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F6D85D-34CF-4051-A7D9-78BD4214E377}" type="slidenum">
              <a:rPr lang="en-US" smtClean="0"/>
              <a:t>‹#›</a:t>
            </a:fld>
            <a:endParaRPr lang="en-US"/>
          </a:p>
        </p:txBody>
      </p:sp>
    </p:spTree>
    <p:extLst>
      <p:ext uri="{BB962C8B-B14F-4D97-AF65-F5344CB8AC3E}">
        <p14:creationId xmlns:p14="http://schemas.microsoft.com/office/powerpoint/2010/main" val="2124361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B43982-D339-4ED0-AEE6-CC5EE0590026}" type="datetimeFigureOut">
              <a:rPr lang="en-US" smtClean="0"/>
              <a:t>2/19/2015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F6D85D-34CF-4051-A7D9-78BD4214E377}" type="slidenum">
              <a:rPr lang="en-US" smtClean="0"/>
              <a:t>‹#›</a:t>
            </a:fld>
            <a:endParaRPr lang="en-US"/>
          </a:p>
        </p:txBody>
      </p:sp>
    </p:spTree>
    <p:extLst>
      <p:ext uri="{BB962C8B-B14F-4D97-AF65-F5344CB8AC3E}">
        <p14:creationId xmlns:p14="http://schemas.microsoft.com/office/powerpoint/2010/main" val="213046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B43982-D339-4ED0-AEE6-CC5EE0590026}" type="datetimeFigureOut">
              <a:rPr lang="en-US" smtClean="0"/>
              <a:t>2/19/2015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F6D85D-34CF-4051-A7D9-78BD4214E377}" type="slidenum">
              <a:rPr lang="en-US" smtClean="0"/>
              <a:t>‹#›</a:t>
            </a:fld>
            <a:endParaRPr lang="en-US"/>
          </a:p>
        </p:txBody>
      </p:sp>
    </p:spTree>
    <p:extLst>
      <p:ext uri="{BB962C8B-B14F-4D97-AF65-F5344CB8AC3E}">
        <p14:creationId xmlns:p14="http://schemas.microsoft.com/office/powerpoint/2010/main" val="2051931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B43982-D339-4ED0-AEE6-CC5EE0590026}" type="datetimeFigureOut">
              <a:rPr lang="en-US" smtClean="0"/>
              <a:t>2/19/2015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F6D85D-34CF-4051-A7D9-78BD4214E377}" type="slidenum">
              <a:rPr lang="en-US" smtClean="0"/>
              <a:t>‹#›</a:t>
            </a:fld>
            <a:endParaRPr lang="en-US"/>
          </a:p>
        </p:txBody>
      </p:sp>
    </p:spTree>
    <p:extLst>
      <p:ext uri="{BB962C8B-B14F-4D97-AF65-F5344CB8AC3E}">
        <p14:creationId xmlns:p14="http://schemas.microsoft.com/office/powerpoint/2010/main" val="88942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B43982-D339-4ED0-AEE6-CC5EE0590026}" type="datetimeFigureOut">
              <a:rPr lang="en-US" smtClean="0"/>
              <a:t>2/19/2015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6D85D-34CF-4051-A7D9-78BD4214E377}" type="slidenum">
              <a:rPr lang="en-US" smtClean="0"/>
              <a:t>‹#›</a:t>
            </a:fld>
            <a:endParaRPr lang="en-US"/>
          </a:p>
        </p:txBody>
      </p:sp>
    </p:spTree>
    <p:extLst>
      <p:ext uri="{BB962C8B-B14F-4D97-AF65-F5344CB8AC3E}">
        <p14:creationId xmlns:p14="http://schemas.microsoft.com/office/powerpoint/2010/main" val="3611877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docs.bartonccc.edu/finaid/Resources/Presentations/Reducing%20Stress%20in%20the%20Financial%20Aid%20Office.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nasfaa.org/burden-brie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docs.bartonccc.edu/finaid/Resources/Presentations/HowToFindAnswersForYourRegulatoryIssue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udentaid.ed.gov/about/data-center/school/program-reviews" TargetMode="External"/><Relationship Id="rId2" Type="http://schemas.openxmlformats.org/officeDocument/2006/relationships/hyperlink" Target="http://www2.ed.gov/policy/highered/reg/hearulemaking/2012/gainfulemployment.html" TargetMode="External"/><Relationship Id="rId1" Type="http://schemas.openxmlformats.org/officeDocument/2006/relationships/slideLayout" Target="../slideLayouts/slideLayout2.xml"/><Relationship Id="rId6" Type="http://schemas.openxmlformats.org/officeDocument/2006/relationships/hyperlink" Target="http://www.bartonccc.edu/financialaid/office/stats" TargetMode="External"/><Relationship Id="rId5" Type="http://schemas.openxmlformats.org/officeDocument/2006/relationships/hyperlink" Target="http://docs.bartonccc.edu/finaid/Resources/Articles/BenefitsAndChalOfPPYShift.pdf" TargetMode="External"/><Relationship Id="rId4" Type="http://schemas.openxmlformats.org/officeDocument/2006/relationships/hyperlink" Target="http://www.nasfaa.org/ppy-report.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Financial Aid Policy Implications</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Presentation for BCC</a:t>
            </a:r>
          </a:p>
          <a:p>
            <a:r>
              <a:rPr lang="en-US" dirty="0" smtClean="0"/>
              <a:t>Board of Trustees</a:t>
            </a:r>
          </a:p>
          <a:p>
            <a:r>
              <a:rPr lang="en-US" smtClean="0"/>
              <a:t>June 19, </a:t>
            </a:r>
            <a:r>
              <a:rPr lang="en-US" dirty="0" smtClean="0"/>
              <a:t>2014</a:t>
            </a:r>
          </a:p>
          <a:p>
            <a:r>
              <a:rPr lang="en-US" dirty="0" smtClean="0"/>
              <a:t>By Myrna Perkins</a:t>
            </a:r>
            <a:endParaRPr lang="en-US" dirty="0"/>
          </a:p>
        </p:txBody>
      </p:sp>
    </p:spTree>
    <p:extLst>
      <p:ext uri="{BB962C8B-B14F-4D97-AF65-F5344CB8AC3E}">
        <p14:creationId xmlns:p14="http://schemas.microsoft.com/office/powerpoint/2010/main" val="3829368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Today’s Topics</a:t>
            </a:r>
            <a:endParaRPr lang="en-US" dirty="0"/>
          </a:p>
        </p:txBody>
      </p:sp>
      <p:sp>
        <p:nvSpPr>
          <p:cNvPr id="7" name="Content Placeholder 6"/>
          <p:cNvSpPr>
            <a:spLocks noGrp="1"/>
          </p:cNvSpPr>
          <p:nvPr>
            <p:ph idx="1"/>
          </p:nvPr>
        </p:nvSpPr>
        <p:spPr/>
        <p:txBody>
          <a:bodyPr/>
          <a:lstStyle/>
          <a:p>
            <a:r>
              <a:rPr lang="en-US" dirty="0" smtClean="0">
                <a:solidFill>
                  <a:srgbClr val="3333CC"/>
                </a:solidFill>
              </a:rPr>
              <a:t>Federal Aid Administrative Burden</a:t>
            </a:r>
          </a:p>
          <a:p>
            <a:pPr marL="0" indent="0">
              <a:buNone/>
            </a:pPr>
            <a:endParaRPr lang="en-US" dirty="0" smtClean="0">
              <a:solidFill>
                <a:srgbClr val="3333CC"/>
              </a:solidFill>
            </a:endParaRPr>
          </a:p>
          <a:p>
            <a:r>
              <a:rPr lang="en-US" dirty="0" smtClean="0">
                <a:solidFill>
                  <a:srgbClr val="3333CC"/>
                </a:solidFill>
              </a:rPr>
              <a:t>Federal Aid Understanding and Interpretation</a:t>
            </a:r>
          </a:p>
          <a:p>
            <a:pPr marL="0" indent="0">
              <a:buNone/>
            </a:pPr>
            <a:endParaRPr lang="en-US" dirty="0" smtClean="0">
              <a:solidFill>
                <a:srgbClr val="3333CC"/>
              </a:solidFill>
            </a:endParaRPr>
          </a:p>
          <a:p>
            <a:r>
              <a:rPr lang="en-US" dirty="0" smtClean="0">
                <a:solidFill>
                  <a:srgbClr val="3333CC"/>
                </a:solidFill>
              </a:rPr>
              <a:t>Financial Aid Trends and Projections</a:t>
            </a:r>
          </a:p>
          <a:p>
            <a:endParaRPr lang="en-US" dirty="0">
              <a:solidFill>
                <a:srgbClr val="3333CC"/>
              </a:solidFill>
            </a:endParaRPr>
          </a:p>
        </p:txBody>
      </p:sp>
    </p:spTree>
    <p:extLst>
      <p:ext uri="{BB962C8B-B14F-4D97-AF65-F5344CB8AC3E}">
        <p14:creationId xmlns:p14="http://schemas.microsoft.com/office/powerpoint/2010/main" val="568680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Federal Student Aid – Administrative Burden</a:t>
            </a:r>
            <a:endParaRPr lang="en-US" dirty="0"/>
          </a:p>
        </p:txBody>
      </p:sp>
      <p:sp>
        <p:nvSpPr>
          <p:cNvPr id="3" name="Content Placeholder 2"/>
          <p:cNvSpPr>
            <a:spLocks noGrp="1"/>
          </p:cNvSpPr>
          <p:nvPr>
            <p:ph idx="1"/>
          </p:nvPr>
        </p:nvSpPr>
        <p:spPr/>
        <p:txBody>
          <a:bodyPr>
            <a:normAutofit fontScale="47500" lnSpcReduction="20000"/>
          </a:bodyPr>
          <a:lstStyle/>
          <a:p>
            <a:pPr lvl="0"/>
            <a:r>
              <a:rPr lang="en-US" dirty="0"/>
              <a:t>Increases in enrollment, financial aid awards, and federal regulations are straining financial aid offices who according to Program Participation Agreements with the Department of Education must be administratively capable.</a:t>
            </a:r>
          </a:p>
          <a:p>
            <a:endParaRPr lang="en-US" dirty="0"/>
          </a:p>
          <a:p>
            <a:pPr lvl="0"/>
            <a:r>
              <a:rPr lang="en-US" dirty="0"/>
              <a:t>The more time that financial aid administrators spend on trying to comply with federal regulations, the less time is left for counseling and working with federal aid applicants and their families.</a:t>
            </a:r>
          </a:p>
          <a:p>
            <a:endParaRPr lang="en-US" dirty="0"/>
          </a:p>
          <a:p>
            <a:pPr lvl="0"/>
            <a:r>
              <a:rPr lang="en-US" dirty="0"/>
              <a:t>In a recent study done by </a:t>
            </a:r>
            <a:r>
              <a:rPr lang="en-US" dirty="0" err="1" smtClean="0"/>
              <a:t>Inceptia</a:t>
            </a:r>
            <a:r>
              <a:rPr lang="en-US" dirty="0" smtClean="0"/>
              <a:t> entitled </a:t>
            </a:r>
            <a:r>
              <a:rPr lang="en-US" i="1" dirty="0" smtClean="0"/>
              <a:t>Stress in the Financial Aid Office</a:t>
            </a:r>
            <a:r>
              <a:rPr lang="en-US" dirty="0" smtClean="0"/>
              <a:t>, </a:t>
            </a:r>
            <a:r>
              <a:rPr lang="en-US" dirty="0"/>
              <a:t>two of the main stressors for financial aid administrators are 1) workload; and, 2) student service issues.  This seems to support the idea that regulatory burden is cutting into time that should be spent </a:t>
            </a:r>
            <a:r>
              <a:rPr lang="en-US" dirty="0" smtClean="0"/>
              <a:t>counseling students on the complexity of federal aid.</a:t>
            </a:r>
            <a:endParaRPr lang="en-US" dirty="0"/>
          </a:p>
          <a:p>
            <a:endParaRPr lang="en-US" dirty="0"/>
          </a:p>
          <a:p>
            <a:pPr lvl="0"/>
            <a:r>
              <a:rPr lang="en-US" dirty="0"/>
              <a:t>A recent study done by NASFAA entitled </a:t>
            </a:r>
            <a:r>
              <a:rPr lang="en-US" i="1" dirty="0"/>
              <a:t>Getting it Right: Analyzing Accuracy of Federal Burden Estimates for Title IV Financial Aid Compliance, </a:t>
            </a:r>
            <a:r>
              <a:rPr lang="en-US" dirty="0"/>
              <a:t>suggests that federal time estimates for compliance are lower than actual time spent on compliance.  The focus of the study was on Gainful Employment and the most recent 150% Limit on Federal Direct Subsidized Student Loans</a:t>
            </a:r>
            <a:r>
              <a:rPr lang="en-US" dirty="0" smtClean="0"/>
              <a:t>.</a:t>
            </a:r>
          </a:p>
          <a:p>
            <a:pPr marL="0" lvl="0" indent="0">
              <a:buNone/>
            </a:pPr>
            <a:endParaRPr lang="en-US" dirty="0" smtClean="0"/>
          </a:p>
          <a:p>
            <a:pPr marL="0" lvl="0" indent="0">
              <a:buNone/>
            </a:pPr>
            <a:r>
              <a:rPr lang="en-US" dirty="0" smtClean="0"/>
              <a:t>Reference: </a:t>
            </a:r>
          </a:p>
          <a:p>
            <a:pPr marL="0" lvl="0" indent="0">
              <a:buNone/>
            </a:pPr>
            <a:r>
              <a:rPr lang="en-US" dirty="0" smtClean="0">
                <a:hlinkClick r:id="rId2"/>
              </a:rPr>
              <a:t>http</a:t>
            </a:r>
            <a:r>
              <a:rPr lang="en-US" dirty="0">
                <a:hlinkClick r:id="rId2"/>
              </a:rPr>
              <a:t>://</a:t>
            </a:r>
            <a:r>
              <a:rPr lang="en-US" dirty="0" smtClean="0">
                <a:hlinkClick r:id="rId2"/>
              </a:rPr>
              <a:t>docs.bartonccc.edu/finaid/Resources/Presentations/Reducing%20Stress%20in%20the%20Financial%20Aid%20Office.pdf</a:t>
            </a:r>
            <a:r>
              <a:rPr lang="en-US" dirty="0" smtClean="0"/>
              <a:t>  </a:t>
            </a:r>
            <a:endParaRPr lang="en-US" dirty="0"/>
          </a:p>
          <a:p>
            <a:endParaRPr lang="en-US" dirty="0"/>
          </a:p>
        </p:txBody>
      </p:sp>
    </p:spTree>
    <p:extLst>
      <p:ext uri="{BB962C8B-B14F-4D97-AF65-F5344CB8AC3E}">
        <p14:creationId xmlns:p14="http://schemas.microsoft.com/office/powerpoint/2010/main" val="2392083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i="1" dirty="0" smtClean="0"/>
              <a:t>Getting It Right</a:t>
            </a:r>
            <a:r>
              <a:rPr lang="en-US" dirty="0" smtClean="0"/>
              <a:t> Recommendations</a:t>
            </a:r>
            <a:endParaRPr lang="en-US" i="1" dirty="0"/>
          </a:p>
        </p:txBody>
      </p:sp>
      <p:sp>
        <p:nvSpPr>
          <p:cNvPr id="7" name="Content Placeholder 6"/>
          <p:cNvSpPr>
            <a:spLocks noGrp="1"/>
          </p:cNvSpPr>
          <p:nvPr>
            <p:ph idx="1"/>
          </p:nvPr>
        </p:nvSpPr>
        <p:spPr/>
        <p:txBody>
          <a:bodyPr>
            <a:normAutofit fontScale="85000" lnSpcReduction="20000"/>
          </a:bodyPr>
          <a:lstStyle/>
          <a:p>
            <a:pPr lvl="0"/>
            <a:r>
              <a:rPr lang="en-US" dirty="0"/>
              <a:t>Do an analysis comparing the estimated and actual regulatory compliance burden to financial aid offices.</a:t>
            </a:r>
          </a:p>
          <a:p>
            <a:pPr lvl="0"/>
            <a:r>
              <a:rPr lang="en-US" dirty="0"/>
              <a:t>Utilize an advisory committee of working financial aid administrators to assist with estimated regulatory compliance burden estimates.</a:t>
            </a:r>
          </a:p>
          <a:p>
            <a:pPr lvl="0"/>
            <a:r>
              <a:rPr lang="en-US" dirty="0"/>
              <a:t>Include the burden estimates during Negotiated Rulemaking sessions.</a:t>
            </a:r>
          </a:p>
          <a:p>
            <a:pPr lvl="0"/>
            <a:r>
              <a:rPr lang="en-US" dirty="0"/>
              <a:t>Do a follow-up post implementation to see how accurate the regulatory compliance burden estimates were</a:t>
            </a:r>
            <a:r>
              <a:rPr lang="en-US" dirty="0" smtClean="0"/>
              <a:t>.</a:t>
            </a:r>
          </a:p>
          <a:p>
            <a:pPr lvl="0"/>
            <a:endParaRPr lang="en-US" dirty="0"/>
          </a:p>
          <a:p>
            <a:pPr marL="0" lvl="0" indent="0">
              <a:buNone/>
            </a:pPr>
            <a:r>
              <a:rPr lang="en-US" sz="2400" dirty="0" smtClean="0"/>
              <a:t>Reference: </a:t>
            </a:r>
            <a:r>
              <a:rPr lang="en-US" sz="2400" dirty="0" smtClean="0">
                <a:hlinkClick r:id="rId2"/>
              </a:rPr>
              <a:t>http</a:t>
            </a:r>
            <a:r>
              <a:rPr lang="en-US" sz="2400" dirty="0">
                <a:hlinkClick r:id="rId2"/>
              </a:rPr>
              <a:t>://www.nasfaa.org/burden-brief</a:t>
            </a:r>
            <a:r>
              <a:rPr lang="en-US" sz="2400" dirty="0" smtClean="0">
                <a:hlinkClick r:id="rId2"/>
              </a:rPr>
              <a:t>/</a:t>
            </a:r>
            <a:r>
              <a:rPr lang="en-US" sz="2400" dirty="0" smtClean="0"/>
              <a:t>  </a:t>
            </a:r>
            <a:endParaRPr lang="en-US" sz="2400" dirty="0"/>
          </a:p>
          <a:p>
            <a:pPr marL="0" indent="0">
              <a:buNone/>
            </a:pPr>
            <a:endParaRPr lang="en-US" dirty="0"/>
          </a:p>
        </p:txBody>
      </p:sp>
    </p:spTree>
    <p:extLst>
      <p:ext uri="{BB962C8B-B14F-4D97-AF65-F5344CB8AC3E}">
        <p14:creationId xmlns:p14="http://schemas.microsoft.com/office/powerpoint/2010/main" val="2119072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Federal Aid Understanding, Interpretation, and Implementation</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rgbClr val="3333CC"/>
                </a:solidFill>
              </a:rPr>
              <a:t>Interpretation resources and their hierarchy</a:t>
            </a:r>
          </a:p>
          <a:p>
            <a:pPr marL="0" indent="0">
              <a:buNone/>
            </a:pPr>
            <a:endParaRPr lang="en-US" dirty="0" smtClean="0">
              <a:solidFill>
                <a:srgbClr val="3333CC"/>
              </a:solidFill>
            </a:endParaRPr>
          </a:p>
          <a:p>
            <a:r>
              <a:rPr lang="en-US" dirty="0" smtClean="0">
                <a:solidFill>
                  <a:srgbClr val="3333CC"/>
                </a:solidFill>
              </a:rPr>
              <a:t>Training – understanding the spirit of the regulation/law</a:t>
            </a:r>
          </a:p>
          <a:p>
            <a:pPr marL="0" indent="0">
              <a:buNone/>
            </a:pPr>
            <a:endParaRPr lang="en-US" dirty="0" smtClean="0">
              <a:solidFill>
                <a:srgbClr val="3333CC"/>
              </a:solidFill>
            </a:endParaRPr>
          </a:p>
          <a:p>
            <a:r>
              <a:rPr lang="en-US" dirty="0" smtClean="0">
                <a:solidFill>
                  <a:srgbClr val="3333CC"/>
                </a:solidFill>
              </a:rPr>
              <a:t>Application to the institution </a:t>
            </a:r>
          </a:p>
          <a:p>
            <a:pPr marL="0" indent="0">
              <a:buNone/>
            </a:pPr>
            <a:endParaRPr lang="en-US" dirty="0" smtClean="0">
              <a:solidFill>
                <a:srgbClr val="3333CC"/>
              </a:solidFill>
            </a:endParaRPr>
          </a:p>
          <a:p>
            <a:r>
              <a:rPr lang="en-US" dirty="0" smtClean="0">
                <a:solidFill>
                  <a:srgbClr val="3333CC"/>
                </a:solidFill>
              </a:rPr>
              <a:t>Setting up the technical aspects</a:t>
            </a:r>
          </a:p>
        </p:txBody>
      </p:sp>
    </p:spTree>
    <p:extLst>
      <p:ext uri="{BB962C8B-B14F-4D97-AF65-F5344CB8AC3E}">
        <p14:creationId xmlns:p14="http://schemas.microsoft.com/office/powerpoint/2010/main" val="3023333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Hierarchy of Regulatory and Legislative Resources</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smtClean="0"/>
          </a:p>
          <a:p>
            <a:pPr marL="0" indent="0">
              <a:buNone/>
            </a:pPr>
            <a:endParaRPr lang="en-US" sz="1600" dirty="0"/>
          </a:p>
          <a:p>
            <a:pPr marL="0" indent="0">
              <a:buNone/>
            </a:pPr>
            <a:r>
              <a:rPr lang="en-US" sz="1600" dirty="0" smtClean="0"/>
              <a:t>										</a:t>
            </a:r>
            <a:endParaRPr lang="en-US" sz="1600" dirty="0"/>
          </a:p>
          <a:p>
            <a:pPr marL="0" indent="0">
              <a:buNone/>
            </a:pPr>
            <a:r>
              <a:rPr lang="en-US" sz="1600" dirty="0" smtClean="0"/>
              <a:t>Reference</a:t>
            </a:r>
            <a:r>
              <a:rPr lang="en-US" sz="1600" dirty="0"/>
              <a:t>:  </a:t>
            </a:r>
            <a:endParaRPr lang="en-US" sz="1600" dirty="0" smtClean="0"/>
          </a:p>
          <a:p>
            <a:pPr marL="0" indent="0">
              <a:buNone/>
            </a:pPr>
            <a:r>
              <a:rPr lang="en-US" sz="1600" dirty="0" smtClean="0">
                <a:hlinkClick r:id="rId2"/>
              </a:rPr>
              <a:t>http</a:t>
            </a:r>
            <a:r>
              <a:rPr lang="en-US" sz="1600" dirty="0">
                <a:hlinkClick r:id="rId2"/>
              </a:rPr>
              <a:t>://</a:t>
            </a:r>
            <a:r>
              <a:rPr lang="en-US" sz="1600" dirty="0" smtClean="0">
                <a:hlinkClick r:id="rId2"/>
              </a:rPr>
              <a:t>docs.bartonccc.edu/finaid/Resources/Presentations/HowToFindAnswersForYourRegulatoryIssues.pdf</a:t>
            </a:r>
            <a:r>
              <a:rPr lang="en-US" sz="1600" dirty="0" smtClean="0"/>
              <a:t> </a:t>
            </a:r>
            <a:endParaRPr lang="en-US" sz="16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8650" y="1676400"/>
            <a:ext cx="4867275" cy="3667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10104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Resources</a:t>
            </a:r>
            <a:endParaRPr lang="en-US" dirty="0"/>
          </a:p>
        </p:txBody>
      </p:sp>
      <p:sp>
        <p:nvSpPr>
          <p:cNvPr id="3" name="Content Placeholder 2"/>
          <p:cNvSpPr>
            <a:spLocks noGrp="1"/>
          </p:cNvSpPr>
          <p:nvPr>
            <p:ph idx="1"/>
          </p:nvPr>
        </p:nvSpPr>
        <p:spPr/>
        <p:txBody>
          <a:bodyPr/>
          <a:lstStyle/>
          <a:p>
            <a:r>
              <a:rPr lang="en-US" sz="2800" dirty="0" smtClean="0">
                <a:solidFill>
                  <a:srgbClr val="3333CC"/>
                </a:solidFill>
              </a:rPr>
              <a:t>Conferences – National, Regional, State  (both ED, Association, Software)</a:t>
            </a:r>
          </a:p>
          <a:p>
            <a:r>
              <a:rPr lang="en-US" sz="2800" dirty="0" smtClean="0">
                <a:solidFill>
                  <a:srgbClr val="3333CC"/>
                </a:solidFill>
              </a:rPr>
              <a:t>Workshops – Department of Education, Loan Servicers</a:t>
            </a:r>
          </a:p>
          <a:p>
            <a:r>
              <a:rPr lang="en-US" sz="2800" dirty="0" smtClean="0">
                <a:solidFill>
                  <a:srgbClr val="3333CC"/>
                </a:solidFill>
              </a:rPr>
              <a:t>Webinars – ED, Association, Software</a:t>
            </a:r>
          </a:p>
          <a:p>
            <a:r>
              <a:rPr lang="en-US" sz="2800" dirty="0" err="1" smtClean="0">
                <a:solidFill>
                  <a:srgbClr val="3333CC"/>
                </a:solidFill>
              </a:rPr>
              <a:t>Listservs</a:t>
            </a:r>
            <a:r>
              <a:rPr lang="en-US" sz="2800" dirty="0" smtClean="0">
                <a:solidFill>
                  <a:srgbClr val="3333CC"/>
                </a:solidFill>
              </a:rPr>
              <a:t> – ED, NASFAA, Software</a:t>
            </a:r>
          </a:p>
          <a:p>
            <a:r>
              <a:rPr lang="en-US" sz="2800" dirty="0" smtClean="0">
                <a:solidFill>
                  <a:srgbClr val="3333CC"/>
                </a:solidFill>
              </a:rPr>
              <a:t>Neophyte Training – ED and Association</a:t>
            </a:r>
          </a:p>
          <a:p>
            <a:pPr marL="0" indent="0">
              <a:buNone/>
            </a:pPr>
            <a:endParaRPr lang="en-US" sz="2000" dirty="0" smtClean="0"/>
          </a:p>
          <a:p>
            <a:endParaRPr lang="en-US" dirty="0" smtClean="0"/>
          </a:p>
        </p:txBody>
      </p:sp>
    </p:spTree>
    <p:extLst>
      <p:ext uri="{BB962C8B-B14F-4D97-AF65-F5344CB8AC3E}">
        <p14:creationId xmlns:p14="http://schemas.microsoft.com/office/powerpoint/2010/main" val="1938618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rgbClr val="3333CC"/>
                </a:solidFill>
              </a:rPr>
              <a:t>Central Processing System</a:t>
            </a:r>
          </a:p>
          <a:p>
            <a:r>
              <a:rPr lang="en-US" dirty="0" smtClean="0">
                <a:solidFill>
                  <a:srgbClr val="3333CC"/>
                </a:solidFill>
              </a:rPr>
              <a:t>National Student Loan Data System</a:t>
            </a:r>
          </a:p>
          <a:p>
            <a:r>
              <a:rPr lang="en-US" dirty="0" smtClean="0">
                <a:solidFill>
                  <a:srgbClr val="3333CC"/>
                </a:solidFill>
              </a:rPr>
              <a:t>Common Origination  &amp; Disbursement</a:t>
            </a:r>
          </a:p>
          <a:p>
            <a:r>
              <a:rPr lang="en-US" dirty="0" smtClean="0">
                <a:solidFill>
                  <a:srgbClr val="3333CC"/>
                </a:solidFill>
              </a:rPr>
              <a:t>FISAP – Campus-Based Allocations</a:t>
            </a:r>
          </a:p>
          <a:p>
            <a:r>
              <a:rPr lang="en-US" dirty="0" smtClean="0">
                <a:solidFill>
                  <a:srgbClr val="3333CC"/>
                </a:solidFill>
              </a:rPr>
              <a:t>Program Participation Agreement</a:t>
            </a:r>
          </a:p>
          <a:p>
            <a:r>
              <a:rPr lang="en-US" dirty="0" smtClean="0">
                <a:solidFill>
                  <a:srgbClr val="3333CC"/>
                </a:solidFill>
              </a:rPr>
              <a:t>National Student Clearinghouse</a:t>
            </a:r>
          </a:p>
          <a:p>
            <a:r>
              <a:rPr lang="en-US" dirty="0" smtClean="0">
                <a:solidFill>
                  <a:srgbClr val="3333CC"/>
                </a:solidFill>
              </a:rPr>
              <a:t>Alternative Student Loans</a:t>
            </a:r>
          </a:p>
          <a:p>
            <a:r>
              <a:rPr lang="en-US" dirty="0" err="1" smtClean="0">
                <a:solidFill>
                  <a:srgbClr val="3333CC"/>
                </a:solidFill>
              </a:rPr>
              <a:t>MappingXpress</a:t>
            </a:r>
            <a:endParaRPr lang="en-US" dirty="0">
              <a:solidFill>
                <a:srgbClr val="3333CC"/>
              </a:solidFill>
            </a:endParaRPr>
          </a:p>
        </p:txBody>
      </p:sp>
    </p:spTree>
    <p:extLst>
      <p:ext uri="{BB962C8B-B14F-4D97-AF65-F5344CB8AC3E}">
        <p14:creationId xmlns:p14="http://schemas.microsoft.com/office/powerpoint/2010/main" val="1481409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Financial Aid Trends and Projections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Negotiated Rulemaking and Reauthorization-</a:t>
            </a:r>
            <a:r>
              <a:rPr lang="en-US"/>
              <a:t>- </a:t>
            </a:r>
            <a:r>
              <a:rPr lang="en-US" sz="2400">
                <a:hlinkClick r:id="rId2"/>
              </a:rPr>
              <a:t>http://</a:t>
            </a:r>
            <a:r>
              <a:rPr lang="en-US" sz="2400" smtClean="0">
                <a:hlinkClick r:id="rId2"/>
              </a:rPr>
              <a:t>www2.ed.gov/policy/highered/reg/hearulemaking/2012/gainfulemployment.html</a:t>
            </a:r>
            <a:r>
              <a:rPr lang="en-US" sz="2400" smtClean="0"/>
              <a:t> </a:t>
            </a:r>
            <a:endParaRPr lang="en-US" sz="2400"/>
          </a:p>
          <a:p>
            <a:r>
              <a:rPr lang="en-US" dirty="0" smtClean="0"/>
              <a:t>Federal Program Reviews --</a:t>
            </a:r>
            <a:r>
              <a:rPr lang="en-US" sz="2000" dirty="0" smtClean="0">
                <a:hlinkClick r:id="rId3"/>
              </a:rPr>
              <a:t>http://studentaid.ed.gov/about/data-center/school/program-reviews</a:t>
            </a:r>
            <a:r>
              <a:rPr lang="en-US" sz="2000" dirty="0" smtClean="0"/>
              <a:t> </a:t>
            </a:r>
          </a:p>
          <a:p>
            <a:endParaRPr lang="en-US" sz="2000" dirty="0"/>
          </a:p>
          <a:p>
            <a:r>
              <a:rPr lang="en-US" dirty="0" smtClean="0"/>
              <a:t>NASFAA’s Prior-Prior Year Study </a:t>
            </a:r>
            <a:r>
              <a:rPr lang="en-US" dirty="0"/>
              <a:t>-- </a:t>
            </a:r>
            <a:r>
              <a:rPr lang="en-US" sz="2000" dirty="0">
                <a:hlinkClick r:id="rId4"/>
              </a:rPr>
              <a:t>http://</a:t>
            </a:r>
            <a:r>
              <a:rPr lang="en-US" sz="2000" dirty="0" smtClean="0">
                <a:hlinkClick r:id="rId4"/>
              </a:rPr>
              <a:t>www.nasfaa.org/ppy-report.aspx</a:t>
            </a:r>
            <a:r>
              <a:rPr lang="en-US" sz="2000" dirty="0" smtClean="0"/>
              <a:t>  </a:t>
            </a:r>
            <a:r>
              <a:rPr lang="en-US" sz="2000" dirty="0">
                <a:hlinkClick r:id="rId5"/>
              </a:rPr>
              <a:t>http://</a:t>
            </a:r>
            <a:r>
              <a:rPr lang="en-US" sz="2000" dirty="0" smtClean="0">
                <a:hlinkClick r:id="rId5"/>
              </a:rPr>
              <a:t>docs.bartonccc.edu/finaid/Resources/Articles/BenefitsAndChalOfPPYShift.pdf</a:t>
            </a:r>
            <a:r>
              <a:rPr lang="en-US" sz="2000" dirty="0" smtClean="0"/>
              <a:t>  </a:t>
            </a:r>
            <a:endParaRPr lang="en-US" sz="2000" dirty="0"/>
          </a:p>
          <a:p>
            <a:r>
              <a:rPr lang="en-US" dirty="0" smtClean="0"/>
              <a:t>Barton’s FA Dashboard </a:t>
            </a:r>
            <a:r>
              <a:rPr lang="en-US" dirty="0"/>
              <a:t>-- </a:t>
            </a:r>
            <a:r>
              <a:rPr lang="en-US" sz="2000" dirty="0">
                <a:hlinkClick r:id="rId6"/>
              </a:rPr>
              <a:t>http://</a:t>
            </a:r>
            <a:r>
              <a:rPr lang="en-US" sz="2000" dirty="0" smtClean="0">
                <a:hlinkClick r:id="rId6"/>
              </a:rPr>
              <a:t>www.bartonccc.edu/financialaid/office/stats</a:t>
            </a:r>
            <a:r>
              <a:rPr lang="en-US" sz="2000" dirty="0" smtClean="0"/>
              <a:t>  </a:t>
            </a:r>
            <a:endParaRPr lang="en-US" sz="2000" dirty="0"/>
          </a:p>
        </p:txBody>
      </p:sp>
    </p:spTree>
    <p:extLst>
      <p:ext uri="{BB962C8B-B14F-4D97-AF65-F5344CB8AC3E}">
        <p14:creationId xmlns:p14="http://schemas.microsoft.com/office/powerpoint/2010/main" val="2999444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TotalTime>
  <Words>356</Words>
  <Application>Microsoft Office PowerPoint</Application>
  <PresentationFormat>On-screen Show (4:3)</PresentationFormat>
  <Paragraphs>77</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Financial Aid Policy Implications</vt:lpstr>
      <vt:lpstr>Today’s Topics</vt:lpstr>
      <vt:lpstr>Federal Student Aid – Administrative Burden</vt:lpstr>
      <vt:lpstr>Getting It Right Recommendations</vt:lpstr>
      <vt:lpstr>Federal Aid Understanding, Interpretation, and Implementation</vt:lpstr>
      <vt:lpstr>Hierarchy of Regulatory and Legislative Resources</vt:lpstr>
      <vt:lpstr>Training Resources</vt:lpstr>
      <vt:lpstr>Technical</vt:lpstr>
      <vt:lpstr>Financial Aid Trends and Projections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Aid Update Spring, 2014</dc:title>
  <dc:creator>Perkins, Myrna</dc:creator>
  <cp:lastModifiedBy>Perkins, Myrna</cp:lastModifiedBy>
  <cp:revision>33</cp:revision>
  <dcterms:created xsi:type="dcterms:W3CDTF">2014-04-20T21:41:03Z</dcterms:created>
  <dcterms:modified xsi:type="dcterms:W3CDTF">2015-02-19T19:24:54Z</dcterms:modified>
</cp:coreProperties>
</file>