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11" r:id="rId9"/>
    <p:sldId id="349" r:id="rId10"/>
    <p:sldId id="336" r:id="rId11"/>
    <p:sldId id="334" r:id="rId12"/>
    <p:sldId id="335" r:id="rId13"/>
    <p:sldId id="351" r:id="rId14"/>
    <p:sldId id="338" r:id="rId15"/>
    <p:sldId id="318" r:id="rId16"/>
    <p:sldId id="319" r:id="rId17"/>
    <p:sldId id="302" r:id="rId18"/>
    <p:sldId id="345" r:id="rId19"/>
    <p:sldId id="346" r:id="rId20"/>
    <p:sldId id="277" r:id="rId21"/>
    <p:sldId id="278" r:id="rId22"/>
    <p:sldId id="320" r:id="rId23"/>
    <p:sldId id="280" r:id="rId24"/>
    <p:sldId id="281" r:id="rId25"/>
    <p:sldId id="347" r:id="rId26"/>
    <p:sldId id="356" r:id="rId27"/>
    <p:sldId id="352" r:id="rId28"/>
    <p:sldId id="353" r:id="rId29"/>
    <p:sldId id="354" r:id="rId30"/>
    <p:sldId id="355" r:id="rId31"/>
    <p:sldId id="282" r:id="rId32"/>
    <p:sldId id="32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50" r:id="rId43"/>
    <p:sldId id="325" r:id="rId44"/>
    <p:sldId id="326" r:id="rId45"/>
    <p:sldId id="328" r:id="rId46"/>
    <p:sldId id="298" r:id="rId47"/>
    <p:sldId id="299" r:id="rId48"/>
    <p:sldId id="330" r:id="rId49"/>
    <p:sldId id="301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16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18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5E"/>
    <a:srgbClr val="8FC876"/>
    <a:srgbClr val="56933B"/>
    <a:srgbClr val="FA9B32"/>
    <a:srgbClr val="A11724"/>
    <a:srgbClr val="0084DE"/>
    <a:srgbClr val="005B99"/>
    <a:srgbClr val="263670"/>
    <a:srgbClr val="97AC2E"/>
    <a:srgbClr val="D89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11" d="100"/>
          <a:sy n="111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 to the</a:t>
          </a:r>
        </a:p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22CA-2DA2-442B-80D9-7DC4DC4F0393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gm:t>
    </dgm:pt>
    <dgm:pt modelId="{5C2176DC-9CBF-42F1-AC72-6F145D5E1C1A}" type="par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6C7A8-FDFA-4468-9335-52543041142B}" type="sib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5B99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5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  <dgm:t>
        <a:bodyPr/>
        <a:lstStyle/>
        <a:p>
          <a:endParaRPr lang="en-US"/>
        </a:p>
      </dgm:t>
    </dgm:pt>
    <dgm:pt modelId="{906AA4CF-0ED2-4FF9-81BF-77B8079E4AA5}" type="pres">
      <dgm:prSet presAssocID="{277BE417-03EF-4697-9F53-959049A083A9}" presName="extraNode" presStyleLbl="node1" presStyleIdx="0" presStyleCnt="5"/>
      <dgm:spPr/>
    </dgm:pt>
    <dgm:pt modelId="{C4B01E35-4295-4EA2-9E5F-980532AB6CE5}" type="pres">
      <dgm:prSet presAssocID="{277BE417-03EF-4697-9F53-959049A083A9}" presName="dstNode" presStyleLbl="node1" presStyleIdx="0" presStyleCnt="5"/>
      <dgm:spPr/>
    </dgm:pt>
    <dgm:pt modelId="{F2738B41-2685-4679-BD58-CDECA3A82757}" type="pres">
      <dgm:prSet presAssocID="{6FEDE659-102A-4A7C-86FD-956EB086DA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5"/>
      <dgm:spPr/>
    </dgm:pt>
    <dgm:pt modelId="{FC52576A-7CE8-4868-A78B-36FB5DE236BC}" type="pres">
      <dgm:prSet presAssocID="{2FDB22CA-2DA2-442B-80D9-7DC4DC4F03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2036-4F06-43C2-A900-C381F698221E}" type="pres">
      <dgm:prSet presAssocID="{2FDB22CA-2DA2-442B-80D9-7DC4DC4F0393}" presName="accent_2" presStyleCnt="0"/>
      <dgm:spPr/>
    </dgm:pt>
    <dgm:pt modelId="{00BA28D8-042E-4858-A087-98FC2E379814}" type="pres">
      <dgm:prSet presAssocID="{2FDB22CA-2DA2-442B-80D9-7DC4DC4F0393}" presName="accentRepeatNode" presStyleLbl="solidFgAcc1" presStyleIdx="1" presStyleCnt="5"/>
      <dgm:spPr/>
    </dgm:pt>
    <dgm:pt modelId="{AE4527A6-D6AE-4CE4-8AAD-FF15FB11E02D}" type="pres">
      <dgm:prSet presAssocID="{B998C87C-37CB-4181-81BB-B718E64A31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504A6-E6F9-4419-90F0-30DBAAACD715}" type="pres">
      <dgm:prSet presAssocID="{B998C87C-37CB-4181-81BB-B718E64A31DC}" presName="accent_3" presStyleCnt="0"/>
      <dgm:spPr/>
    </dgm:pt>
    <dgm:pt modelId="{297862ED-8CDE-4ECE-9964-09915C801F19}" type="pres">
      <dgm:prSet presAssocID="{B998C87C-37CB-4181-81BB-B718E64A31DC}" presName="accentRepeatNode" presStyleLbl="solidFgAcc1" presStyleIdx="2" presStyleCnt="5"/>
      <dgm:spPr/>
    </dgm:pt>
    <dgm:pt modelId="{CA0BA264-5FDD-4D80-98C4-8BFA3A26E17C}" type="pres">
      <dgm:prSet presAssocID="{AFA56675-EB12-4AB7-A0F2-DD6F8436F2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B7903-AA80-4054-BC5C-4D4820C546E1}" type="pres">
      <dgm:prSet presAssocID="{AFA56675-EB12-4AB7-A0F2-DD6F8436F2C3}" presName="accent_4" presStyleCnt="0"/>
      <dgm:spPr/>
    </dgm:pt>
    <dgm:pt modelId="{8D1E3182-96F9-438C-AF7C-A268279CF296}" type="pres">
      <dgm:prSet presAssocID="{AFA56675-EB12-4AB7-A0F2-DD6F8436F2C3}" presName="accentRepeatNode" presStyleLbl="solidFgAcc1" presStyleIdx="3" presStyleCnt="5"/>
      <dgm:spPr/>
    </dgm:pt>
    <dgm:pt modelId="{B001E0F5-DE18-42BD-ADE0-A12A80B0A607}" type="pres">
      <dgm:prSet presAssocID="{40B5EE47-6841-4D92-B336-2664B6935F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121B6-B37E-46E3-85B0-A66DA300585D}" type="pres">
      <dgm:prSet presAssocID="{40B5EE47-6841-4D92-B336-2664B6935F65}" presName="accent_5" presStyleCnt="0"/>
      <dgm:spPr/>
    </dgm:pt>
    <dgm:pt modelId="{8C0C7A27-A2B1-4BEA-B7D5-48CDAADCFF7A}" type="pres">
      <dgm:prSet presAssocID="{40B5EE47-6841-4D92-B336-2664B6935F65}" presName="accentRepeatNode" presStyleLbl="solidFgAcc1" presStyleIdx="4" presStyleCnt="5"/>
      <dgm:spPr/>
    </dgm:pt>
  </dgm:ptLst>
  <dgm:cxnLst>
    <dgm:cxn modelId="{E6F9AD49-FE03-4F75-B0A1-5316FA7D02DB}" type="presOf" srcId="{AFA56675-EB12-4AB7-A0F2-DD6F8436F2C3}" destId="{CA0BA264-5FDD-4D80-98C4-8BFA3A26E17C}" srcOrd="0" destOrd="0" presId="urn:microsoft.com/office/officeart/2008/layout/VerticalCurvedList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26C7DE5C-C8B9-47C4-B630-B1DA24A279EA}" type="presOf" srcId="{40B5EE47-6841-4D92-B336-2664B6935F65}" destId="{B001E0F5-DE18-42BD-ADE0-A12A80B0A607}" srcOrd="0" destOrd="0" presId="urn:microsoft.com/office/officeart/2008/layout/VerticalCurvedList"/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0AED214F-C43B-4D8F-AFAE-B71AE7D9CB0F}" srcId="{277BE417-03EF-4697-9F53-959049A083A9}" destId="{40B5EE47-6841-4D92-B336-2664B6935F65}" srcOrd="4" destOrd="0" parTransId="{5E61E652-25AE-4D46-AD2A-0FF048F319AA}" sibTransId="{34A42829-1E80-4C37-ABAE-D36B8E833DAE}"/>
    <dgm:cxn modelId="{58F02896-5764-4D22-8844-630C71F7067E}" type="presOf" srcId="{2FDB22CA-2DA2-442B-80D9-7DC4DC4F0393}" destId="{FC52576A-7CE8-4868-A78B-36FB5DE236BC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2" destOrd="0" parTransId="{A46FBCF7-CBBD-42CB-ABE6-B39FB231303B}" sibTransId="{5FCA6945-1E4A-4662-A20D-FA7A2FDF0F5B}"/>
    <dgm:cxn modelId="{15FF2B80-8500-4E82-B04D-5AC2AEDF8145}" srcId="{277BE417-03EF-4697-9F53-959049A083A9}" destId="{AFA56675-EB12-4AB7-A0F2-DD6F8436F2C3}" srcOrd="3" destOrd="0" parTransId="{2F283BD2-8B51-4312-82E9-690F1640D185}" sibTransId="{583B73C7-693F-4B94-A19C-38A9FCF6FDD9}"/>
    <dgm:cxn modelId="{02CB90D6-2DAA-4450-B2B2-1D5301DC656B}" type="presOf" srcId="{B998C87C-37CB-4181-81BB-B718E64A31DC}" destId="{AE4527A6-D6AE-4CE4-8AAD-FF15FB11E02D}" srcOrd="0" destOrd="0" presId="urn:microsoft.com/office/officeart/2008/layout/VerticalCurvedList"/>
    <dgm:cxn modelId="{C77D272D-3F67-45CD-9A0D-130131ABAC77}" srcId="{277BE417-03EF-4697-9F53-959049A083A9}" destId="{2FDB22CA-2DA2-442B-80D9-7DC4DC4F0393}" srcOrd="1" destOrd="0" parTransId="{5C2176DC-9CBF-42F1-AC72-6F145D5E1C1A}" sibTransId="{A3B6C7A8-FDFA-4468-9335-52543041142B}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C7956611-0710-4C5A-8966-6631E03B3204}" type="presParOf" srcId="{4DACA730-C81C-4697-87A3-6CF51FAA60C5}" destId="{FC52576A-7CE8-4868-A78B-36FB5DE236BC}" srcOrd="3" destOrd="0" presId="urn:microsoft.com/office/officeart/2008/layout/VerticalCurvedList"/>
    <dgm:cxn modelId="{C98C539B-55A5-4DFF-84AD-8DC07FF1F636}" type="presParOf" srcId="{4DACA730-C81C-4697-87A3-6CF51FAA60C5}" destId="{C5992036-4F06-43C2-A900-C381F698221E}" srcOrd="4" destOrd="0" presId="urn:microsoft.com/office/officeart/2008/layout/VerticalCurvedList"/>
    <dgm:cxn modelId="{5FB00DDA-A76A-4A2C-BD42-08FD42BDB2D5}" type="presParOf" srcId="{C5992036-4F06-43C2-A900-C381F698221E}" destId="{00BA28D8-042E-4858-A087-98FC2E379814}" srcOrd="0" destOrd="0" presId="urn:microsoft.com/office/officeart/2008/layout/VerticalCurvedList"/>
    <dgm:cxn modelId="{687D0DE4-3407-4525-9DBA-B6E91E039108}" type="presParOf" srcId="{4DACA730-C81C-4697-87A3-6CF51FAA60C5}" destId="{AE4527A6-D6AE-4CE4-8AAD-FF15FB11E02D}" srcOrd="5" destOrd="0" presId="urn:microsoft.com/office/officeart/2008/layout/VerticalCurvedList"/>
    <dgm:cxn modelId="{E76A35BA-FAEE-48B5-A300-4434C6750041}" type="presParOf" srcId="{4DACA730-C81C-4697-87A3-6CF51FAA60C5}" destId="{B7F504A6-E6F9-4419-90F0-30DBAAACD715}" srcOrd="6" destOrd="0" presId="urn:microsoft.com/office/officeart/2008/layout/VerticalCurvedList"/>
    <dgm:cxn modelId="{C3A9E97B-31C2-47C4-AD38-47A47274A5BA}" type="presParOf" srcId="{B7F504A6-E6F9-4419-90F0-30DBAAACD715}" destId="{297862ED-8CDE-4ECE-9964-09915C801F19}" srcOrd="0" destOrd="0" presId="urn:microsoft.com/office/officeart/2008/layout/VerticalCurvedList"/>
    <dgm:cxn modelId="{EB1667D6-836B-4F04-91B3-70C4E32A0662}" type="presParOf" srcId="{4DACA730-C81C-4697-87A3-6CF51FAA60C5}" destId="{CA0BA264-5FDD-4D80-98C4-8BFA3A26E17C}" srcOrd="7" destOrd="0" presId="urn:microsoft.com/office/officeart/2008/layout/VerticalCurvedList"/>
    <dgm:cxn modelId="{C91813D6-9712-4D44-86DB-9B18AFBDF509}" type="presParOf" srcId="{4DACA730-C81C-4697-87A3-6CF51FAA60C5}" destId="{9E7B7903-AA80-4054-BC5C-4D4820C546E1}" srcOrd="8" destOrd="0" presId="urn:microsoft.com/office/officeart/2008/layout/VerticalCurvedList"/>
    <dgm:cxn modelId="{220FC4A0-8314-4436-BCB7-97D39B34F860}" type="presParOf" srcId="{9E7B7903-AA80-4054-BC5C-4D4820C546E1}" destId="{8D1E3182-96F9-438C-AF7C-A268279CF296}" srcOrd="0" destOrd="0" presId="urn:microsoft.com/office/officeart/2008/layout/VerticalCurvedList"/>
    <dgm:cxn modelId="{3D4E21B4-13DC-48E5-AC54-44D6D11D4CA9}" type="presParOf" srcId="{4DACA730-C81C-4697-87A3-6CF51FAA60C5}" destId="{B001E0F5-DE18-42BD-ADE0-A12A80B0A607}" srcOrd="9" destOrd="0" presId="urn:microsoft.com/office/officeart/2008/layout/VerticalCurvedList"/>
    <dgm:cxn modelId="{13A501F4-D944-4367-819A-BE8862D12803}" type="presParOf" srcId="{4DACA730-C81C-4697-87A3-6CF51FAA60C5}" destId="{62F121B6-B37E-46E3-85B0-A66DA300585D}" srcOrd="10" destOrd="0" presId="urn:microsoft.com/office/officeart/2008/layout/VerticalCurvedList"/>
    <dgm:cxn modelId="{CF01F1AE-838C-455F-BCA1-F3E598536B1A}" type="presParOf" srcId="{62F121B6-B37E-46E3-85B0-A66DA300585D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2B2D4-5D81-4E02-BF5F-CA5FC3672B12}" type="pres">
      <dgm:prSet presAssocID="{0F81FF52-536F-40DB-A4B6-C4E48ED31DDF}" presName="roof" presStyleLbl="dkBgShp" presStyleIdx="0" presStyleCnt="2"/>
      <dgm:spPr/>
      <dgm:t>
        <a:bodyPr/>
        <a:lstStyle/>
        <a:p>
          <a:endParaRPr lang="en-US"/>
        </a:p>
      </dgm:t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40553" custScaleY="131336" custLinFactNeighborX="768" custLinFactNeighborY="384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20737" custScaleY="115899" custLinFactNeighborX="1178" custLinFactNeighborY="342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40604" custScaleY="131253" custLinFactNeighborX="4583" custLinFactNeighborY="3498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9483" custScaleY="118363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40553" custScaleY="131336" custLinFactNeighborX="-4058" custLinFactNeighborY="4183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9483" custScaleY="114523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40553" custScaleY="131336" custLinFactNeighborX="-6118" custLinFactNeighborY="-4525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 to the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452604" y="299941"/>
          <a:ext cx="7405375" cy="60026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sp:txBody>
      <dsp:txXfrm>
        <a:off x="452604" y="299941"/>
        <a:ext cx="7405375" cy="600267"/>
      </dsp:txXfrm>
    </dsp:sp>
    <dsp:sp modelId="{85B04281-9A45-4F2A-ADFB-2AFDD8F4A1E8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576A-7CE8-4868-A78B-36FB5DE236BC}">
      <dsp:nvSpPr>
        <dsp:cNvPr id="0" name=""/>
        <dsp:cNvSpPr/>
      </dsp:nvSpPr>
      <dsp:spPr>
        <a:xfrm>
          <a:off x="882738" y="1200053"/>
          <a:ext cx="6975241" cy="600267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sp:txBody>
      <dsp:txXfrm>
        <a:off x="882738" y="1200053"/>
        <a:ext cx="6975241" cy="600267"/>
      </dsp:txXfrm>
    </dsp:sp>
    <dsp:sp modelId="{00BA28D8-042E-4858-A087-98FC2E379814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27A6-D6AE-4CE4-8AAD-FF15FB11E02D}">
      <dsp:nvSpPr>
        <dsp:cNvPr id="0" name=""/>
        <dsp:cNvSpPr/>
      </dsp:nvSpPr>
      <dsp:spPr>
        <a:xfrm>
          <a:off x="1014754" y="2100166"/>
          <a:ext cx="6843224" cy="600267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1014754" y="2100166"/>
        <a:ext cx="6843224" cy="600267"/>
      </dsp:txXfrm>
    </dsp:sp>
    <dsp:sp modelId="{297862ED-8CDE-4ECE-9964-09915C801F19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A264-5FDD-4D80-98C4-8BFA3A26E17C}">
      <dsp:nvSpPr>
        <dsp:cNvPr id="0" name=""/>
        <dsp:cNvSpPr/>
      </dsp:nvSpPr>
      <dsp:spPr>
        <a:xfrm>
          <a:off x="882738" y="3000278"/>
          <a:ext cx="6975241" cy="6002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882738" y="3000278"/>
        <a:ext cx="6975241" cy="600267"/>
      </dsp:txXfrm>
    </dsp:sp>
    <dsp:sp modelId="{8D1E3182-96F9-438C-AF7C-A268279CF296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E0F5-DE18-42BD-ADE0-A12A80B0A607}">
      <dsp:nvSpPr>
        <dsp:cNvPr id="0" name=""/>
        <dsp:cNvSpPr/>
      </dsp:nvSpPr>
      <dsp:spPr>
        <a:xfrm>
          <a:off x="452604" y="3900391"/>
          <a:ext cx="7405375" cy="60026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452604" y="3900391"/>
        <a:ext cx="7405375" cy="600267"/>
      </dsp:txXfrm>
    </dsp:sp>
    <dsp:sp modelId="{8C0C7A27-A2B1-4BEA-B7D5-48CDAADCFF7A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784857" y="-228592"/>
          <a:ext cx="5577840" cy="5212063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637524" y="735638"/>
        <a:ext cx="2058488" cy="1551209"/>
      </dsp:txXfrm>
    </dsp:sp>
    <dsp:sp modelId="{12A9E0E2-F062-49BB-8602-5660ED6764EF}">
      <dsp:nvSpPr>
        <dsp:cNvPr id="0" name=""/>
        <dsp:cNvSpPr/>
      </dsp:nvSpPr>
      <dsp:spPr>
        <a:xfrm>
          <a:off x="1027083" y="243292"/>
          <a:ext cx="4791443" cy="459944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08366" y="2625149"/>
        <a:ext cx="1768270" cy="1368883"/>
      </dsp:txXfrm>
    </dsp:sp>
    <dsp:sp modelId="{D437C0E5-3883-4F51-8AF0-A5736AFED719}">
      <dsp:nvSpPr>
        <dsp:cNvPr id="0" name=""/>
        <dsp:cNvSpPr/>
      </dsp:nvSpPr>
      <dsp:spPr>
        <a:xfrm>
          <a:off x="982656" y="229581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524020" y="2611581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939776" y="118205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490839" y="1008067"/>
        <a:ext cx="1798206" cy="143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935244" y="-103367"/>
          <a:ext cx="5579864" cy="520877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824816" y="2594031"/>
        <a:ext cx="2059235" cy="1550229"/>
      </dsp:txXfrm>
    </dsp:sp>
    <dsp:sp modelId="{D437C0E5-3883-4F51-8AF0-A5736AFED719}">
      <dsp:nvSpPr>
        <dsp:cNvPr id="0" name=""/>
        <dsp:cNvSpPr/>
      </dsp:nvSpPr>
      <dsp:spPr>
        <a:xfrm>
          <a:off x="1149900" y="62337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264" y="2444337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107020" y="-4903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58083" y="840823"/>
        <a:ext cx="1798206" cy="1435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1172460" y="13584"/>
          <a:ext cx="4741678" cy="469723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627972" y="2446079"/>
        <a:ext cx="1749905" cy="1397985"/>
      </dsp:txXfrm>
    </dsp:sp>
    <dsp:sp modelId="{D437C0E5-3883-4F51-8AF0-A5736AFED719}">
      <dsp:nvSpPr>
        <dsp:cNvPr id="0" name=""/>
        <dsp:cNvSpPr/>
      </dsp:nvSpPr>
      <dsp:spPr>
        <a:xfrm>
          <a:off x="593338" y="-77829"/>
          <a:ext cx="5577840" cy="5212063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224165" y="2621274"/>
        <a:ext cx="2058488" cy="1551209"/>
      </dsp:txXfrm>
    </dsp:sp>
    <dsp:sp modelId="{9229149F-801D-4F67-9D73-4C2AACCF82D7}">
      <dsp:nvSpPr>
        <dsp:cNvPr id="0" name=""/>
        <dsp:cNvSpPr/>
      </dsp:nvSpPr>
      <dsp:spPr>
        <a:xfrm>
          <a:off x="1107020" y="-4903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58083" y="840823"/>
        <a:ext cx="1798206" cy="1435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1172460" y="89779"/>
          <a:ext cx="4741678" cy="454484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627972" y="2443357"/>
        <a:ext cx="1749905" cy="1352631"/>
      </dsp:txXfrm>
    </dsp:sp>
    <dsp:sp modelId="{D437C0E5-3883-4F51-8AF0-A5736AFED719}">
      <dsp:nvSpPr>
        <dsp:cNvPr id="0" name=""/>
        <dsp:cNvSpPr/>
      </dsp:nvSpPr>
      <dsp:spPr>
        <a:xfrm>
          <a:off x="1149900" y="62337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264" y="2444337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511587" y="-423406"/>
          <a:ext cx="5577840" cy="5212063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142414" y="538343"/>
        <a:ext cx="2058488" cy="1551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0386" y="9201150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2019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5920740"/>
            <a:ext cx="6990080" cy="48006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2561" y="6135563"/>
            <a:ext cx="6990079" cy="2582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3348" tIns="51673" rIns="103348" bIns="5167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2756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What You Need to Know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1032756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              © 2019 NASFAA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20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25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37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38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40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41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46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47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49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2019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057856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7595980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02155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37760611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916377"/>
              </p:ext>
            </p:extLst>
          </p:nvPr>
        </p:nvGraphicFramePr>
        <p:xfrm>
          <a:off x="1006929" y="12954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3081134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90113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1441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33934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994005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0825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45647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award financial aid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2020-21 academic year, the FAFSA may be filed beginning October 1, 2019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010932"/>
              </p:ext>
            </p:extLst>
          </p:nvPr>
        </p:nvGraphicFramePr>
        <p:xfrm>
          <a:off x="685800" y="11430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68" y="3200066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5782" y="14478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8" y="2423409"/>
            <a:ext cx="533400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3" y="5028866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>
            <a:off x="1226200" y="4078657"/>
            <a:ext cx="6788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 or myStudentAid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 or myStudentAid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68F710-741A-4D01-8E01-122B3690D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76275" y="818953"/>
            <a:ext cx="6858000" cy="5220093"/>
          </a:xfrm>
          <a:prstGeom prst="rect">
            <a:avLst/>
          </a:prstGeom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D937F-566F-4E13-8F30-12DD51E4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8889"/>
            <a:ext cx="9144000" cy="49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C9CD731-7DE4-41B6-ADF4-AC47FC5E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143000"/>
            <a:ext cx="2895600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Mobile ability to begin, complete, save, and submit the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2819400" y="844153"/>
            <a:ext cx="3291840" cy="5169694"/>
            <a:chOff x="344478" y="-95250"/>
            <a:chExt cx="3291840" cy="5169694"/>
          </a:xfrm>
        </p:grpSpPr>
        <p:pic>
          <p:nvPicPr>
            <p:cNvPr id="22" name="Picture 21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4D8A-272E-4BEA-A735-EF2FA425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827961"/>
            <a:ext cx="329212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322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B8CAA7-51CC-4715-BD3D-56BECA9F23D5}"/>
              </a:ext>
            </a:extLst>
          </p:cNvPr>
          <p:cNvGrpSpPr/>
          <p:nvPr/>
        </p:nvGrpSpPr>
        <p:grpSpPr>
          <a:xfrm>
            <a:off x="2775368" y="856880"/>
            <a:ext cx="3291840" cy="5169694"/>
            <a:chOff x="2948359" y="-96507"/>
            <a:chExt cx="3291840" cy="5169694"/>
          </a:xfrm>
        </p:grpSpPr>
        <p:pic>
          <p:nvPicPr>
            <p:cNvPr id="19" name="Picture 18" descr="iPhone6_mockup_front_white.png">
              <a:extLst>
                <a:ext uri="{FF2B5EF4-FFF2-40B4-BE49-F238E27FC236}">
                  <a16:creationId xmlns:a16="http://schemas.microsoft.com/office/drawing/2014/main" id="{18AA537C-7171-482F-932D-2597BCE54BAD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359" y="-96507"/>
              <a:ext cx="3291840" cy="5169694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99988DA-C5A4-40C1-A2D3-9DB026EB6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4482" y="724761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3C49C3FA-E6F7-443D-95DB-E29AB778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465" y="1143000"/>
            <a:ext cx="2815535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protected the same as FOTW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Prompts applicant to create a save key, allowing completion at later time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26ADC-DA6B-4660-A28A-E68CA7C0F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67"/>
            <a:ext cx="329212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65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4D445-E152-4D16-8858-C5C85BFB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9E83A49-8F69-46C8-8EB0-78027338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43000"/>
            <a:ext cx="2819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completion tracked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completion of each section indicated</a:t>
            </a: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C55591EE-8012-4817-8FAB-6CD47211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292125" cy="516985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C99C71-C51F-4683-94FC-53AB2F45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37" y="853440"/>
            <a:ext cx="3292125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464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4D445-E152-4D16-8858-C5C85BFB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EEF5DA69-D235-4C03-843F-223393FE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143000"/>
            <a:ext cx="2910840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Agreement of Terms checkbox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Confirmation of submission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EFC calculation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41C3BF-9A4C-4C96-BBFF-9641BABDEE2A}"/>
              </a:ext>
            </a:extLst>
          </p:cNvPr>
          <p:cNvGrpSpPr/>
          <p:nvPr/>
        </p:nvGrpSpPr>
        <p:grpSpPr>
          <a:xfrm>
            <a:off x="-7619" y="849944"/>
            <a:ext cx="3291840" cy="5169694"/>
            <a:chOff x="76200" y="968829"/>
            <a:chExt cx="3291840" cy="51696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E4F16D-D661-4D85-8043-95DF488454DC}"/>
                </a:ext>
              </a:extLst>
            </p:cNvPr>
            <p:cNvGrpSpPr/>
            <p:nvPr/>
          </p:nvGrpSpPr>
          <p:grpSpPr>
            <a:xfrm>
              <a:off x="76200" y="968829"/>
              <a:ext cx="3291840" cy="5169694"/>
              <a:chOff x="2890206" y="-96507"/>
              <a:chExt cx="3291840" cy="5169694"/>
            </a:xfrm>
          </p:grpSpPr>
          <p:pic>
            <p:nvPicPr>
              <p:cNvPr id="14" name="Picture 13" descr="iPhone6_mockup_front_white.png">
                <a:extLst>
                  <a:ext uri="{FF2B5EF4-FFF2-40B4-BE49-F238E27FC236}">
                    <a16:creationId xmlns:a16="http://schemas.microsoft.com/office/drawing/2014/main" id="{239C3DD4-5DC0-46CD-9F9B-78285CE5358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206" y="-96507"/>
                <a:ext cx="3291840" cy="5169694"/>
              </a:xfrm>
              <a:prstGeom prst="rect">
                <a:avLst/>
              </a:prstGeom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BE6DD64E-BDD9-4396-8F6D-6144739BC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527447" y="727278"/>
                <a:ext cx="1981194" cy="3522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AE4644-0208-43E5-ACFF-7BD19004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508" y="1778019"/>
              <a:ext cx="1998127" cy="3534207"/>
            </a:xfrm>
            <a:prstGeom prst="rect">
              <a:avLst/>
            </a:prstGeom>
          </p:spPr>
        </p:pic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B48B80-ED85-4CB8-93B1-44A877738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75" y="849944"/>
            <a:ext cx="3292125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37717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or not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75867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</a:t>
            </a:r>
            <a:r>
              <a:rPr lang="en-US" dirty="0">
                <a:solidFill>
                  <a:schemeClr val="tx2"/>
                </a:solidFill>
              </a:rPr>
              <a:t>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295400"/>
            <a:ext cx="4895849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by students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parents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https://fsaid.ed.gov/npas/index.htm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81F78E-95FE-4553-BB7A-2376754F24A0}"/>
              </a:ext>
            </a:extLst>
          </p:cNvPr>
          <p:cNvGrpSpPr/>
          <p:nvPr/>
        </p:nvGrpSpPr>
        <p:grpSpPr>
          <a:xfrm>
            <a:off x="4533900" y="1600200"/>
            <a:ext cx="4209772" cy="3444618"/>
            <a:chOff x="4586288" y="990600"/>
            <a:chExt cx="4209772" cy="34446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3B8450-D9A2-4C0D-9308-3991609D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6288" y="990600"/>
              <a:ext cx="4209772" cy="17383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35D2DC-8FEE-4B68-BAA5-A9CD22E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1453" y="2684504"/>
              <a:ext cx="4204607" cy="1750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FOTW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524000"/>
            <a:ext cx="3886200" cy="4343400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42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Preview of questions that may be asked regarding basic information for the student and parent, if applicable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770-B4EC-4162-9783-01F64726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71600"/>
            <a:ext cx="4191000" cy="254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62009-2618-4D87-8DE1-273C62FB3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3496"/>
            <a:ext cx="4009006" cy="30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conviction of possession or sale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Selective Service registration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 of</a:t>
            </a:r>
            <a:br>
              <a:rPr lang="en-US" dirty="0"/>
            </a:br>
            <a:r>
              <a:rPr lang="en-US" dirty="0"/>
              <a:t>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  <a:br>
              <a:rPr lang="en-US" dirty="0"/>
            </a:br>
            <a:r>
              <a:rPr lang="en-US" dirty="0"/>
              <a:t>(and Spouse)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/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13779"/>
            <a:ext cx="8839200" cy="905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www.fafsa.gov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4CE4-3D59-4173-AD0C-D1A56E5C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48905"/>
            <a:ext cx="3896517" cy="496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966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1D487-FAC8-42A1-96DC-98967692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4" y="1295400"/>
            <a:ext cx="2826500" cy="3677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2E94F-529D-484A-B705-07F46614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99" y="2209800"/>
            <a:ext cx="287411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6914-40CE-4E52-9F7C-6B812784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01" y="1310640"/>
            <a:ext cx="3268100" cy="4404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64" y="878142"/>
            <a:ext cx="8462910" cy="4793432"/>
            <a:chOff x="130666" y="5357"/>
            <a:chExt cx="8660875" cy="5672225"/>
          </a:xfrm>
        </p:grpSpPr>
        <p:sp>
          <p:nvSpPr>
            <p:cNvPr id="10" name="Cloud Callout 9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217112" y="2333544"/>
            <a:ext cx="2799277" cy="1764127"/>
          </a:xfrm>
          <a:prstGeom prst="cloudCallout">
            <a:avLst>
              <a:gd name="adj1" fmla="val -8974"/>
              <a:gd name="adj2" fmla="val 13056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04800"/>
            <a:ext cx="88392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304324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075170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4478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224405023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56755</TotalTime>
  <Words>1223</Words>
  <Application>Microsoft Office PowerPoint</Application>
  <PresentationFormat>On-screen Show (4:3)</PresentationFormat>
  <Paragraphs>267</Paragraphs>
  <Slides>49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FOTW or myStudentAid</vt:lpstr>
      <vt:lpstr>Benefits of Using FOTW or myStudentAid</vt:lpstr>
      <vt:lpstr>FAFSA on the Web (FOTW)</vt:lpstr>
      <vt:lpstr>FAFSA on the Web (FOTW)</vt:lpstr>
      <vt:lpstr>myStudentAid Mobile App</vt:lpstr>
      <vt:lpstr>myStudentAid Mobile App</vt:lpstr>
      <vt:lpstr>myStudentAid Mobile App</vt:lpstr>
      <vt:lpstr>myStudentAid Mobile App</vt:lpstr>
      <vt:lpstr>IRS Data Retrieval Tool (DRT) </vt:lpstr>
      <vt:lpstr>IRS Data Retrieval Tool</vt:lpstr>
      <vt:lpstr>FSA ID</vt:lpstr>
      <vt:lpstr>FOTW Worksheet</vt:lpstr>
      <vt:lpstr>General Student Information</vt:lpstr>
      <vt:lpstr>Student Dependency Status</vt:lpstr>
      <vt:lpstr>Information About Parents of Dependent Students</vt:lpstr>
      <vt:lpstr>Information About Student  (and Spouse)</vt:lpstr>
      <vt:lpstr>Additional Information</vt:lpstr>
      <vt:lpstr>Signatures</vt:lpstr>
      <vt:lpstr>Frequent FAFSA Errors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Asher, Whitney</cp:lastModifiedBy>
  <cp:revision>314</cp:revision>
  <cp:lastPrinted>2019-08-26T13:31:46Z</cp:lastPrinted>
  <dcterms:created xsi:type="dcterms:W3CDTF">2013-09-17T18:31:42Z</dcterms:created>
  <dcterms:modified xsi:type="dcterms:W3CDTF">2019-10-29T15:46:28Z</dcterms:modified>
</cp:coreProperties>
</file>