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78" r:id="rId4"/>
    <p:sldId id="279" r:id="rId5"/>
    <p:sldId id="281" r:id="rId6"/>
    <p:sldId id="282" r:id="rId7"/>
    <p:sldId id="283" r:id="rId8"/>
    <p:sldId id="257" r:id="rId9"/>
    <p:sldId id="284" r:id="rId10"/>
    <p:sldId id="268" r:id="rId11"/>
    <p:sldId id="265" r:id="rId12"/>
    <p:sldId id="266" r:id="rId13"/>
    <p:sldId id="267" r:id="rId14"/>
    <p:sldId id="259" r:id="rId15"/>
    <p:sldId id="261" r:id="rId16"/>
    <p:sldId id="270" r:id="rId17"/>
    <p:sldId id="271" r:id="rId18"/>
    <p:sldId id="272"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6"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04182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21303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2293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678347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6228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322490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4293137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76739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84292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41108-CE0B-4180-827C-AF717D6E129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10717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F41108-CE0B-4180-827C-AF717D6E129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93648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F41108-CE0B-4180-827C-AF717D6E1291}"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18097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F41108-CE0B-4180-827C-AF717D6E1291}"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2282854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F41108-CE0B-4180-827C-AF717D6E1291}"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18501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1108-CE0B-4180-827C-AF717D6E129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03559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F41108-CE0B-4180-827C-AF717D6E129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F59A9-2E74-4B25-9702-857171D4FDFE}" type="slidenum">
              <a:rPr lang="en-US" smtClean="0"/>
              <a:t>‹#›</a:t>
            </a:fld>
            <a:endParaRPr lang="en-US"/>
          </a:p>
        </p:txBody>
      </p:sp>
    </p:spTree>
    <p:extLst>
      <p:ext uri="{BB962C8B-B14F-4D97-AF65-F5344CB8AC3E}">
        <p14:creationId xmlns:p14="http://schemas.microsoft.com/office/powerpoint/2010/main" val="3821518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F41108-CE0B-4180-827C-AF717D6E1291}" type="datetimeFigureOut">
              <a:rPr lang="en-US" smtClean="0"/>
              <a:t>11/7/2018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6F59A9-2E74-4B25-9702-857171D4FDFE}" type="slidenum">
              <a:rPr lang="en-US" smtClean="0"/>
              <a:t>‹#›</a:t>
            </a:fld>
            <a:endParaRPr lang="en-US"/>
          </a:p>
        </p:txBody>
      </p:sp>
    </p:spTree>
    <p:extLst>
      <p:ext uri="{BB962C8B-B14F-4D97-AF65-F5344CB8AC3E}">
        <p14:creationId xmlns:p14="http://schemas.microsoft.com/office/powerpoint/2010/main" val="1215328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s://studentaid.ed.gov/sa/log-in" TargetMode="External"/><Relationship Id="rId1" Type="http://schemas.openxmlformats.org/officeDocument/2006/relationships/slideLayout" Target="../slideLayouts/slideLayout2.xml"/><Relationship Id="rId4" Type="http://schemas.openxmlformats.org/officeDocument/2006/relationships/hyperlink" Target="https://studentaid.ed.gov/sa/repay-loans/understand/servicer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udentaid.ed.gov/sa/repay-loans/consolidation" TargetMode="External"/><Relationship Id="rId2" Type="http://schemas.openxmlformats.org/officeDocument/2006/relationships/hyperlink" Target="https://studentaid.ed.gov/sa/repay-loans/understand/pla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navient.com/" TargetMode="External"/><Relationship Id="rId3" Type="http://schemas.openxmlformats.org/officeDocument/2006/relationships/hyperlink" Target="http://www.myfedloan.org/" TargetMode="External"/><Relationship Id="rId7" Type="http://schemas.openxmlformats.org/officeDocument/2006/relationships/hyperlink" Target="http://www.mohela.com/" TargetMode="External"/><Relationship Id="rId2" Type="http://schemas.openxmlformats.org/officeDocument/2006/relationships/hyperlink" Target="https://www.mycornerstoneloan.org/" TargetMode="External"/><Relationship Id="rId1" Type="http://schemas.openxmlformats.org/officeDocument/2006/relationships/slideLayout" Target="../slideLayouts/slideLayout2.xml"/><Relationship Id="rId6" Type="http://schemas.openxmlformats.org/officeDocument/2006/relationships/hyperlink" Target="https://www.edfinancial.com/" TargetMode="External"/><Relationship Id="rId5" Type="http://schemas.openxmlformats.org/officeDocument/2006/relationships/hyperlink" Target="https://www.mygreatlakes.org/" TargetMode="External"/><Relationship Id="rId10" Type="http://schemas.openxmlformats.org/officeDocument/2006/relationships/hyperlink" Target="https://public.osla.org/" TargetMode="External"/><Relationship Id="rId4" Type="http://schemas.openxmlformats.org/officeDocument/2006/relationships/hyperlink" Target="http://www.gsmr.org/" TargetMode="External"/><Relationship Id="rId9" Type="http://schemas.openxmlformats.org/officeDocument/2006/relationships/hyperlink" Target="http://www.nelnet.com/"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studentloan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tudentaid.ed.gov/sa/repay-loans/understand/servic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udentaid.ed.gov/sa/repay-loans/understand/plans/standard" TargetMode="External"/><Relationship Id="rId2" Type="http://schemas.openxmlformats.org/officeDocument/2006/relationships/hyperlink" Target="https://studentloans.gov/myDirectLoan/repaymentEstimator.action" TargetMode="External"/><Relationship Id="rId1" Type="http://schemas.openxmlformats.org/officeDocument/2006/relationships/slideLayout" Target="../slideLayouts/slideLayout2.xml"/><Relationship Id="rId4" Type="http://schemas.openxmlformats.org/officeDocument/2006/relationships/hyperlink" Target="https://studentaid.ed.gov/sa/repay-loans/understand/plans/income-drive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studentaid.ed.gov/sa/repay-loans/forgiveness-cancellation/teacher" TargetMode="External"/><Relationship Id="rId2" Type="http://schemas.openxmlformats.org/officeDocument/2006/relationships/hyperlink" Target="https://studentaid.ed.gov/sa/repay-loans/forgiveness-cancellation/public-service" TargetMode="External"/><Relationship Id="rId1" Type="http://schemas.openxmlformats.org/officeDocument/2006/relationships/slideLayout" Target="../slideLayouts/slideLayout2.xml"/><Relationship Id="rId4" Type="http://schemas.openxmlformats.org/officeDocument/2006/relationships/hyperlink" Target="https://studentaid.ed.gov/sa/repay-loans/forgiveness-cancellatio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afsa.ed.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bartonccc.edu/financialaid/receivingaid#SA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udentloan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udentloans.gov/myDirectLoan/index.ac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humanresources@bartonccc.edu" TargetMode="External"/><Relationship Id="rId2" Type="http://schemas.openxmlformats.org/officeDocument/2006/relationships/hyperlink" Target="mailto:financialaid@bartonccc.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Federal </a:t>
            </a:r>
            <a:r>
              <a:rPr lang="en-US" dirty="0" smtClean="0"/>
              <a:t>Student Aid</a:t>
            </a:r>
            <a:endParaRPr lang="en-US" dirty="0"/>
          </a:p>
        </p:txBody>
      </p:sp>
      <p:sp>
        <p:nvSpPr>
          <p:cNvPr id="3" name="Subtitle 2"/>
          <p:cNvSpPr>
            <a:spLocks noGrp="1"/>
          </p:cNvSpPr>
          <p:nvPr>
            <p:ph type="subTitle" idx="1"/>
          </p:nvPr>
        </p:nvSpPr>
        <p:spPr/>
        <p:txBody>
          <a:bodyPr/>
          <a:lstStyle/>
          <a:p>
            <a:r>
              <a:rPr lang="en-US" dirty="0" smtClean="0"/>
              <a:t>Understanding Federal Financial Aid</a:t>
            </a:r>
            <a:endParaRPr lang="en-US" dirty="0"/>
          </a:p>
        </p:txBody>
      </p:sp>
    </p:spTree>
    <p:extLst>
      <p:ext uri="{BB962C8B-B14F-4D97-AF65-F5344CB8AC3E}">
        <p14:creationId xmlns:p14="http://schemas.microsoft.com/office/powerpoint/2010/main" val="417830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Before You Graduate or Leave School</a:t>
            </a:r>
            <a:endParaRPr lang="en-US" dirty="0"/>
          </a:p>
        </p:txBody>
      </p:sp>
    </p:spTree>
    <p:extLst>
      <p:ext uri="{BB962C8B-B14F-4D97-AF65-F5344CB8AC3E}">
        <p14:creationId xmlns:p14="http://schemas.microsoft.com/office/powerpoint/2010/main" val="3923059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4208" y="192197"/>
            <a:ext cx="8867775" cy="1419225"/>
          </a:xfrm>
          <a:prstGeom prst="rect">
            <a:avLst/>
          </a:prstGeom>
        </p:spPr>
      </p:pic>
      <p:sp>
        <p:nvSpPr>
          <p:cNvPr id="3" name="Content Placeholder 2"/>
          <p:cNvSpPr>
            <a:spLocks noGrp="1"/>
          </p:cNvSpPr>
          <p:nvPr>
            <p:ph idx="1"/>
          </p:nvPr>
        </p:nvSpPr>
        <p:spPr>
          <a:xfrm>
            <a:off x="438125" y="2763191"/>
            <a:ext cx="8508458" cy="2847345"/>
          </a:xfrm>
        </p:spPr>
        <p:txBody>
          <a:bodyPr/>
          <a:lstStyle/>
          <a:p>
            <a:pPr marL="0" indent="0">
              <a:buNone/>
            </a:pPr>
            <a:r>
              <a:rPr lang="en-US" dirty="0"/>
              <a:t>Be an informed borrower by learning about your loans and what to do for a smooth repayment experience. As you work through this checklist, you’ll find out how to make payments and figure out which repayment plan is best for you; and you’ll know what to do if you’re having trouble making payments or think you might be eligible for </a:t>
            </a:r>
            <a:r>
              <a:rPr lang="en-US" i="1" dirty="0"/>
              <a:t>loan forgiveness</a:t>
            </a:r>
            <a:r>
              <a:rPr lang="en-US" dirty="0"/>
              <a:t>.	</a:t>
            </a:r>
            <a:endParaRPr lang="en-US" dirty="0" smtClean="0"/>
          </a:p>
          <a:p>
            <a:r>
              <a:rPr lang="en-US" dirty="0"/>
              <a:t>	</a:t>
            </a:r>
            <a:r>
              <a:rPr lang="en-US" dirty="0" smtClean="0"/>
              <a:t>Before You Graduate or Leave School</a:t>
            </a:r>
          </a:p>
          <a:p>
            <a:r>
              <a:rPr lang="en-US" dirty="0"/>
              <a:t>	</a:t>
            </a:r>
            <a:r>
              <a:rPr lang="en-US" dirty="0" smtClean="0"/>
              <a:t>After You Graduate or Leave School</a:t>
            </a:r>
            <a:endParaRPr lang="en-US" dirty="0"/>
          </a:p>
          <a:p>
            <a:r>
              <a:rPr lang="en-US" dirty="0" smtClean="0"/>
              <a:t>	When It’s Time to Start Making Payments</a:t>
            </a:r>
            <a:endParaRPr lang="en-US" dirty="0"/>
          </a:p>
        </p:txBody>
      </p:sp>
      <p:sp>
        <p:nvSpPr>
          <p:cNvPr id="5" name="TextBox 4"/>
          <p:cNvSpPr txBox="1"/>
          <p:nvPr/>
        </p:nvSpPr>
        <p:spPr>
          <a:xfrm>
            <a:off x="438125" y="2116860"/>
            <a:ext cx="6757101" cy="646331"/>
          </a:xfrm>
          <a:prstGeom prst="rect">
            <a:avLst/>
          </a:prstGeom>
          <a:noFill/>
        </p:spPr>
        <p:txBody>
          <a:bodyPr wrap="square" rtlCol="0">
            <a:spAutoFit/>
          </a:bodyPr>
          <a:lstStyle/>
          <a:p>
            <a:r>
              <a:rPr lang="en-US" sz="3600" dirty="0" smtClean="0">
                <a:solidFill>
                  <a:schemeClr val="accent1"/>
                </a:solidFill>
              </a:rPr>
              <a:t>Successful Repayment Checklist</a:t>
            </a:r>
            <a:endParaRPr lang="en-US" sz="3600" dirty="0">
              <a:solidFill>
                <a:schemeClr val="accent1"/>
              </a:solidFill>
            </a:endParaRPr>
          </a:p>
        </p:txBody>
      </p:sp>
    </p:spTree>
    <p:extLst>
      <p:ext uri="{BB962C8B-B14F-4D97-AF65-F5344CB8AC3E}">
        <p14:creationId xmlns:p14="http://schemas.microsoft.com/office/powerpoint/2010/main" val="14273736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Your Federal Student Loan History</a:t>
            </a:r>
            <a:endParaRPr lang="en-US" dirty="0"/>
          </a:p>
        </p:txBody>
      </p:sp>
      <p:sp>
        <p:nvSpPr>
          <p:cNvPr id="3" name="Content Placeholder 2"/>
          <p:cNvSpPr>
            <a:spLocks noGrp="1"/>
          </p:cNvSpPr>
          <p:nvPr>
            <p:ph idx="1"/>
          </p:nvPr>
        </p:nvSpPr>
        <p:spPr/>
        <p:txBody>
          <a:bodyPr/>
          <a:lstStyle/>
          <a:p>
            <a:pPr fontAlgn="base"/>
            <a:r>
              <a:rPr lang="en-US" dirty="0"/>
              <a:t>Get your loan history by </a:t>
            </a:r>
            <a:r>
              <a:rPr lang="en-US" u="sng" dirty="0">
                <a:hlinkClick r:id="rId2" tooltip="Log In"/>
              </a:rPr>
              <a:t>logging in to My Federal Student Aid</a:t>
            </a:r>
            <a:r>
              <a:rPr lang="en-US" dirty="0"/>
              <a:t>—you’ll need to </a:t>
            </a:r>
            <a:r>
              <a:rPr lang="en-US" u="sng" dirty="0">
                <a:hlinkClick r:id="rId3" tooltip="The FSA ID"/>
              </a:rPr>
              <a:t>create an FSA ID</a:t>
            </a:r>
            <a:r>
              <a:rPr lang="en-US" dirty="0"/>
              <a:t> if you don’t already have one. As you review your information, note the following: </a:t>
            </a:r>
          </a:p>
          <a:p>
            <a:pPr lvl="1" fontAlgn="base"/>
            <a:r>
              <a:rPr lang="en-US" dirty="0"/>
              <a:t>The current loan balance and </a:t>
            </a:r>
            <a:r>
              <a:rPr lang="en-US" i="1" dirty="0"/>
              <a:t>interest rate</a:t>
            </a:r>
            <a:r>
              <a:rPr lang="en-US" dirty="0"/>
              <a:t> for each loan</a:t>
            </a:r>
          </a:p>
          <a:p>
            <a:pPr lvl="1" fontAlgn="base"/>
            <a:r>
              <a:rPr lang="en-US" dirty="0"/>
              <a:t>The loan type (depending on when you went to school and what loan programs your school participated in, you may have loans from different federal student loan programs; the types of loans you received can affect what benefits are available to you)</a:t>
            </a:r>
          </a:p>
          <a:p>
            <a:pPr lvl="1" fontAlgn="base"/>
            <a:r>
              <a:rPr lang="en-US" dirty="0"/>
              <a:t>The name of the </a:t>
            </a:r>
            <a:r>
              <a:rPr lang="en-US" i="1" dirty="0"/>
              <a:t>loan servicer</a:t>
            </a:r>
            <a:r>
              <a:rPr lang="en-US" dirty="0"/>
              <a:t> for each loan (a </a:t>
            </a:r>
            <a:r>
              <a:rPr lang="en-US" u="sng" dirty="0">
                <a:hlinkClick r:id="rId4" tooltip="Loan Servicers"/>
              </a:rPr>
              <a:t>loan servicer</a:t>
            </a:r>
            <a:r>
              <a:rPr lang="en-US" dirty="0"/>
              <a:t> is a company that handles the billing and other services on your loans; generally, you’ll have one servicer for all your federal student loans, but there is a chance you could have more than one)</a:t>
            </a:r>
          </a:p>
          <a:p>
            <a:pPr marL="0" indent="0">
              <a:buNone/>
            </a:pPr>
            <a:endParaRPr lang="en-US" dirty="0"/>
          </a:p>
        </p:txBody>
      </p:sp>
    </p:spTree>
    <p:extLst>
      <p:ext uri="{BB962C8B-B14F-4D97-AF65-F5344CB8AC3E}">
        <p14:creationId xmlns:p14="http://schemas.microsoft.com/office/powerpoint/2010/main" val="4109812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to Know Your Loan Servicer</a:t>
            </a:r>
            <a:endParaRPr lang="en-US" dirty="0"/>
          </a:p>
        </p:txBody>
      </p:sp>
      <p:sp>
        <p:nvSpPr>
          <p:cNvPr id="3" name="Content Placeholder 2"/>
          <p:cNvSpPr>
            <a:spLocks noGrp="1"/>
          </p:cNvSpPr>
          <p:nvPr>
            <p:ph idx="1"/>
          </p:nvPr>
        </p:nvSpPr>
        <p:spPr>
          <a:xfrm>
            <a:off x="549743" y="1575798"/>
            <a:ext cx="8596668" cy="3880773"/>
          </a:xfrm>
        </p:spPr>
        <p:txBody>
          <a:bodyPr/>
          <a:lstStyle/>
          <a:p>
            <a:r>
              <a:rPr lang="en-US" dirty="0"/>
              <a:t>A </a:t>
            </a:r>
            <a:r>
              <a:rPr lang="en-US" i="1" dirty="0"/>
              <a:t>loan servicer</a:t>
            </a:r>
            <a:r>
              <a:rPr lang="en-US" dirty="0"/>
              <a:t> is a company that handles the billing and other services on your </a:t>
            </a:r>
            <a:r>
              <a:rPr lang="en-US" i="1" dirty="0"/>
              <a:t>federal student loan</a:t>
            </a:r>
            <a:r>
              <a:rPr lang="en-US" dirty="0"/>
              <a:t>. The loan servicer will work with you on </a:t>
            </a:r>
            <a:r>
              <a:rPr lang="en-US" u="sng" dirty="0">
                <a:hlinkClick r:id="rId2"/>
              </a:rPr>
              <a:t>repayment plans</a:t>
            </a:r>
            <a:r>
              <a:rPr lang="en-US" dirty="0"/>
              <a:t> and </a:t>
            </a:r>
            <a:r>
              <a:rPr lang="en-US" u="sng" dirty="0">
                <a:hlinkClick r:id="rId3"/>
              </a:rPr>
              <a:t>loan consolidation</a:t>
            </a:r>
            <a:r>
              <a:rPr lang="en-US" dirty="0"/>
              <a:t> and will assist you with other tasks related to your federal student loan. It is important to maintain contact with your loan servicer. If your circumstances change at any time during your repayment period, your loan servicer will be able to help</a:t>
            </a:r>
            <a:r>
              <a:rPr lang="en-US" dirty="0" smtClean="0"/>
              <a:t>.</a:t>
            </a:r>
          </a:p>
          <a:p>
            <a:r>
              <a:rPr lang="en-US" dirty="0"/>
              <a:t>Why pay for help with your federal student loans when your loan servicer will help you for FREE? Contact your servicer to apply for income-driven repayment plans, student </a:t>
            </a:r>
            <a:r>
              <a:rPr lang="en-US" i="1" dirty="0"/>
              <a:t>loan forgiveness</a:t>
            </a:r>
            <a:r>
              <a:rPr lang="en-US" dirty="0"/>
              <a:t>, and more.</a:t>
            </a:r>
          </a:p>
        </p:txBody>
      </p:sp>
    </p:spTree>
    <p:extLst>
      <p:ext uri="{BB962C8B-B14F-4D97-AF65-F5344CB8AC3E}">
        <p14:creationId xmlns:p14="http://schemas.microsoft.com/office/powerpoint/2010/main" val="3685191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5" y="237461"/>
            <a:ext cx="8596668" cy="974651"/>
          </a:xfrm>
        </p:spPr>
        <p:txBody>
          <a:bodyPr>
            <a:normAutofit fontScale="90000"/>
          </a:bodyPr>
          <a:lstStyle/>
          <a:p>
            <a:r>
              <a:rPr lang="en-US" dirty="0" smtClean="0"/>
              <a:t>Create an Online Account on Your Servicer’s Website.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10074062"/>
              </p:ext>
            </p:extLst>
          </p:nvPr>
        </p:nvGraphicFramePr>
        <p:xfrm>
          <a:off x="1544575" y="2692323"/>
          <a:ext cx="5823788" cy="3421077"/>
        </p:xfrm>
        <a:graphic>
          <a:graphicData uri="http://schemas.openxmlformats.org/drawingml/2006/table">
            <a:tbl>
              <a:tblPr/>
              <a:tblGrid>
                <a:gridCol w="2857304">
                  <a:extLst>
                    <a:ext uri="{9D8B030D-6E8A-4147-A177-3AD203B41FA5}">
                      <a16:colId xmlns:a16="http://schemas.microsoft.com/office/drawing/2014/main" val="20000"/>
                    </a:ext>
                  </a:extLst>
                </a:gridCol>
                <a:gridCol w="2966484">
                  <a:extLst>
                    <a:ext uri="{9D8B030D-6E8A-4147-A177-3AD203B41FA5}">
                      <a16:colId xmlns:a16="http://schemas.microsoft.com/office/drawing/2014/main" val="20001"/>
                    </a:ext>
                  </a:extLst>
                </a:gridCol>
              </a:tblGrid>
              <a:tr h="403557">
                <a:tc>
                  <a:txBody>
                    <a:bodyPr/>
                    <a:lstStyle/>
                    <a:p>
                      <a:pPr algn="l" fontAlgn="base"/>
                      <a:r>
                        <a:rPr lang="en-US" b="1" dirty="0">
                          <a:solidFill>
                            <a:srgbClr val="FFFFFF"/>
                          </a:solidFill>
                          <a:effectLst/>
                          <a:latin typeface="Arial" panose="020B0604020202020204" pitchFamily="34" charset="0"/>
                        </a:rPr>
                        <a:t>Loan Servicer</a:t>
                      </a:r>
                    </a:p>
                  </a:txBody>
                  <a:tcPr marL="76200" marR="0" marT="38100" marB="38100" anchor="ctr">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994640"/>
                    </a:solidFill>
                  </a:tcPr>
                </a:tc>
                <a:tc>
                  <a:txBody>
                    <a:bodyPr/>
                    <a:lstStyle/>
                    <a:p>
                      <a:pPr algn="l" fontAlgn="base"/>
                      <a:r>
                        <a:rPr lang="en-US" b="1" dirty="0">
                          <a:solidFill>
                            <a:srgbClr val="FFFFFF"/>
                          </a:solidFill>
                          <a:effectLst/>
                          <a:latin typeface="Arial" panose="020B0604020202020204" pitchFamily="34" charset="0"/>
                        </a:rPr>
                        <a:t>Contact</a:t>
                      </a:r>
                    </a:p>
                  </a:txBody>
                  <a:tcPr marL="76200" marR="0" marT="38100" marB="38100" anchor="ctr">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994640"/>
                    </a:solidFill>
                  </a:tcPr>
                </a:tc>
                <a:extLst>
                  <a:ext uri="{0D108BD9-81ED-4DB2-BD59-A6C34878D82A}">
                    <a16:rowId xmlns:a16="http://schemas.microsoft.com/office/drawing/2014/main" val="10000"/>
                  </a:ext>
                </a:extLst>
              </a:tr>
              <a:tr h="227707">
                <a:tc>
                  <a:txBody>
                    <a:bodyPr/>
                    <a:lstStyle/>
                    <a:p>
                      <a:pPr fontAlgn="base"/>
                      <a:r>
                        <a:rPr lang="en-US" u="sng" dirty="0" err="1">
                          <a:solidFill>
                            <a:srgbClr val="4432A3"/>
                          </a:solidFill>
                          <a:effectLst/>
                          <a:latin typeface="inherit"/>
                          <a:hlinkClick r:id="rId2"/>
                        </a:rPr>
                        <a:t>CornerStone</a:t>
                      </a:r>
                      <a:endParaRPr lang="en-US" dirty="0">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dirty="0">
                          <a:solidFill>
                            <a:srgbClr val="494B4C"/>
                          </a:solidFill>
                          <a:effectLst/>
                          <a:latin typeface="Droid Serif"/>
                        </a:rPr>
                        <a:t>1-800-663-1662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extLst>
                  <a:ext uri="{0D108BD9-81ED-4DB2-BD59-A6C34878D82A}">
                    <a16:rowId xmlns:a16="http://schemas.microsoft.com/office/drawing/2014/main" val="10001"/>
                  </a:ext>
                </a:extLst>
              </a:tr>
              <a:tr h="227707">
                <a:tc>
                  <a:txBody>
                    <a:bodyPr/>
                    <a:lstStyle/>
                    <a:p>
                      <a:pPr fontAlgn="base"/>
                      <a:r>
                        <a:rPr lang="en-US" u="sng">
                          <a:solidFill>
                            <a:srgbClr val="4432A3"/>
                          </a:solidFill>
                          <a:effectLst/>
                          <a:latin typeface="inherit"/>
                          <a:hlinkClick r:id="rId3"/>
                        </a:rPr>
                        <a:t>FedLoan Servicing (PHEAA)</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1-800-699-2908</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27707">
                <a:tc>
                  <a:txBody>
                    <a:bodyPr/>
                    <a:lstStyle/>
                    <a:p>
                      <a:pPr fontAlgn="base"/>
                      <a:r>
                        <a:rPr lang="en-US" u="sng">
                          <a:solidFill>
                            <a:srgbClr val="4432A3"/>
                          </a:solidFill>
                          <a:effectLst/>
                          <a:latin typeface="inherit"/>
                          <a:hlinkClick r:id="rId4"/>
                        </a:rPr>
                        <a:t>Granite State – GSMR</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1-888-556-0022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extLst>
                  <a:ext uri="{0D108BD9-81ED-4DB2-BD59-A6C34878D82A}">
                    <a16:rowId xmlns:a16="http://schemas.microsoft.com/office/drawing/2014/main" val="10003"/>
                  </a:ext>
                </a:extLst>
              </a:tr>
              <a:tr h="455414">
                <a:tc>
                  <a:txBody>
                    <a:bodyPr/>
                    <a:lstStyle/>
                    <a:p>
                      <a:pPr fontAlgn="base"/>
                      <a:r>
                        <a:rPr lang="en-US" u="sng">
                          <a:solidFill>
                            <a:srgbClr val="4432A3"/>
                          </a:solidFill>
                          <a:effectLst/>
                          <a:latin typeface="inherit"/>
                          <a:hlinkClick r:id="rId5"/>
                        </a:rPr>
                        <a:t>Great Lakes Educational Loan Services, Inc.</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1-800-236-4300</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27707">
                <a:tc>
                  <a:txBody>
                    <a:bodyPr/>
                    <a:lstStyle/>
                    <a:p>
                      <a:pPr fontAlgn="base"/>
                      <a:r>
                        <a:rPr lang="en-US" u="sng">
                          <a:solidFill>
                            <a:srgbClr val="4432A3"/>
                          </a:solidFill>
                          <a:effectLst/>
                          <a:latin typeface="inherit"/>
                          <a:hlinkClick r:id="rId6"/>
                        </a:rPr>
                        <a:t>HESC/Edfinancial</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1-855-337-6884</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extLst>
                  <a:ext uri="{0D108BD9-81ED-4DB2-BD59-A6C34878D82A}">
                    <a16:rowId xmlns:a16="http://schemas.microsoft.com/office/drawing/2014/main" val="10005"/>
                  </a:ext>
                </a:extLst>
              </a:tr>
              <a:tr h="227707">
                <a:tc>
                  <a:txBody>
                    <a:bodyPr/>
                    <a:lstStyle/>
                    <a:p>
                      <a:pPr fontAlgn="base"/>
                      <a:r>
                        <a:rPr lang="en-US" u="sng">
                          <a:solidFill>
                            <a:srgbClr val="4432A3"/>
                          </a:solidFill>
                          <a:effectLst/>
                          <a:latin typeface="inherit"/>
                          <a:hlinkClick r:id="rId7"/>
                        </a:rPr>
                        <a:t>MOHELA</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1-888-866-4352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27707">
                <a:tc>
                  <a:txBody>
                    <a:bodyPr/>
                    <a:lstStyle/>
                    <a:p>
                      <a:pPr fontAlgn="base"/>
                      <a:r>
                        <a:rPr lang="en-US" u="sng">
                          <a:solidFill>
                            <a:srgbClr val="4432A3"/>
                          </a:solidFill>
                          <a:effectLst/>
                          <a:latin typeface="inherit"/>
                          <a:hlinkClick r:id="rId8"/>
                        </a:rPr>
                        <a:t>Navient</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a:solidFill>
                            <a:srgbClr val="494B4C"/>
                          </a:solidFill>
                          <a:effectLst/>
                          <a:latin typeface="Droid Serif"/>
                        </a:rPr>
                        <a:t>1-800-722-1300</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extLst>
                  <a:ext uri="{0D108BD9-81ED-4DB2-BD59-A6C34878D82A}">
                    <a16:rowId xmlns:a16="http://schemas.microsoft.com/office/drawing/2014/main" val="10007"/>
                  </a:ext>
                </a:extLst>
              </a:tr>
              <a:tr h="227707">
                <a:tc>
                  <a:txBody>
                    <a:bodyPr/>
                    <a:lstStyle/>
                    <a:p>
                      <a:pPr fontAlgn="base"/>
                      <a:r>
                        <a:rPr lang="en-US" u="sng">
                          <a:solidFill>
                            <a:srgbClr val="4432A3"/>
                          </a:solidFill>
                          <a:effectLst/>
                          <a:latin typeface="inherit"/>
                          <a:hlinkClick r:id="rId9"/>
                        </a:rPr>
                        <a:t>Nelnet</a:t>
                      </a:r>
                      <a:endParaRPr lang="en-US">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tc>
                  <a:txBody>
                    <a:bodyPr/>
                    <a:lstStyle/>
                    <a:p>
                      <a:pPr fontAlgn="base"/>
                      <a:r>
                        <a:rPr lang="en-US">
                          <a:solidFill>
                            <a:srgbClr val="494B4C"/>
                          </a:solidFill>
                          <a:effectLst/>
                          <a:latin typeface="Droid Serif"/>
                        </a:rPr>
                        <a:t>1-888-486-4722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227707">
                <a:tc>
                  <a:txBody>
                    <a:bodyPr/>
                    <a:lstStyle/>
                    <a:p>
                      <a:pPr fontAlgn="base"/>
                      <a:r>
                        <a:rPr lang="en-US" u="sng" dirty="0">
                          <a:solidFill>
                            <a:srgbClr val="4432A3"/>
                          </a:solidFill>
                          <a:effectLst/>
                          <a:latin typeface="inherit"/>
                          <a:hlinkClick r:id="rId10"/>
                        </a:rPr>
                        <a:t>OSLA Servicing</a:t>
                      </a:r>
                      <a:endParaRPr lang="en-US" dirty="0">
                        <a:solidFill>
                          <a:srgbClr val="494B4C"/>
                        </a:solidFill>
                        <a:effectLst/>
                        <a:latin typeface="Droid Serif"/>
                      </a:endParaRP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tc>
                  <a:txBody>
                    <a:bodyPr/>
                    <a:lstStyle/>
                    <a:p>
                      <a:pPr fontAlgn="base"/>
                      <a:r>
                        <a:rPr lang="en-US" dirty="0">
                          <a:solidFill>
                            <a:srgbClr val="494B4C"/>
                          </a:solidFill>
                          <a:effectLst/>
                          <a:latin typeface="Droid Serif"/>
                        </a:rPr>
                        <a:t>1-866-264-9762</a:t>
                      </a:r>
                    </a:p>
                  </a:txBody>
                  <a:tcPr marL="0" marR="0" marT="0" marB="0">
                    <a:lnL w="9525" cap="flat" cmpd="sng" algn="ctr">
                      <a:solidFill>
                        <a:srgbClr val="994640"/>
                      </a:solidFill>
                      <a:prstDash val="solid"/>
                      <a:round/>
                      <a:headEnd type="none" w="med" len="med"/>
                      <a:tailEnd type="none" w="med" len="med"/>
                    </a:lnL>
                    <a:lnR w="9525" cap="flat" cmpd="sng" algn="ctr">
                      <a:solidFill>
                        <a:srgbClr val="994640"/>
                      </a:solidFill>
                      <a:prstDash val="solid"/>
                      <a:round/>
                      <a:headEnd type="none" w="med" len="med"/>
                      <a:tailEnd type="none" w="med" len="med"/>
                    </a:lnR>
                    <a:lnT w="9525" cap="flat" cmpd="sng" algn="ctr">
                      <a:solidFill>
                        <a:srgbClr val="994640"/>
                      </a:solidFill>
                      <a:prstDash val="solid"/>
                      <a:round/>
                      <a:headEnd type="none" w="med" len="med"/>
                      <a:tailEnd type="none" w="med" len="med"/>
                    </a:lnT>
                    <a:lnB w="9525" cap="flat" cmpd="sng" algn="ctr">
                      <a:solidFill>
                        <a:srgbClr val="994640"/>
                      </a:solidFill>
                      <a:prstDash val="solid"/>
                      <a:round/>
                      <a:headEnd type="none" w="med" len="med"/>
                      <a:tailEnd type="none" w="med" len="med"/>
                    </a:lnB>
                    <a:solidFill>
                      <a:srgbClr val="F5ECEC"/>
                    </a:solidFill>
                  </a:tcPr>
                </a:tc>
                <a:extLst>
                  <a:ext uri="{0D108BD9-81ED-4DB2-BD59-A6C34878D82A}">
                    <a16:rowId xmlns:a16="http://schemas.microsoft.com/office/drawing/2014/main" val="10009"/>
                  </a:ext>
                </a:extLst>
              </a:tr>
            </a:tbl>
          </a:graphicData>
        </a:graphic>
      </p:graphicFrame>
      <p:sp>
        <p:nvSpPr>
          <p:cNvPr id="7" name="Rectangle 1"/>
          <p:cNvSpPr>
            <a:spLocks noChangeArrowheads="1"/>
          </p:cNvSpPr>
          <p:nvPr/>
        </p:nvSpPr>
        <p:spPr bwMode="auto">
          <a:xfrm>
            <a:off x="305195" y="1835260"/>
            <a:ext cx="89132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494B4C"/>
                </a:solidFill>
                <a:effectLst/>
                <a:latin typeface="Droid Serif"/>
              </a:rPr>
              <a:t>.</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407212" y="1352053"/>
            <a:ext cx="8938806" cy="1200329"/>
          </a:xfrm>
          <a:prstGeom prst="rect">
            <a:avLst/>
          </a:prstGeom>
        </p:spPr>
        <p:txBody>
          <a:bodyPr wrap="square">
            <a:spAutoFit/>
          </a:bodyPr>
          <a:lstStyle/>
          <a:p>
            <a:r>
              <a:rPr lang="en-US" dirty="0">
                <a:solidFill>
                  <a:srgbClr val="494B4C"/>
                </a:solidFill>
                <a:latin typeface="Droid Serif"/>
              </a:rPr>
              <a:t>You can find the most detailed and up-to-date information about your loans, make your payments, and manage your loans (for example, change repayment plans or apply for a </a:t>
            </a:r>
            <a:r>
              <a:rPr lang="en-US" i="1" dirty="0">
                <a:solidFill>
                  <a:srgbClr val="994640"/>
                </a:solidFill>
                <a:latin typeface="Droid Serif"/>
              </a:rPr>
              <a:t>deferment</a:t>
            </a:r>
            <a:r>
              <a:rPr lang="en-US" dirty="0">
                <a:solidFill>
                  <a:srgbClr val="494B4C"/>
                </a:solidFill>
                <a:latin typeface="Droid Serif"/>
              </a:rPr>
              <a:t>) on your loan servicer’s website. When you create your account, be sure your contact information is correct.</a:t>
            </a:r>
            <a:endParaRPr lang="en-US" dirty="0"/>
          </a:p>
        </p:txBody>
      </p:sp>
    </p:spTree>
    <p:extLst>
      <p:ext uri="{BB962C8B-B14F-4D97-AF65-F5344CB8AC3E}">
        <p14:creationId xmlns:p14="http://schemas.microsoft.com/office/powerpoint/2010/main" val="1202996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11619"/>
            <a:ext cx="8596668" cy="857693"/>
          </a:xfrm>
        </p:spPr>
        <p:txBody>
          <a:bodyPr/>
          <a:lstStyle/>
          <a:p>
            <a:r>
              <a:rPr lang="en-US" dirty="0" smtClean="0"/>
              <a:t>Complete Mandatory Exit Counseling</a:t>
            </a:r>
            <a:endParaRPr lang="en-US" dirty="0"/>
          </a:p>
        </p:txBody>
      </p:sp>
      <p:sp>
        <p:nvSpPr>
          <p:cNvPr id="3" name="Content Placeholder 2"/>
          <p:cNvSpPr>
            <a:spLocks noGrp="1"/>
          </p:cNvSpPr>
          <p:nvPr>
            <p:ph idx="1"/>
          </p:nvPr>
        </p:nvSpPr>
        <p:spPr>
          <a:xfrm>
            <a:off x="677334" y="1756552"/>
            <a:ext cx="8596668" cy="3880773"/>
          </a:xfrm>
        </p:spPr>
        <p:txBody>
          <a:bodyPr/>
          <a:lstStyle/>
          <a:p>
            <a:pPr marL="0" indent="0">
              <a:buNone/>
            </a:pPr>
            <a:r>
              <a:rPr lang="en-US" dirty="0"/>
              <a:t>All federal student loan borrowers must complete exit counseling. Exit counseling provides important information you need to help you prepare for repayment of your loans. Check with your school to find out how they want you to complete exit counseling. Schools have different requirements</a:t>
            </a:r>
            <a:r>
              <a:rPr lang="en-US" dirty="0" smtClean="0"/>
              <a:t>.</a:t>
            </a:r>
          </a:p>
          <a:p>
            <a:pPr marL="0" indent="0">
              <a:buNone/>
            </a:pPr>
            <a:endParaRPr lang="en-US" dirty="0"/>
          </a:p>
          <a:p>
            <a:r>
              <a:rPr lang="en-US" dirty="0" smtClean="0"/>
              <a:t>Barton requests exit counseling each year that you borrow, even if you are returning or transferring the following year.  </a:t>
            </a:r>
          </a:p>
          <a:p>
            <a:r>
              <a:rPr lang="en-US" dirty="0" smtClean="0"/>
              <a:t>You will be directed to complete exit counseling at </a:t>
            </a:r>
            <a:r>
              <a:rPr lang="en-US" dirty="0" smtClean="0">
                <a:hlinkClick r:id="rId2"/>
              </a:rPr>
              <a:t>www.studentloans.gov</a:t>
            </a:r>
            <a:r>
              <a:rPr lang="en-US" dirty="0" smtClean="0"/>
              <a:t>.  </a:t>
            </a:r>
            <a:endParaRPr lang="en-US" dirty="0"/>
          </a:p>
        </p:txBody>
      </p:sp>
    </p:spTree>
    <p:extLst>
      <p:ext uri="{BB962C8B-B14F-4D97-AF65-F5344CB8AC3E}">
        <p14:creationId xmlns:p14="http://schemas.microsoft.com/office/powerpoint/2010/main" val="3205118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a Goal for Repayment</a:t>
            </a:r>
            <a:endParaRPr lang="en-US" dirty="0"/>
          </a:p>
        </p:txBody>
      </p:sp>
      <p:sp>
        <p:nvSpPr>
          <p:cNvPr id="3" name="Content Placeholder 2"/>
          <p:cNvSpPr>
            <a:spLocks noGrp="1"/>
          </p:cNvSpPr>
          <p:nvPr>
            <p:ph idx="1"/>
          </p:nvPr>
        </p:nvSpPr>
        <p:spPr>
          <a:xfrm>
            <a:off x="677334" y="1363147"/>
            <a:ext cx="8596668" cy="3880773"/>
          </a:xfrm>
        </p:spPr>
        <p:txBody>
          <a:bodyPr/>
          <a:lstStyle/>
          <a:p>
            <a:r>
              <a:rPr lang="en-US" dirty="0"/>
              <a:t>After you know how much you can afford to pay each month, set a goal for repaying your loans. To begin setting your goal, ask and answer this question: “Do I want to repay my loans quickly, or do I want to pay as little as possible per month?” You can’t choose both options. Any time you lower your payment, you’ll be in repayment for a longer time and you’ll pay more interest on your loans</a:t>
            </a:r>
            <a:r>
              <a:rPr lang="en-US" dirty="0" smtClean="0"/>
              <a:t>.</a:t>
            </a:r>
          </a:p>
          <a:p>
            <a:pPr marL="0" indent="0">
              <a:buNone/>
            </a:pPr>
            <a:r>
              <a:rPr lang="en-US" sz="2400" dirty="0" smtClean="0"/>
              <a:t>**</a:t>
            </a:r>
            <a:r>
              <a:rPr lang="en-US" dirty="0"/>
              <a:t>If your financial situation changes, you can change your repayment plan at any time. If you have questions about your loan repayment options or the process, contact your </a:t>
            </a:r>
            <a:r>
              <a:rPr lang="en-US" u="sng" dirty="0">
                <a:hlinkClick r:id="rId2" tooltip="Loan Servicers"/>
              </a:rPr>
              <a:t>loan servicer</a:t>
            </a:r>
            <a:r>
              <a:rPr lang="en-US" dirty="0" smtClean="0"/>
              <a:t>.</a:t>
            </a:r>
            <a:r>
              <a:rPr lang="en-US" sz="2400" dirty="0" smtClean="0"/>
              <a:t>**</a:t>
            </a:r>
            <a:endParaRPr lang="en-US" sz="2400" dirty="0"/>
          </a:p>
        </p:txBody>
      </p:sp>
    </p:spTree>
    <p:extLst>
      <p:ext uri="{BB962C8B-B14F-4D97-AF65-F5344CB8AC3E}">
        <p14:creationId xmlns:p14="http://schemas.microsoft.com/office/powerpoint/2010/main" val="1393181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7693"/>
          </a:xfrm>
        </p:spPr>
        <p:txBody>
          <a:bodyPr/>
          <a:lstStyle/>
          <a:p>
            <a:r>
              <a:rPr lang="en-US" dirty="0" smtClean="0"/>
              <a:t>Select an Affordable Repayment Plan</a:t>
            </a:r>
            <a:endParaRPr lang="en-US" dirty="0"/>
          </a:p>
        </p:txBody>
      </p:sp>
      <p:sp>
        <p:nvSpPr>
          <p:cNvPr id="3" name="Content Placeholder 2"/>
          <p:cNvSpPr>
            <a:spLocks noGrp="1"/>
          </p:cNvSpPr>
          <p:nvPr>
            <p:ph idx="1"/>
          </p:nvPr>
        </p:nvSpPr>
        <p:spPr>
          <a:xfrm>
            <a:off x="677334" y="1467293"/>
            <a:ext cx="8596668" cy="3880773"/>
          </a:xfrm>
        </p:spPr>
        <p:txBody>
          <a:bodyPr>
            <a:normAutofit fontScale="92500" lnSpcReduction="20000"/>
          </a:bodyPr>
          <a:lstStyle/>
          <a:p>
            <a:pPr fontAlgn="base"/>
            <a:r>
              <a:rPr lang="en-US" dirty="0"/>
              <a:t>Now that you’ve set a goal for repayment, you can find a repayment plan that fits your goal using the </a:t>
            </a:r>
            <a:r>
              <a:rPr lang="en-US" i="1" u="sng" dirty="0">
                <a:hlinkClick r:id="rId2" tooltip="Repayment Estimator"/>
              </a:rPr>
              <a:t>Repayment Estimator</a:t>
            </a:r>
            <a:r>
              <a:rPr lang="en-US" dirty="0"/>
              <a:t>.</a:t>
            </a:r>
          </a:p>
          <a:p>
            <a:pPr fontAlgn="base"/>
            <a:r>
              <a:rPr lang="en-US" dirty="0"/>
              <a:t>If you want to pay your loans off quickly and you can afford to do it, select the </a:t>
            </a:r>
            <a:r>
              <a:rPr lang="en-US" u="sng" dirty="0">
                <a:hlinkClick r:id="rId3" tooltip="Standard Plan"/>
              </a:rPr>
              <a:t>Standard Repayment Plan</a:t>
            </a:r>
            <a:r>
              <a:rPr lang="en-US" dirty="0"/>
              <a:t>. Unless you consolidate, your loans will be paid off after 10 years of payments.</a:t>
            </a:r>
          </a:p>
          <a:p>
            <a:pPr fontAlgn="base"/>
            <a:r>
              <a:rPr lang="en-US" dirty="0"/>
              <a:t>If you want to have the lowest monthly payment or can’t afford to make payments under the Standard Repayment Plan, select an income-driven repayment plan. These plans</a:t>
            </a:r>
          </a:p>
          <a:p>
            <a:pPr lvl="1" fontAlgn="base"/>
            <a:r>
              <a:rPr lang="en-US" dirty="0"/>
              <a:t>set your payment at a percentage of your income,</a:t>
            </a:r>
          </a:p>
          <a:p>
            <a:pPr lvl="1" fontAlgn="base"/>
            <a:r>
              <a:rPr lang="en-US" dirty="0"/>
              <a:t>will usually have a lower monthly payment than other plans, and</a:t>
            </a:r>
          </a:p>
          <a:p>
            <a:pPr lvl="1" fontAlgn="base"/>
            <a:r>
              <a:rPr lang="en-US" dirty="0"/>
              <a:t>can have payments as low as $0 per month.</a:t>
            </a:r>
          </a:p>
          <a:p>
            <a:pPr fontAlgn="base"/>
            <a:r>
              <a:rPr lang="en-US" dirty="0"/>
              <a:t>With these plans, you’ll be in repayment for up to 20 or 25 years. If your loans are not repaid in full after 20 or 25 years, the remaining balance will be forgiven. </a:t>
            </a:r>
            <a:r>
              <a:rPr lang="en-US" u="sng" dirty="0">
                <a:hlinkClick r:id="rId4" tooltip="Income-Driven Plans"/>
              </a:rPr>
              <a:t>Learn more about income-driven repayment plans</a:t>
            </a:r>
            <a:r>
              <a:rPr lang="en-US" dirty="0"/>
              <a:t>.</a:t>
            </a:r>
          </a:p>
        </p:txBody>
      </p:sp>
    </p:spTree>
    <p:extLst>
      <p:ext uri="{BB962C8B-B14F-4D97-AF65-F5344CB8AC3E}">
        <p14:creationId xmlns:p14="http://schemas.microsoft.com/office/powerpoint/2010/main" val="4050503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Know if You are Eligible for Loan Forgiveness Based on Your Employer or Job</a:t>
            </a:r>
            <a:endParaRPr lang="en-US" dirty="0"/>
          </a:p>
        </p:txBody>
      </p:sp>
      <p:sp>
        <p:nvSpPr>
          <p:cNvPr id="3" name="Content Placeholder 2"/>
          <p:cNvSpPr>
            <a:spLocks noGrp="1"/>
          </p:cNvSpPr>
          <p:nvPr>
            <p:ph idx="1"/>
          </p:nvPr>
        </p:nvSpPr>
        <p:spPr/>
        <p:txBody>
          <a:bodyPr/>
          <a:lstStyle/>
          <a:p>
            <a:pPr fontAlgn="base"/>
            <a:r>
              <a:rPr lang="en-US" dirty="0"/>
              <a:t>Public Service Loan Forgiveness (PSLF) Program: You may qualify for this loan forgiveness program if you are employed by a government or a not-for-profit organization. You must make 120 qualifying payments under an income-driven plan to qualify. </a:t>
            </a:r>
            <a:r>
              <a:rPr lang="en-US" u="sng" dirty="0">
                <a:hlinkClick r:id="rId2" tooltip="Public Service Loan Forgiveness"/>
              </a:rPr>
              <a:t>Learn more about PSLF</a:t>
            </a:r>
            <a:r>
              <a:rPr lang="en-US" dirty="0"/>
              <a:t>.</a:t>
            </a:r>
          </a:p>
          <a:p>
            <a:pPr fontAlgn="base"/>
            <a:r>
              <a:rPr lang="en-US" dirty="0"/>
              <a:t>Teacher Loan Forgiveness Program: You may qualify for this program if you (a) teach full-time for five complete and consecutive academic years in certain elementary and secondary schools and educational service agencies that serve low-income families, and (b) meet other qualifications. </a:t>
            </a:r>
            <a:r>
              <a:rPr lang="en-US" u="sng" dirty="0">
                <a:hlinkClick r:id="rId3" tooltip="Teacher Loan Forgiveness"/>
              </a:rPr>
              <a:t>Get the details of the Teacher Loan Forgiveness Program</a:t>
            </a:r>
            <a:r>
              <a:rPr lang="en-US" dirty="0"/>
              <a:t>.</a:t>
            </a:r>
          </a:p>
          <a:p>
            <a:pPr fontAlgn="base"/>
            <a:r>
              <a:rPr lang="en-US" u="sng" dirty="0">
                <a:hlinkClick r:id="rId4" tooltip="Forgiveness, Cancellation, and Discharge"/>
              </a:rPr>
              <a:t>Find out more about forgiveness, cancellation, and discharge</a:t>
            </a:r>
            <a:r>
              <a:rPr lang="en-US" dirty="0"/>
              <a:t>.</a:t>
            </a:r>
          </a:p>
          <a:p>
            <a:pPr marL="0" indent="0">
              <a:buNone/>
            </a:pPr>
            <a:endParaRPr lang="en-US" dirty="0"/>
          </a:p>
        </p:txBody>
      </p:sp>
    </p:spTree>
    <p:extLst>
      <p:ext uri="{BB962C8B-B14F-4D97-AF65-F5344CB8AC3E}">
        <p14:creationId xmlns:p14="http://schemas.microsoft.com/office/powerpoint/2010/main" val="3098203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Reduce Your Federal Income Taxes</a:t>
            </a:r>
            <a:endParaRPr lang="en-US" dirty="0"/>
          </a:p>
        </p:txBody>
      </p:sp>
      <p:sp>
        <p:nvSpPr>
          <p:cNvPr id="3" name="Content Placeholder 2"/>
          <p:cNvSpPr>
            <a:spLocks noGrp="1"/>
          </p:cNvSpPr>
          <p:nvPr>
            <p:ph idx="1"/>
          </p:nvPr>
        </p:nvSpPr>
        <p:spPr>
          <a:xfrm>
            <a:off x="517846" y="1490737"/>
            <a:ext cx="8596668" cy="3880773"/>
          </a:xfrm>
        </p:spPr>
        <p:txBody>
          <a:bodyPr/>
          <a:lstStyle/>
          <a:p>
            <a:r>
              <a:rPr lang="en-US" dirty="0"/>
              <a:t>You may be eligible to deduct a portion of the student loan interest you paid on your federal tax return. Student loan interest payments are reported both to the IRS and to you on IRS Form 1098-E, </a:t>
            </a:r>
            <a:r>
              <a:rPr lang="en-US" i="1" dirty="0"/>
              <a:t>Student Loan Interest Statement</a:t>
            </a:r>
            <a:r>
              <a:rPr lang="en-US" dirty="0"/>
              <a:t>. Check with the IRS or a tax advisor to see if you qualify for this deduction.</a:t>
            </a:r>
          </a:p>
        </p:txBody>
      </p:sp>
    </p:spTree>
    <p:extLst>
      <p:ext uri="{BB962C8B-B14F-4D97-AF65-F5344CB8AC3E}">
        <p14:creationId xmlns:p14="http://schemas.microsoft.com/office/powerpoint/2010/main" val="707111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Completing the FAFSA</a:t>
            </a:r>
            <a:endParaRPr lang="en-US" dirty="0"/>
          </a:p>
        </p:txBody>
      </p:sp>
      <p:sp>
        <p:nvSpPr>
          <p:cNvPr id="3" name="Content Placeholder 2"/>
          <p:cNvSpPr>
            <a:spLocks noGrp="1"/>
          </p:cNvSpPr>
          <p:nvPr>
            <p:ph idx="1"/>
          </p:nvPr>
        </p:nvSpPr>
        <p:spPr/>
        <p:txBody>
          <a:bodyPr>
            <a:normAutofit/>
          </a:bodyPr>
          <a:lstStyle/>
          <a:p>
            <a:r>
              <a:rPr lang="en-US" dirty="0" smtClean="0"/>
              <a:t>To </a:t>
            </a:r>
            <a:r>
              <a:rPr lang="en-US" dirty="0"/>
              <a:t>apply for Federal financial aid, a Free Application for Federal Student Aid (FAFSA) must be completed. Students may apply through FAFSA on the Web at </a:t>
            </a:r>
            <a:r>
              <a:rPr lang="en-US" u="sng" dirty="0">
                <a:hlinkClick r:id="rId2"/>
              </a:rPr>
              <a:t>www.fafsa.gov</a:t>
            </a:r>
            <a:r>
              <a:rPr lang="en-US" dirty="0"/>
              <a:t>. There is no charge to have an application processed. </a:t>
            </a:r>
            <a:endParaRPr lang="en-US" dirty="0" smtClean="0"/>
          </a:p>
          <a:p>
            <a:endParaRPr lang="en-US" dirty="0" smtClean="0"/>
          </a:p>
          <a:p>
            <a:r>
              <a:rPr lang="en-US" dirty="0" smtClean="0"/>
              <a:t>Appling for: federal loans, grants, and federal work study.</a:t>
            </a:r>
          </a:p>
          <a:p>
            <a:endParaRPr lang="en-US" dirty="0" smtClean="0"/>
          </a:p>
          <a:p>
            <a:r>
              <a:rPr lang="en-US" dirty="0" smtClean="0"/>
              <a:t>You might ALREADY </a:t>
            </a:r>
            <a:r>
              <a:rPr lang="en-US" dirty="0"/>
              <a:t>have an active FSA ID.  If you do not know your FSA ID visit the website below and click on “What if I forget my FSA ID username or password?” </a:t>
            </a:r>
          </a:p>
          <a:p>
            <a:endParaRPr lang="en-US" dirty="0" smtClean="0"/>
          </a:p>
          <a:p>
            <a:pPr marL="0" indent="0">
              <a:buNone/>
            </a:pPr>
            <a:r>
              <a:rPr lang="en-US" dirty="0" smtClean="0"/>
              <a:t>	</a:t>
            </a:r>
          </a:p>
        </p:txBody>
      </p:sp>
    </p:spTree>
    <p:extLst>
      <p:ext uri="{BB962C8B-B14F-4D97-AF65-F5344CB8AC3E}">
        <p14:creationId xmlns:p14="http://schemas.microsoft.com/office/powerpoint/2010/main" val="3685673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Successful Loan Repayment</a:t>
            </a:r>
            <a:endParaRPr lang="en-US" dirty="0"/>
          </a:p>
        </p:txBody>
      </p:sp>
      <p:sp>
        <p:nvSpPr>
          <p:cNvPr id="3" name="Content Placeholder 2"/>
          <p:cNvSpPr>
            <a:spLocks noGrp="1"/>
          </p:cNvSpPr>
          <p:nvPr>
            <p:ph idx="1"/>
          </p:nvPr>
        </p:nvSpPr>
        <p:spPr>
          <a:xfrm>
            <a:off x="411520" y="1352515"/>
            <a:ext cx="8596668" cy="4431596"/>
          </a:xfrm>
        </p:spPr>
        <p:txBody>
          <a:bodyPr>
            <a:normAutofit/>
          </a:bodyPr>
          <a:lstStyle/>
          <a:p>
            <a:r>
              <a:rPr lang="en-US" dirty="0" smtClean="0"/>
              <a:t>Be Responsible!  Student loan debt does not go away.  Be responsible for the money that you have borrowed and use this to build good credit and financial stability.</a:t>
            </a:r>
          </a:p>
          <a:p>
            <a:r>
              <a:rPr lang="en-US" dirty="0" smtClean="0"/>
              <a:t>Communicate!  Communicate with your loan servicer if you ever have difficulty making payments.  Do not start skipping payments.  Your servicer is there to help and will assist you in finding a payment plan that works for your situation.</a:t>
            </a:r>
          </a:p>
          <a:p>
            <a:r>
              <a:rPr lang="en-US" dirty="0" smtClean="0"/>
              <a:t>Be Responsive!  If you receive information from Barton or from your Loan Servicer that does not make sense to you, ask questions.  It is not likely you will be sent information that is not important.  Barton and your Loan Servicers are here to help, so please never be afraid to ask!</a:t>
            </a:r>
          </a:p>
          <a:p>
            <a:r>
              <a:rPr lang="en-US" dirty="0" smtClean="0"/>
              <a:t>Be Prepared!  Make finding a job your top priority after graduation.  Barton has resources to help you explore job opportunities, learn interview skills and prepare resumes!  Use them!</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2688217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Questions??</a:t>
            </a:r>
            <a:endParaRPr lang="en-US" dirty="0"/>
          </a:p>
        </p:txBody>
      </p:sp>
    </p:spTree>
    <p:extLst>
      <p:ext uri="{BB962C8B-B14F-4D97-AF65-F5344CB8AC3E}">
        <p14:creationId xmlns:p14="http://schemas.microsoft.com/office/powerpoint/2010/main" val="99790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609600"/>
            <a:ext cx="8790676" cy="827314"/>
          </a:xfrm>
        </p:spPr>
        <p:txBody>
          <a:bodyPr/>
          <a:lstStyle/>
          <a:p>
            <a:r>
              <a:rPr lang="en-US" dirty="0" smtClean="0"/>
              <a:t>Federal Student Grants at Barton</a:t>
            </a:r>
            <a:endParaRPr lang="en-US" dirty="0"/>
          </a:p>
        </p:txBody>
      </p:sp>
      <p:sp>
        <p:nvSpPr>
          <p:cNvPr id="3" name="Content Placeholder 2"/>
          <p:cNvSpPr>
            <a:spLocks noGrp="1"/>
          </p:cNvSpPr>
          <p:nvPr>
            <p:ph idx="1"/>
          </p:nvPr>
        </p:nvSpPr>
        <p:spPr>
          <a:xfrm>
            <a:off x="677334" y="1658983"/>
            <a:ext cx="8596668" cy="4807131"/>
          </a:xfrm>
        </p:spPr>
        <p:txBody>
          <a:bodyPr>
            <a:normAutofit fontScale="92500" lnSpcReduction="10000"/>
          </a:bodyPr>
          <a:lstStyle/>
          <a:p>
            <a:r>
              <a:rPr lang="en-US" b="1" dirty="0"/>
              <a:t>Federal Pell Grants (PELL)</a:t>
            </a:r>
            <a:r>
              <a:rPr lang="en-US" dirty="0"/>
              <a:t> are basic entitlements funded by the federal government that do not need to be repaid. This program is designed for undergraduates who do not have a bachelor's degree, and it serves as the foundation, or base, for other forms of aid. Eligibility is based on need. The amount of the Pell grant is determined by a federal funding formula, the student's cost of education, and the number of credit hours for which the student enrolls each </a:t>
            </a:r>
            <a:r>
              <a:rPr lang="en-US" dirty="0" smtClean="0"/>
              <a:t>term. Pell </a:t>
            </a:r>
            <a:r>
              <a:rPr lang="en-US" dirty="0"/>
              <a:t>grants are available for eligible students who are enrolled in an eligible program</a:t>
            </a:r>
            <a:r>
              <a:rPr lang="en-US" dirty="0" smtClean="0"/>
              <a:t>.</a:t>
            </a:r>
          </a:p>
          <a:p>
            <a:pPr lvl="1"/>
            <a:r>
              <a:rPr lang="en-US" b="1" i="1" u="sng" dirty="0" smtClean="0">
                <a:solidFill>
                  <a:schemeClr val="accent2">
                    <a:lumMod val="75000"/>
                  </a:schemeClr>
                </a:solidFill>
              </a:rPr>
              <a:t>Repayment can be required if you withdrawal from your course(s).</a:t>
            </a:r>
          </a:p>
          <a:p>
            <a:pPr lvl="1"/>
            <a:endParaRPr lang="en-US" b="1" i="1" u="sng" dirty="0" smtClean="0">
              <a:solidFill>
                <a:schemeClr val="accent2">
                  <a:lumMod val="75000"/>
                </a:schemeClr>
              </a:solidFill>
            </a:endParaRPr>
          </a:p>
          <a:p>
            <a:r>
              <a:rPr lang="en-US" b="1" dirty="0"/>
              <a:t>Federal Supplemental Educational Opportunity Grants (FSEOG)</a:t>
            </a:r>
            <a:r>
              <a:rPr lang="en-US" dirty="0"/>
              <a:t> -- are basic entitlements funded by the federal government and the college that do not need to be repaid. Eligibility is based on need and availability of funds. FSEOG funds are campus-based; and therefore, limited funds are available. Institutions participating in the FSEOG program are responsible for formulating a policy regarding distribution of FSEOG. Barton awards FSEOG in annual amounts of $400 annually to those applicants showing the greatest need as long as funds are available.</a:t>
            </a:r>
            <a:endParaRPr lang="en-US" dirty="0"/>
          </a:p>
        </p:txBody>
      </p:sp>
    </p:spTree>
    <p:extLst>
      <p:ext uri="{BB962C8B-B14F-4D97-AF65-F5344CB8AC3E}">
        <p14:creationId xmlns:p14="http://schemas.microsoft.com/office/powerpoint/2010/main" val="288852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Student Loans</a:t>
            </a:r>
            <a:br>
              <a:rPr lang="en-US" dirty="0" smtClean="0"/>
            </a:br>
            <a:endParaRPr lang="en-US" dirty="0"/>
          </a:p>
        </p:txBody>
      </p:sp>
      <p:sp>
        <p:nvSpPr>
          <p:cNvPr id="3" name="Content Placeholder 2"/>
          <p:cNvSpPr>
            <a:spLocks noGrp="1"/>
          </p:cNvSpPr>
          <p:nvPr>
            <p:ph idx="1"/>
          </p:nvPr>
        </p:nvSpPr>
        <p:spPr>
          <a:xfrm>
            <a:off x="677334" y="1698171"/>
            <a:ext cx="8596668" cy="4343191"/>
          </a:xfrm>
        </p:spPr>
        <p:txBody>
          <a:bodyPr>
            <a:normAutofit/>
          </a:bodyPr>
          <a:lstStyle/>
          <a:p>
            <a:r>
              <a:rPr lang="en-US" b="1" dirty="0"/>
              <a:t>Eligibility</a:t>
            </a:r>
            <a:r>
              <a:rPr lang="en-US" dirty="0"/>
              <a:t> - Your FAFSA application </a:t>
            </a:r>
            <a:r>
              <a:rPr lang="en-US" dirty="0" smtClean="0">
                <a:solidFill>
                  <a:schemeClr val="accent1">
                    <a:lumMod val="75000"/>
                  </a:schemeClr>
                </a:solidFill>
              </a:rPr>
              <a:t>MUST</a:t>
            </a:r>
            <a:r>
              <a:rPr lang="en-US" dirty="0" smtClean="0"/>
              <a:t> be completed </a:t>
            </a:r>
            <a:r>
              <a:rPr lang="en-US" dirty="0"/>
              <a:t>and a Federal Direct Student Loan awarded prior to completing any loan paperwork.  You must be enrolled in at least </a:t>
            </a:r>
            <a:r>
              <a:rPr lang="en-US" dirty="0" smtClean="0">
                <a:solidFill>
                  <a:schemeClr val="accent1">
                    <a:lumMod val="75000"/>
                  </a:schemeClr>
                </a:solidFill>
              </a:rPr>
              <a:t>SIX</a:t>
            </a:r>
            <a:r>
              <a:rPr lang="en-US" dirty="0" smtClean="0"/>
              <a:t> </a:t>
            </a:r>
            <a:r>
              <a:rPr lang="en-US" dirty="0"/>
              <a:t>credit hours during the term that you receive a student loan.  You also must maintain </a:t>
            </a:r>
            <a:r>
              <a:rPr lang="en-US" u="sng" dirty="0">
                <a:hlinkClick r:id="rId2"/>
              </a:rPr>
              <a:t>SAP (Satisfactory Academic Progress</a:t>
            </a:r>
            <a:r>
              <a:rPr lang="en-US" u="sng" dirty="0" smtClean="0">
                <a:hlinkClick r:id="rId2"/>
              </a:rPr>
              <a:t>)</a:t>
            </a:r>
            <a:r>
              <a:rPr lang="en-US" dirty="0" smtClean="0"/>
              <a:t>.</a:t>
            </a:r>
            <a:endParaRPr lang="en-US" b="1" dirty="0"/>
          </a:p>
          <a:p>
            <a:r>
              <a:rPr lang="en-US" b="1" dirty="0" smtClean="0"/>
              <a:t>Federal</a:t>
            </a:r>
            <a:r>
              <a:rPr lang="en-US" b="1" dirty="0"/>
              <a:t> Direct Subsidized Loans</a:t>
            </a:r>
            <a:r>
              <a:rPr lang="en-US" dirty="0"/>
              <a:t> are "need based" loans. This means that the federal government </a:t>
            </a:r>
            <a:r>
              <a:rPr lang="en-US" dirty="0" smtClean="0">
                <a:solidFill>
                  <a:schemeClr val="accent2">
                    <a:lumMod val="75000"/>
                  </a:schemeClr>
                </a:solidFill>
              </a:rPr>
              <a:t>WILL PAY </a:t>
            </a:r>
            <a:r>
              <a:rPr lang="en-US" dirty="0" smtClean="0"/>
              <a:t>the </a:t>
            </a:r>
            <a:r>
              <a:rPr lang="en-US" dirty="0"/>
              <a:t>interest that accumulates on your loan as long as you're enrolled at least half time and also during the six-month grace period.</a:t>
            </a:r>
          </a:p>
          <a:p>
            <a:r>
              <a:rPr lang="en-US" b="1" dirty="0"/>
              <a:t>Federal Direct Unsubsidized Loans</a:t>
            </a:r>
            <a:r>
              <a:rPr lang="en-US" dirty="0"/>
              <a:t> are not "need based". The federal government </a:t>
            </a:r>
            <a:r>
              <a:rPr lang="en-US" dirty="0" smtClean="0">
                <a:solidFill>
                  <a:schemeClr val="accent2">
                    <a:lumMod val="75000"/>
                  </a:schemeClr>
                </a:solidFill>
              </a:rPr>
              <a:t>DOES NOT </a:t>
            </a:r>
            <a:r>
              <a:rPr lang="en-US" dirty="0" smtClean="0"/>
              <a:t>pay </a:t>
            </a:r>
            <a:r>
              <a:rPr lang="en-US" dirty="0"/>
              <a:t>the interest on the Federal Direct Student Loans. If you accept a Federal Direct Student Unsubsidized Loan, you will be responsible for the interest as it accrues and compounds, starting from when the first disbursement is made.</a:t>
            </a:r>
          </a:p>
          <a:p>
            <a:endParaRPr lang="en-US" dirty="0"/>
          </a:p>
        </p:txBody>
      </p:sp>
    </p:spTree>
    <p:extLst>
      <p:ext uri="{BB962C8B-B14F-4D97-AF65-F5344CB8AC3E}">
        <p14:creationId xmlns:p14="http://schemas.microsoft.com/office/powerpoint/2010/main" val="478941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Parent Plus Loan</a:t>
            </a:r>
            <a:endParaRPr lang="en-US" dirty="0"/>
          </a:p>
        </p:txBody>
      </p:sp>
      <p:sp>
        <p:nvSpPr>
          <p:cNvPr id="3" name="Content Placeholder 2"/>
          <p:cNvSpPr>
            <a:spLocks noGrp="1"/>
          </p:cNvSpPr>
          <p:nvPr>
            <p:ph idx="1"/>
          </p:nvPr>
        </p:nvSpPr>
        <p:spPr>
          <a:xfrm>
            <a:off x="677334" y="2168434"/>
            <a:ext cx="8596668" cy="3872928"/>
          </a:xfrm>
        </p:spPr>
        <p:txBody>
          <a:bodyPr/>
          <a:lstStyle/>
          <a:p>
            <a:r>
              <a:rPr lang="en-US" b="1" dirty="0"/>
              <a:t>Federal Direct Parent </a:t>
            </a:r>
            <a:r>
              <a:rPr lang="en-US" b="1" dirty="0" smtClean="0"/>
              <a:t>Plus </a:t>
            </a:r>
            <a:r>
              <a:rPr lang="en-US" b="1" dirty="0"/>
              <a:t>Loans</a:t>
            </a:r>
            <a:r>
              <a:rPr lang="en-US" dirty="0"/>
              <a:t> - Federal Direct Parent PLUS Loans enable your parents to borrow money for educational expenses. An eligible parent may borrow up to the COA (Cost of Attendance) minus any estimated financial aid you are eligible to receive. These loans are approved based upon credit. Repayment begins 60 days after all loan funds are disbursed</a:t>
            </a:r>
            <a:r>
              <a:rPr lang="en-US" dirty="0" smtClean="0"/>
              <a:t>. </a:t>
            </a:r>
            <a:r>
              <a:rPr lang="en-US" dirty="0"/>
              <a:t>To apply for a Federal Direct Parent Plus Loan please complete application on the </a:t>
            </a:r>
            <a:r>
              <a:rPr lang="en-US" u="sng" dirty="0">
                <a:hlinkClick r:id="rId2"/>
              </a:rPr>
              <a:t>Studentloans.gov website</a:t>
            </a:r>
            <a:r>
              <a:rPr lang="en-US" dirty="0"/>
              <a:t>. Select the "Parent Borrowers" option and log into the site with the parent FSA user ID and password.</a:t>
            </a:r>
            <a:endParaRPr lang="en-US" dirty="0"/>
          </a:p>
        </p:txBody>
      </p:sp>
    </p:spTree>
    <p:extLst>
      <p:ext uri="{BB962C8B-B14F-4D97-AF65-F5344CB8AC3E}">
        <p14:creationId xmlns:p14="http://schemas.microsoft.com/office/powerpoint/2010/main" val="38094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 Eligibility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7879968"/>
              </p:ext>
            </p:extLst>
          </p:nvPr>
        </p:nvGraphicFramePr>
        <p:xfrm>
          <a:off x="677332" y="1930399"/>
          <a:ext cx="8688736" cy="1641885"/>
        </p:xfrm>
        <a:graphic>
          <a:graphicData uri="http://schemas.openxmlformats.org/drawingml/2006/table">
            <a:tbl>
              <a:tblPr/>
              <a:tblGrid>
                <a:gridCol w="4344368">
                  <a:extLst>
                    <a:ext uri="{9D8B030D-6E8A-4147-A177-3AD203B41FA5}">
                      <a16:colId xmlns:a16="http://schemas.microsoft.com/office/drawing/2014/main" val="2312345112"/>
                    </a:ext>
                  </a:extLst>
                </a:gridCol>
                <a:gridCol w="4344368">
                  <a:extLst>
                    <a:ext uri="{9D8B030D-6E8A-4147-A177-3AD203B41FA5}">
                      <a16:colId xmlns:a16="http://schemas.microsoft.com/office/drawing/2014/main" val="2236541728"/>
                    </a:ext>
                  </a:extLst>
                </a:gridCol>
              </a:tblGrid>
              <a:tr h="704442">
                <a:tc>
                  <a:txBody>
                    <a:bodyPr/>
                    <a:lstStyle/>
                    <a:p>
                      <a:r>
                        <a:rPr lang="en-US" b="1" dirty="0">
                          <a:solidFill>
                            <a:srgbClr val="FFFFFF"/>
                          </a:solidFill>
                          <a:effectLst/>
                        </a:rPr>
                        <a:t>Year In School</a:t>
                      </a:r>
                      <a:endParaRPr lang="en-US" dirty="0">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tc>
                  <a:txBody>
                    <a:bodyPr/>
                    <a:lstStyle/>
                    <a:p>
                      <a:r>
                        <a:rPr lang="en-US" b="1" dirty="0">
                          <a:solidFill>
                            <a:srgbClr val="FFFFFF"/>
                          </a:solidFill>
                          <a:effectLst/>
                        </a:rPr>
                        <a:t>Federal Direct Subsidized Loan Amounts</a:t>
                      </a:r>
                      <a:endParaRPr lang="en-US" dirty="0">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extLst>
                  <a:ext uri="{0D108BD9-81ED-4DB2-BD59-A6C34878D82A}">
                    <a16:rowId xmlns:a16="http://schemas.microsoft.com/office/drawing/2014/main" val="2206905257"/>
                  </a:ext>
                </a:extLst>
              </a:tr>
              <a:tr h="465660">
                <a:tc>
                  <a:txBody>
                    <a:bodyPr/>
                    <a:lstStyle/>
                    <a:p>
                      <a:r>
                        <a:rPr lang="en-US" dirty="0">
                          <a:effectLst/>
                        </a:rPr>
                        <a:t>Freshman</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lumMod val="60000"/>
                        <a:lumOff val="40000"/>
                      </a:schemeClr>
                    </a:solidFill>
                  </a:tcPr>
                </a:tc>
                <a:tc>
                  <a:txBody>
                    <a:bodyPr/>
                    <a:lstStyle/>
                    <a:p>
                      <a:r>
                        <a:rPr lang="en-US" dirty="0">
                          <a:effectLst/>
                        </a:rPr>
                        <a:t>$3,500</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834790637"/>
                  </a:ext>
                </a:extLst>
              </a:tr>
              <a:tr h="465660">
                <a:tc>
                  <a:txBody>
                    <a:bodyPr/>
                    <a:lstStyle/>
                    <a:p>
                      <a:r>
                        <a:rPr lang="en-US">
                          <a:effectLst/>
                        </a:rPr>
                        <a:t>Sophomore</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dirty="0">
                          <a:effectLst/>
                        </a:rPr>
                        <a:t>$4,500</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56605376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42106230"/>
              </p:ext>
            </p:extLst>
          </p:nvPr>
        </p:nvGraphicFramePr>
        <p:xfrm>
          <a:off x="677332" y="3958047"/>
          <a:ext cx="8688736" cy="1632855"/>
        </p:xfrm>
        <a:graphic>
          <a:graphicData uri="http://schemas.openxmlformats.org/drawingml/2006/table">
            <a:tbl>
              <a:tblPr/>
              <a:tblGrid>
                <a:gridCol w="4344368">
                  <a:extLst>
                    <a:ext uri="{9D8B030D-6E8A-4147-A177-3AD203B41FA5}">
                      <a16:colId xmlns:a16="http://schemas.microsoft.com/office/drawing/2014/main" val="1806893508"/>
                    </a:ext>
                  </a:extLst>
                </a:gridCol>
                <a:gridCol w="4344368">
                  <a:extLst>
                    <a:ext uri="{9D8B030D-6E8A-4147-A177-3AD203B41FA5}">
                      <a16:colId xmlns:a16="http://schemas.microsoft.com/office/drawing/2014/main" val="4258688160"/>
                    </a:ext>
                  </a:extLst>
                </a:gridCol>
              </a:tblGrid>
              <a:tr h="544285">
                <a:tc gridSpan="2">
                  <a:txBody>
                    <a:bodyPr/>
                    <a:lstStyle/>
                    <a:p>
                      <a:r>
                        <a:rPr lang="en-US" b="1" dirty="0">
                          <a:solidFill>
                            <a:srgbClr val="FFFFFF"/>
                          </a:solidFill>
                          <a:effectLst/>
                        </a:rPr>
                        <a:t>Additional Federal Direct Unsubsidized Loan Amounts</a:t>
                      </a:r>
                      <a:endParaRPr lang="en-US" dirty="0">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tc hMerge="1">
                  <a:txBody>
                    <a:bodyPr/>
                    <a:lstStyle/>
                    <a:p>
                      <a:endParaRPr lang="en-US"/>
                    </a:p>
                  </a:txBody>
                  <a:tcPr/>
                </a:tc>
                <a:extLst>
                  <a:ext uri="{0D108BD9-81ED-4DB2-BD59-A6C34878D82A}">
                    <a16:rowId xmlns:a16="http://schemas.microsoft.com/office/drawing/2014/main" val="1698919701"/>
                  </a:ext>
                </a:extLst>
              </a:tr>
              <a:tr h="544285">
                <a:tc>
                  <a:txBody>
                    <a:bodyPr/>
                    <a:lstStyle/>
                    <a:p>
                      <a:r>
                        <a:rPr lang="en-US" dirty="0">
                          <a:effectLst/>
                        </a:rPr>
                        <a:t>Dependent Students</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lumMod val="60000"/>
                        <a:lumOff val="40000"/>
                      </a:schemeClr>
                    </a:solidFill>
                  </a:tcPr>
                </a:tc>
                <a:tc>
                  <a:txBody>
                    <a:bodyPr/>
                    <a:lstStyle/>
                    <a:p>
                      <a:r>
                        <a:rPr lang="en-US" dirty="0">
                          <a:effectLst/>
                        </a:rPr>
                        <a:t>$2,000</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279557102"/>
                  </a:ext>
                </a:extLst>
              </a:tr>
              <a:tr h="544285">
                <a:tc>
                  <a:txBody>
                    <a:bodyPr/>
                    <a:lstStyle/>
                    <a:p>
                      <a:r>
                        <a:rPr lang="en-US">
                          <a:effectLst/>
                        </a:rPr>
                        <a:t>Independent Students</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r>
                        <a:rPr lang="en-US" dirty="0">
                          <a:effectLst/>
                        </a:rPr>
                        <a:t>$6,000</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654865583"/>
                  </a:ext>
                </a:extLst>
              </a:tr>
            </a:tbl>
          </a:graphicData>
        </a:graphic>
      </p:graphicFrame>
    </p:spTree>
    <p:extLst>
      <p:ext uri="{BB962C8B-B14F-4D97-AF65-F5344CB8AC3E}">
        <p14:creationId xmlns:p14="http://schemas.microsoft.com/office/powerpoint/2010/main" val="78477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Rate for Federal Loans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9720470"/>
              </p:ext>
            </p:extLst>
          </p:nvPr>
        </p:nvGraphicFramePr>
        <p:xfrm>
          <a:off x="1199357" y="1930404"/>
          <a:ext cx="7565820" cy="2455545"/>
        </p:xfrm>
        <a:graphic>
          <a:graphicData uri="http://schemas.openxmlformats.org/drawingml/2006/table">
            <a:tbl>
              <a:tblPr/>
              <a:tblGrid>
                <a:gridCol w="2521940">
                  <a:extLst>
                    <a:ext uri="{9D8B030D-6E8A-4147-A177-3AD203B41FA5}">
                      <a16:colId xmlns:a16="http://schemas.microsoft.com/office/drawing/2014/main" val="1383244715"/>
                    </a:ext>
                  </a:extLst>
                </a:gridCol>
                <a:gridCol w="2521940">
                  <a:extLst>
                    <a:ext uri="{9D8B030D-6E8A-4147-A177-3AD203B41FA5}">
                      <a16:colId xmlns:a16="http://schemas.microsoft.com/office/drawing/2014/main" val="1456993216"/>
                    </a:ext>
                  </a:extLst>
                </a:gridCol>
                <a:gridCol w="2521940">
                  <a:extLst>
                    <a:ext uri="{9D8B030D-6E8A-4147-A177-3AD203B41FA5}">
                      <a16:colId xmlns:a16="http://schemas.microsoft.com/office/drawing/2014/main" val="153893979"/>
                    </a:ext>
                  </a:extLst>
                </a:gridCol>
              </a:tblGrid>
              <a:tr h="538310">
                <a:tc>
                  <a:txBody>
                    <a:bodyPr/>
                    <a:lstStyle/>
                    <a:p>
                      <a:pPr algn="ctr"/>
                      <a:r>
                        <a:rPr lang="en-US" b="1" dirty="0" smtClean="0">
                          <a:effectLst/>
                        </a:rPr>
                        <a:t>Academic </a:t>
                      </a:r>
                      <a:r>
                        <a:rPr lang="en-US" b="1" dirty="0">
                          <a:effectLst/>
                        </a:rPr>
                        <a:t>Year</a:t>
                      </a:r>
                      <a:endParaRPr lang="en-US" dirty="0">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a:r>
                        <a:rPr lang="en-US" b="1" dirty="0">
                          <a:effectLst/>
                        </a:rPr>
                        <a:t>Federal Direct Subsidized Loans</a:t>
                      </a:r>
                      <a:endParaRPr lang="en-US" dirty="0">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ctr"/>
                      <a:r>
                        <a:rPr lang="en-US" b="1">
                          <a:effectLst/>
                        </a:rPr>
                        <a:t>Federal Direct Unsubsidized Loans</a:t>
                      </a:r>
                      <a:endParaRPr lang="en-US">
                        <a:effectLst/>
                      </a:endParaRP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937796331"/>
                  </a:ext>
                </a:extLst>
              </a:tr>
              <a:tr h="238439">
                <a:tc>
                  <a:txBody>
                    <a:bodyPr/>
                    <a:lstStyle/>
                    <a:p>
                      <a:pPr algn="ctr"/>
                      <a:r>
                        <a:rPr lang="en-US" dirty="0">
                          <a:effectLst/>
                        </a:rPr>
                        <a:t>2015-16</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ctr"/>
                      <a:r>
                        <a:rPr lang="en-US" dirty="0">
                          <a:effectLst/>
                        </a:rPr>
                        <a:t>4.29%</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ctr"/>
                      <a:r>
                        <a:rPr lang="en-US" dirty="0">
                          <a:effectLst/>
                        </a:rPr>
                        <a:t>4.29%</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extLst>
                  <a:ext uri="{0D108BD9-81ED-4DB2-BD59-A6C34878D82A}">
                    <a16:rowId xmlns:a16="http://schemas.microsoft.com/office/drawing/2014/main" val="58071048"/>
                  </a:ext>
                </a:extLst>
              </a:tr>
              <a:tr h="238439">
                <a:tc>
                  <a:txBody>
                    <a:bodyPr/>
                    <a:lstStyle/>
                    <a:p>
                      <a:pPr algn="ctr"/>
                      <a:r>
                        <a:rPr lang="en-US" dirty="0">
                          <a:effectLst/>
                        </a:rPr>
                        <a:t>2016-17</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92D050"/>
                    </a:solidFill>
                  </a:tcPr>
                </a:tc>
                <a:tc>
                  <a:txBody>
                    <a:bodyPr/>
                    <a:lstStyle/>
                    <a:p>
                      <a:pPr algn="ctr"/>
                      <a:r>
                        <a:rPr lang="en-US" dirty="0">
                          <a:effectLst/>
                        </a:rPr>
                        <a:t>3.76%</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92D050"/>
                    </a:solidFill>
                  </a:tcPr>
                </a:tc>
                <a:tc>
                  <a:txBody>
                    <a:bodyPr/>
                    <a:lstStyle/>
                    <a:p>
                      <a:pPr algn="ctr"/>
                      <a:r>
                        <a:rPr lang="en-US" dirty="0">
                          <a:effectLst/>
                        </a:rPr>
                        <a:t>3.76%</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92D050"/>
                    </a:solidFill>
                  </a:tcPr>
                </a:tc>
                <a:extLst>
                  <a:ext uri="{0D108BD9-81ED-4DB2-BD59-A6C34878D82A}">
                    <a16:rowId xmlns:a16="http://schemas.microsoft.com/office/drawing/2014/main" val="3124901480"/>
                  </a:ext>
                </a:extLst>
              </a:tr>
              <a:tr h="238439">
                <a:tc>
                  <a:txBody>
                    <a:bodyPr/>
                    <a:lstStyle/>
                    <a:p>
                      <a:pPr algn="ctr"/>
                      <a:r>
                        <a:rPr lang="en-US" dirty="0">
                          <a:effectLst/>
                        </a:rPr>
                        <a:t>2017-18</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ctr"/>
                      <a:r>
                        <a:rPr lang="en-US" dirty="0">
                          <a:effectLst/>
                        </a:rPr>
                        <a:t>4.45%</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ctr"/>
                      <a:r>
                        <a:rPr lang="en-US" dirty="0">
                          <a:effectLst/>
                        </a:rPr>
                        <a:t>4.45%</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extLst>
                  <a:ext uri="{0D108BD9-81ED-4DB2-BD59-A6C34878D82A}">
                    <a16:rowId xmlns:a16="http://schemas.microsoft.com/office/drawing/2014/main" val="2214376031"/>
                  </a:ext>
                </a:extLst>
              </a:tr>
              <a:tr h="238439">
                <a:tc>
                  <a:txBody>
                    <a:bodyPr/>
                    <a:lstStyle/>
                    <a:p>
                      <a:pPr algn="ctr"/>
                      <a:r>
                        <a:rPr lang="en-US" dirty="0">
                          <a:effectLst/>
                        </a:rPr>
                        <a:t>2018-19</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tc>
                  <a:txBody>
                    <a:bodyPr/>
                    <a:lstStyle/>
                    <a:p>
                      <a:pPr algn="ctr"/>
                      <a:r>
                        <a:rPr lang="en-US" dirty="0">
                          <a:effectLst/>
                        </a:rPr>
                        <a:t>5.05%</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tc>
                  <a:txBody>
                    <a:bodyPr/>
                    <a:lstStyle/>
                    <a:p>
                      <a:pPr algn="ctr"/>
                      <a:r>
                        <a:rPr lang="en-US" dirty="0">
                          <a:effectLst/>
                        </a:rPr>
                        <a:t>5.05%</a:t>
                      </a:r>
                    </a:p>
                  </a:txBody>
                  <a:tcPr marL="142875" marR="19050" marT="95250" marB="6667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accent2"/>
                    </a:solidFill>
                  </a:tcPr>
                </a:tc>
                <a:extLst>
                  <a:ext uri="{0D108BD9-81ED-4DB2-BD59-A6C34878D82A}">
                    <a16:rowId xmlns:a16="http://schemas.microsoft.com/office/drawing/2014/main" val="2147098042"/>
                  </a:ext>
                </a:extLst>
              </a:tr>
            </a:tbl>
          </a:graphicData>
        </a:graphic>
      </p:graphicFrame>
      <p:sp>
        <p:nvSpPr>
          <p:cNvPr id="10" name="Rectangle 9"/>
          <p:cNvSpPr/>
          <p:nvPr/>
        </p:nvSpPr>
        <p:spPr>
          <a:xfrm>
            <a:off x="1097280" y="2828836"/>
            <a:ext cx="8176722" cy="3416320"/>
          </a:xfrm>
          <a:prstGeom prst="rect">
            <a:avLst/>
          </a:prstGeom>
        </p:spPr>
        <p:txBody>
          <a:bodyPr wrap="square">
            <a:spAutoFit/>
          </a:bodyPr>
          <a:lstStyle/>
          <a:p>
            <a:endParaRPr lang="en-US" dirty="0" smtClean="0">
              <a:solidFill>
                <a:srgbClr val="333333"/>
              </a:solidFill>
              <a:latin typeface="museo_sans300"/>
            </a:endParaRPr>
          </a:p>
          <a:p>
            <a:endParaRPr lang="en-US" dirty="0">
              <a:solidFill>
                <a:srgbClr val="333333"/>
              </a:solidFill>
              <a:latin typeface="museo_sans300"/>
            </a:endParaRPr>
          </a:p>
          <a:p>
            <a:endParaRPr lang="en-US" dirty="0" smtClean="0">
              <a:solidFill>
                <a:srgbClr val="333333"/>
              </a:solidFill>
              <a:latin typeface="museo_sans300"/>
            </a:endParaRPr>
          </a:p>
          <a:p>
            <a:endParaRPr lang="en-US" dirty="0">
              <a:solidFill>
                <a:srgbClr val="333333"/>
              </a:solidFill>
              <a:latin typeface="museo_sans300"/>
            </a:endParaRPr>
          </a:p>
          <a:p>
            <a:endParaRPr lang="en-US" dirty="0" smtClean="0">
              <a:solidFill>
                <a:srgbClr val="333333"/>
              </a:solidFill>
              <a:latin typeface="museo_sans300"/>
            </a:endParaRPr>
          </a:p>
          <a:p>
            <a:endParaRPr lang="en-US" dirty="0">
              <a:solidFill>
                <a:srgbClr val="333333"/>
              </a:solidFill>
              <a:latin typeface="museo_sans300"/>
            </a:endParaRPr>
          </a:p>
          <a:p>
            <a:endParaRPr lang="en-US" dirty="0" smtClean="0">
              <a:solidFill>
                <a:srgbClr val="333333"/>
              </a:solidFill>
              <a:latin typeface="museo_sans300"/>
            </a:endParaRPr>
          </a:p>
          <a:p>
            <a:r>
              <a:rPr lang="en-US" dirty="0" smtClean="0">
                <a:solidFill>
                  <a:srgbClr val="333333"/>
                </a:solidFill>
                <a:latin typeface="museo_sans300"/>
              </a:rPr>
              <a:t>Federal </a:t>
            </a:r>
            <a:r>
              <a:rPr lang="en-US" dirty="0">
                <a:solidFill>
                  <a:srgbClr val="333333"/>
                </a:solidFill>
                <a:latin typeface="museo_sans300"/>
              </a:rPr>
              <a:t>Direct Parent PLUS loans for the 2017-18 academic year have a 7% interest rate. </a:t>
            </a:r>
            <a:endParaRPr lang="en-US" dirty="0" smtClean="0">
              <a:solidFill>
                <a:srgbClr val="333333"/>
              </a:solidFill>
              <a:latin typeface="museo_sans300"/>
            </a:endParaRPr>
          </a:p>
          <a:p>
            <a:endParaRPr lang="en-US" dirty="0" smtClean="0"/>
          </a:p>
          <a:p>
            <a:r>
              <a:rPr lang="en-US" dirty="0" smtClean="0">
                <a:solidFill>
                  <a:schemeClr val="accent1">
                    <a:lumMod val="75000"/>
                  </a:schemeClr>
                </a:solidFill>
                <a:latin typeface="museo_sans300"/>
              </a:rPr>
              <a:t>Federal </a:t>
            </a:r>
            <a:r>
              <a:rPr lang="en-US" dirty="0">
                <a:solidFill>
                  <a:schemeClr val="accent1">
                    <a:lumMod val="75000"/>
                  </a:schemeClr>
                </a:solidFill>
                <a:latin typeface="museo_sans300"/>
              </a:rPr>
              <a:t>Direct Parent PLUS loans for the 2018-19 academic year have a 7.60% interest rate</a:t>
            </a:r>
            <a:r>
              <a:rPr lang="en-US" dirty="0" smtClean="0">
                <a:solidFill>
                  <a:schemeClr val="accent1">
                    <a:lumMod val="75000"/>
                  </a:schemeClr>
                </a:solidFill>
                <a:latin typeface="museo_sans300"/>
              </a:rPr>
              <a:t>.*</a:t>
            </a:r>
            <a:endParaRPr lang="en-US" dirty="0">
              <a:solidFill>
                <a:schemeClr val="accent1">
                  <a:lumMod val="75000"/>
                </a:schemeClr>
              </a:solidFill>
            </a:endParaRPr>
          </a:p>
        </p:txBody>
      </p:sp>
    </p:spTree>
    <p:extLst>
      <p:ext uri="{BB962C8B-B14F-4D97-AF65-F5344CB8AC3E}">
        <p14:creationId xmlns:p14="http://schemas.microsoft.com/office/powerpoint/2010/main" val="3921448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2"/>
          </p:cNvPr>
          <p:cNvPicPr>
            <a:picLocks noChangeAspect="1"/>
          </p:cNvPicPr>
          <p:nvPr/>
        </p:nvPicPr>
        <p:blipFill>
          <a:blip r:embed="rId3"/>
          <a:stretch>
            <a:fillRect/>
          </a:stretch>
        </p:blipFill>
        <p:spPr>
          <a:xfrm>
            <a:off x="1755928" y="1158948"/>
            <a:ext cx="7390603" cy="4132018"/>
          </a:xfrm>
          <a:prstGeom prst="rect">
            <a:avLst/>
          </a:prstGeom>
        </p:spPr>
      </p:pic>
    </p:spTree>
    <p:extLst>
      <p:ext uri="{BB962C8B-B14F-4D97-AF65-F5344CB8AC3E}">
        <p14:creationId xmlns:p14="http://schemas.microsoft.com/office/powerpoint/2010/main" val="28070590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Federal Work Study and Student Employment</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b="1" dirty="0"/>
              <a:t>Federal Work Study (FWS)</a:t>
            </a:r>
            <a:r>
              <a:rPr lang="en-US" dirty="0"/>
              <a:t> provides employment opportunities that enable students to earn money to fund their education. Also campus-based, FWS awards are based on documented need and availability of funds. This program encourages community service employment and work related to the student's course of study. To the extent possible, Barton will attempt to provide employment that complements and reinforces the student's educational and vocational career goals. FWS salaries will be paid at the current federal minimum wage and earnings are restricted to the amount of the award. Students employed through FWS will be paid on a monthly basis.</a:t>
            </a:r>
          </a:p>
          <a:p>
            <a:r>
              <a:rPr lang="en-US" dirty="0"/>
              <a:t>Barton also provides </a:t>
            </a:r>
            <a:r>
              <a:rPr lang="en-US" b="1" dirty="0"/>
              <a:t>Student Employment</a:t>
            </a:r>
            <a:r>
              <a:rPr lang="en-US" dirty="0"/>
              <a:t> opportunities for students who would not otherwise qualify for Federal Work Study.  These jobs are available to students with the approval of Barton's Human Resources office and are funded by Barton.  Salaries are paid at current federal minimum wage.  Students employed through Barton's Student Employment program will be paid on a monthly basis.</a:t>
            </a:r>
          </a:p>
          <a:p>
            <a:r>
              <a:rPr lang="en-US" dirty="0"/>
              <a:t>For additional information, contact the </a:t>
            </a:r>
            <a:r>
              <a:rPr lang="en-US" u="sng" dirty="0">
                <a:hlinkClick r:id="rId2"/>
              </a:rPr>
              <a:t>Financial Aid Office</a:t>
            </a:r>
            <a:r>
              <a:rPr lang="en-US" dirty="0"/>
              <a:t> at (866) 257-2574 or the </a:t>
            </a:r>
            <a:r>
              <a:rPr lang="en-US" u="sng" dirty="0">
                <a:hlinkClick r:id="rId3"/>
              </a:rPr>
              <a:t>Office of Human Resources</a:t>
            </a:r>
            <a:r>
              <a:rPr lang="en-US" dirty="0"/>
              <a:t> at (620) 792-9275.</a:t>
            </a:r>
          </a:p>
          <a:p>
            <a:endParaRPr lang="en-US" dirty="0"/>
          </a:p>
        </p:txBody>
      </p:sp>
    </p:spTree>
    <p:extLst>
      <p:ext uri="{BB962C8B-B14F-4D97-AF65-F5344CB8AC3E}">
        <p14:creationId xmlns:p14="http://schemas.microsoft.com/office/powerpoint/2010/main" val="38630194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164</TotalTime>
  <Words>828</Words>
  <Application>Microsoft Office PowerPoint</Application>
  <PresentationFormat>Widescreen</PresentationFormat>
  <Paragraphs>128</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Droid Serif</vt:lpstr>
      <vt:lpstr>inherit</vt:lpstr>
      <vt:lpstr>museo_sans300</vt:lpstr>
      <vt:lpstr>Trebuchet MS</vt:lpstr>
      <vt:lpstr>Wingdings 3</vt:lpstr>
      <vt:lpstr>Facet</vt:lpstr>
      <vt:lpstr>Federal Student Aid</vt:lpstr>
      <vt:lpstr>Completing the FAFSA</vt:lpstr>
      <vt:lpstr>Federal Student Grants at Barton</vt:lpstr>
      <vt:lpstr>Federal Student Loans </vt:lpstr>
      <vt:lpstr>Parent Plus Loan</vt:lpstr>
      <vt:lpstr>Loan Eligibility</vt:lpstr>
      <vt:lpstr>Interest Rate for Federal Loans</vt:lpstr>
      <vt:lpstr>PowerPoint Presentation</vt:lpstr>
      <vt:lpstr>Federal Work Study and Student Employment </vt:lpstr>
      <vt:lpstr>Before You Graduate or Leave School</vt:lpstr>
      <vt:lpstr>PowerPoint Presentation</vt:lpstr>
      <vt:lpstr>Review Your Federal Student Loan History</vt:lpstr>
      <vt:lpstr>Get to Know Your Loan Servicer</vt:lpstr>
      <vt:lpstr>Create an Online Account on Your Servicer’s Website.</vt:lpstr>
      <vt:lpstr>Complete Mandatory Exit Counseling</vt:lpstr>
      <vt:lpstr>Set a Goal for Repayment</vt:lpstr>
      <vt:lpstr>Select an Affordable Repayment Plan</vt:lpstr>
      <vt:lpstr>Know if You are Eligible for Loan Forgiveness Based on Your Employer or Job</vt:lpstr>
      <vt:lpstr>Reduce Your Federal Income Taxes</vt:lpstr>
      <vt:lpstr>Tips for Successful Loan Repayment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Student Loans</dc:title>
  <dc:creator>Asher, Whitney</dc:creator>
  <cp:lastModifiedBy>barton</cp:lastModifiedBy>
  <cp:revision>19</cp:revision>
  <dcterms:created xsi:type="dcterms:W3CDTF">2017-03-09T16:45:46Z</dcterms:created>
  <dcterms:modified xsi:type="dcterms:W3CDTF">2018-11-07T16:04:25Z</dcterms:modified>
</cp:coreProperties>
</file>