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57" r:id="rId4"/>
    <p:sldId id="258" r:id="rId5"/>
    <p:sldId id="259" r:id="rId6"/>
    <p:sldId id="264" r:id="rId7"/>
    <p:sldId id="270" r:id="rId8"/>
    <p:sldId id="260" r:id="rId9"/>
    <p:sldId id="261" r:id="rId10"/>
    <p:sldId id="262" r:id="rId11"/>
    <p:sldId id="263" r:id="rId12"/>
    <p:sldId id="265" r:id="rId13"/>
    <p:sldId id="266" r:id="rId14"/>
    <p:sldId id="267" r:id="rId15"/>
    <p:sldId id="268" r:id="rId16"/>
    <p:sldId id="269"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02" autoAdjust="0"/>
    <p:restoredTop sz="94660"/>
  </p:normalViewPr>
  <p:slideViewPr>
    <p:cSldViewPr>
      <p:cViewPr varScale="1">
        <p:scale>
          <a:sx n="67" d="100"/>
          <a:sy n="67" d="100"/>
        </p:scale>
        <p:origin x="-103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083CC2-1C21-4D43-8B79-0D461A2D538F}" type="datetimeFigureOut">
              <a:rPr lang="en-US" smtClean="0"/>
              <a:t>12/12/2012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DF664-03EB-4EC1-8ED7-1191F03512C3}" type="slidenum">
              <a:rPr lang="en-US" smtClean="0"/>
              <a:t>‹#›</a:t>
            </a:fld>
            <a:endParaRPr lang="en-US"/>
          </a:p>
        </p:txBody>
      </p:sp>
    </p:spTree>
    <p:extLst>
      <p:ext uri="{BB962C8B-B14F-4D97-AF65-F5344CB8AC3E}">
        <p14:creationId xmlns:p14="http://schemas.microsoft.com/office/powerpoint/2010/main" val="2765542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083CC2-1C21-4D43-8B79-0D461A2D538F}" type="datetimeFigureOut">
              <a:rPr lang="en-US" smtClean="0"/>
              <a:t>12/12/2012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DF664-03EB-4EC1-8ED7-1191F03512C3}" type="slidenum">
              <a:rPr lang="en-US" smtClean="0"/>
              <a:t>‹#›</a:t>
            </a:fld>
            <a:endParaRPr lang="en-US"/>
          </a:p>
        </p:txBody>
      </p:sp>
    </p:spTree>
    <p:extLst>
      <p:ext uri="{BB962C8B-B14F-4D97-AF65-F5344CB8AC3E}">
        <p14:creationId xmlns:p14="http://schemas.microsoft.com/office/powerpoint/2010/main" val="1569210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083CC2-1C21-4D43-8B79-0D461A2D538F}" type="datetimeFigureOut">
              <a:rPr lang="en-US" smtClean="0"/>
              <a:t>12/12/2012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DF664-03EB-4EC1-8ED7-1191F03512C3}" type="slidenum">
              <a:rPr lang="en-US" smtClean="0"/>
              <a:t>‹#›</a:t>
            </a:fld>
            <a:endParaRPr lang="en-US"/>
          </a:p>
        </p:txBody>
      </p:sp>
    </p:spTree>
    <p:extLst>
      <p:ext uri="{BB962C8B-B14F-4D97-AF65-F5344CB8AC3E}">
        <p14:creationId xmlns:p14="http://schemas.microsoft.com/office/powerpoint/2010/main" val="1375089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083CC2-1C21-4D43-8B79-0D461A2D538F}" type="datetimeFigureOut">
              <a:rPr lang="en-US" smtClean="0"/>
              <a:t>12/12/2012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DF664-03EB-4EC1-8ED7-1191F03512C3}" type="slidenum">
              <a:rPr lang="en-US" smtClean="0"/>
              <a:t>‹#›</a:t>
            </a:fld>
            <a:endParaRPr lang="en-US"/>
          </a:p>
        </p:txBody>
      </p:sp>
    </p:spTree>
    <p:extLst>
      <p:ext uri="{BB962C8B-B14F-4D97-AF65-F5344CB8AC3E}">
        <p14:creationId xmlns:p14="http://schemas.microsoft.com/office/powerpoint/2010/main" val="47281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083CC2-1C21-4D43-8B79-0D461A2D538F}" type="datetimeFigureOut">
              <a:rPr lang="en-US" smtClean="0"/>
              <a:t>12/12/2012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DF664-03EB-4EC1-8ED7-1191F03512C3}" type="slidenum">
              <a:rPr lang="en-US" smtClean="0"/>
              <a:t>‹#›</a:t>
            </a:fld>
            <a:endParaRPr lang="en-US"/>
          </a:p>
        </p:txBody>
      </p:sp>
    </p:spTree>
    <p:extLst>
      <p:ext uri="{BB962C8B-B14F-4D97-AF65-F5344CB8AC3E}">
        <p14:creationId xmlns:p14="http://schemas.microsoft.com/office/powerpoint/2010/main" val="1117691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083CC2-1C21-4D43-8B79-0D461A2D538F}" type="datetimeFigureOut">
              <a:rPr lang="en-US" smtClean="0"/>
              <a:t>12/12/2012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1DF664-03EB-4EC1-8ED7-1191F03512C3}" type="slidenum">
              <a:rPr lang="en-US" smtClean="0"/>
              <a:t>‹#›</a:t>
            </a:fld>
            <a:endParaRPr lang="en-US"/>
          </a:p>
        </p:txBody>
      </p:sp>
    </p:spTree>
    <p:extLst>
      <p:ext uri="{BB962C8B-B14F-4D97-AF65-F5344CB8AC3E}">
        <p14:creationId xmlns:p14="http://schemas.microsoft.com/office/powerpoint/2010/main" val="2997748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083CC2-1C21-4D43-8B79-0D461A2D538F}" type="datetimeFigureOut">
              <a:rPr lang="en-US" smtClean="0"/>
              <a:t>12/12/2012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1DF664-03EB-4EC1-8ED7-1191F03512C3}" type="slidenum">
              <a:rPr lang="en-US" smtClean="0"/>
              <a:t>‹#›</a:t>
            </a:fld>
            <a:endParaRPr lang="en-US"/>
          </a:p>
        </p:txBody>
      </p:sp>
    </p:spTree>
    <p:extLst>
      <p:ext uri="{BB962C8B-B14F-4D97-AF65-F5344CB8AC3E}">
        <p14:creationId xmlns:p14="http://schemas.microsoft.com/office/powerpoint/2010/main" val="3249125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083CC2-1C21-4D43-8B79-0D461A2D538F}" type="datetimeFigureOut">
              <a:rPr lang="en-US" smtClean="0"/>
              <a:t>12/12/2012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1DF664-03EB-4EC1-8ED7-1191F03512C3}" type="slidenum">
              <a:rPr lang="en-US" smtClean="0"/>
              <a:t>‹#›</a:t>
            </a:fld>
            <a:endParaRPr lang="en-US"/>
          </a:p>
        </p:txBody>
      </p:sp>
    </p:spTree>
    <p:extLst>
      <p:ext uri="{BB962C8B-B14F-4D97-AF65-F5344CB8AC3E}">
        <p14:creationId xmlns:p14="http://schemas.microsoft.com/office/powerpoint/2010/main" val="3478664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083CC2-1C21-4D43-8B79-0D461A2D538F}" type="datetimeFigureOut">
              <a:rPr lang="en-US" smtClean="0"/>
              <a:t>12/12/2012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1DF664-03EB-4EC1-8ED7-1191F03512C3}" type="slidenum">
              <a:rPr lang="en-US" smtClean="0"/>
              <a:t>‹#›</a:t>
            </a:fld>
            <a:endParaRPr lang="en-US"/>
          </a:p>
        </p:txBody>
      </p:sp>
    </p:spTree>
    <p:extLst>
      <p:ext uri="{BB962C8B-B14F-4D97-AF65-F5344CB8AC3E}">
        <p14:creationId xmlns:p14="http://schemas.microsoft.com/office/powerpoint/2010/main" val="1789368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083CC2-1C21-4D43-8B79-0D461A2D538F}" type="datetimeFigureOut">
              <a:rPr lang="en-US" smtClean="0"/>
              <a:t>12/12/2012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1DF664-03EB-4EC1-8ED7-1191F03512C3}" type="slidenum">
              <a:rPr lang="en-US" smtClean="0"/>
              <a:t>‹#›</a:t>
            </a:fld>
            <a:endParaRPr lang="en-US"/>
          </a:p>
        </p:txBody>
      </p:sp>
    </p:spTree>
    <p:extLst>
      <p:ext uri="{BB962C8B-B14F-4D97-AF65-F5344CB8AC3E}">
        <p14:creationId xmlns:p14="http://schemas.microsoft.com/office/powerpoint/2010/main" val="833805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083CC2-1C21-4D43-8B79-0D461A2D538F}" type="datetimeFigureOut">
              <a:rPr lang="en-US" smtClean="0"/>
              <a:t>12/12/2012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1DF664-03EB-4EC1-8ED7-1191F03512C3}" type="slidenum">
              <a:rPr lang="en-US" smtClean="0"/>
              <a:t>‹#›</a:t>
            </a:fld>
            <a:endParaRPr lang="en-US"/>
          </a:p>
        </p:txBody>
      </p:sp>
    </p:spTree>
    <p:extLst>
      <p:ext uri="{BB962C8B-B14F-4D97-AF65-F5344CB8AC3E}">
        <p14:creationId xmlns:p14="http://schemas.microsoft.com/office/powerpoint/2010/main" val="2856194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083CC2-1C21-4D43-8B79-0D461A2D538F}" type="datetimeFigureOut">
              <a:rPr lang="en-US" smtClean="0"/>
              <a:t>12/12/2012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1DF664-03EB-4EC1-8ED7-1191F03512C3}" type="slidenum">
              <a:rPr lang="en-US" smtClean="0"/>
              <a:t>‹#›</a:t>
            </a:fld>
            <a:endParaRPr lang="en-US"/>
          </a:p>
        </p:txBody>
      </p:sp>
    </p:spTree>
    <p:extLst>
      <p:ext uri="{BB962C8B-B14F-4D97-AF65-F5344CB8AC3E}">
        <p14:creationId xmlns:p14="http://schemas.microsoft.com/office/powerpoint/2010/main" val="704199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financialaid@bartonccc.edu"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tudentaid.ed.gov/sites/default/video/FINANCIAL_AID_PROCESS_CC.wm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smtClean="0">
                <a:solidFill>
                  <a:srgbClr val="0070C0"/>
                </a:solidFill>
              </a:rPr>
              <a:t>F</a:t>
            </a:r>
            <a:r>
              <a:rPr lang="en-US" dirty="0" smtClean="0"/>
              <a:t>ederal </a:t>
            </a:r>
            <a:r>
              <a:rPr lang="en-US" sz="6000" dirty="0" smtClean="0">
                <a:solidFill>
                  <a:srgbClr val="FFC000"/>
                </a:solidFill>
              </a:rPr>
              <a:t>S</a:t>
            </a:r>
            <a:r>
              <a:rPr lang="en-US" dirty="0" smtClean="0"/>
              <a:t>tudent </a:t>
            </a:r>
            <a:r>
              <a:rPr lang="en-US" sz="6000" dirty="0" smtClean="0">
                <a:solidFill>
                  <a:srgbClr val="92D050"/>
                </a:solidFill>
              </a:rPr>
              <a:t>A</a:t>
            </a:r>
            <a:r>
              <a:rPr lang="en-US" dirty="0" smtClean="0"/>
              <a:t>id Overview</a:t>
            </a:r>
            <a:endParaRPr lang="en-US" dirty="0"/>
          </a:p>
        </p:txBody>
      </p:sp>
      <p:sp>
        <p:nvSpPr>
          <p:cNvPr id="3" name="Subtitle 2"/>
          <p:cNvSpPr>
            <a:spLocks noGrp="1"/>
          </p:cNvSpPr>
          <p:nvPr>
            <p:ph type="subTitle" idx="1"/>
          </p:nvPr>
        </p:nvSpPr>
        <p:spPr/>
        <p:txBody>
          <a:bodyPr/>
          <a:lstStyle/>
          <a:p>
            <a:r>
              <a:rPr lang="en-US" sz="3600" b="1" dirty="0" smtClean="0">
                <a:solidFill>
                  <a:srgbClr val="0070C0"/>
                </a:solidFill>
              </a:rPr>
              <a:t>With Barton Community College</a:t>
            </a:r>
          </a:p>
          <a:p>
            <a:endParaRPr lang="en-US" b="1" dirty="0"/>
          </a:p>
        </p:txBody>
      </p:sp>
    </p:spTree>
    <p:extLst>
      <p:ext uri="{BB962C8B-B14F-4D97-AF65-F5344CB8AC3E}">
        <p14:creationId xmlns:p14="http://schemas.microsoft.com/office/powerpoint/2010/main" val="37239830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This is a person who did not use the data link --</a:t>
            </a:r>
            <a:endParaRPr lang="en-US" sz="2800" dirty="0"/>
          </a:p>
        </p:txBody>
      </p:sp>
      <p:pic>
        <p:nvPicPr>
          <p:cNvPr id="5122" name="Picture 2" descr="C:\Users\asherw\AppData\Local\Microsoft\Windows\Temporary Internet Files\Content.IE5\EZFJFLM6\MP900433180[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723485"/>
            <a:ext cx="6400800" cy="4279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06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anim calcmode="lin" valueType="num">
                                      <p:cBhvr>
                                        <p:cTn id="8" dur="2000" fill="hold"/>
                                        <p:tgtEl>
                                          <p:spTgt spid="5122"/>
                                        </p:tgtEl>
                                        <p:attrNameLst>
                                          <p:attrName>ppt_w</p:attrName>
                                        </p:attrNameLst>
                                      </p:cBhvr>
                                      <p:tavLst>
                                        <p:tav tm="0" fmla="#ppt_w*sin(2.5*pi*$)">
                                          <p:val>
                                            <p:fltVal val="0"/>
                                          </p:val>
                                        </p:tav>
                                        <p:tav tm="100000">
                                          <p:val>
                                            <p:fltVal val="1"/>
                                          </p:val>
                                        </p:tav>
                                      </p:tavLst>
                                    </p:anim>
                                    <p:anim calcmode="lin" valueType="num">
                                      <p:cBhvr>
                                        <p:cTn id="9" dur="2000" fill="hold"/>
                                        <p:tgtEl>
                                          <p:spTgt spid="51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This is a person who did use the data link --</a:t>
            </a:r>
            <a:endParaRPr lang="en-US" sz="2800" dirty="0"/>
          </a:p>
        </p:txBody>
      </p:sp>
      <p:pic>
        <p:nvPicPr>
          <p:cNvPr id="6146" name="Picture 2" descr="C:\Users\asherw\AppData\Local\Microsoft\Windows\Temporary Internet Files\Content.IE5\GTR6NV4K\MP900422861[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4600" y="1600200"/>
            <a:ext cx="411480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11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anim calcmode="lin" valueType="num">
                                      <p:cBhvr>
                                        <p:cTn id="8" dur="2000" fill="hold"/>
                                        <p:tgtEl>
                                          <p:spTgt spid="6146"/>
                                        </p:tgtEl>
                                        <p:attrNameLst>
                                          <p:attrName>ppt_w</p:attrName>
                                        </p:attrNameLst>
                                      </p:cBhvr>
                                      <p:tavLst>
                                        <p:tav tm="0" fmla="#ppt_w*sin(2.5*pi*$)">
                                          <p:val>
                                            <p:fltVal val="0"/>
                                          </p:val>
                                        </p:tav>
                                        <p:tav tm="100000">
                                          <p:val>
                                            <p:fltVal val="1"/>
                                          </p:val>
                                        </p:tav>
                                      </p:tavLst>
                                    </p:anim>
                                    <p:anim calcmode="lin" valueType="num">
                                      <p:cBhvr>
                                        <p:cTn id="9" dur="2000" fill="hold"/>
                                        <p:tgtEl>
                                          <p:spTgt spid="61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805108">
            <a:off x="307859" y="732880"/>
            <a:ext cx="5334000" cy="2308324"/>
          </a:xfrm>
          <a:prstGeom prst="rect">
            <a:avLst/>
          </a:prstGeom>
          <a:noFill/>
        </p:spPr>
        <p:txBody>
          <a:bodyPr wrap="square" rtlCol="0">
            <a:spAutoFit/>
          </a:bodyPr>
          <a:lstStyle/>
          <a:p>
            <a:r>
              <a:rPr lang="en-US" sz="4800" b="1" dirty="0" smtClean="0">
                <a:solidFill>
                  <a:schemeClr val="accent5">
                    <a:lumMod val="75000"/>
                  </a:schemeClr>
                </a:solidFill>
              </a:rPr>
              <a:t>Once you complete the FAFSA, You are DONE!!!</a:t>
            </a:r>
            <a:endParaRPr lang="en-US" sz="4800" b="1" dirty="0">
              <a:solidFill>
                <a:schemeClr val="accent5">
                  <a:lumMod val="75000"/>
                </a:schemeClr>
              </a:solidFill>
            </a:endParaRPr>
          </a:p>
        </p:txBody>
      </p:sp>
      <p:pic>
        <p:nvPicPr>
          <p:cNvPr id="8194" name="Picture 2" descr="C:\Users\asherw\AppData\Local\Microsoft\Windows\Temporary Internet Files\Content.IE5\GGDP1OBS\MC900383568[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167810"/>
            <a:ext cx="4793590" cy="5690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0944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2286000"/>
            <a:ext cx="6477000" cy="1569660"/>
          </a:xfrm>
          <a:prstGeom prst="rect">
            <a:avLst/>
          </a:prstGeom>
          <a:noFill/>
        </p:spPr>
        <p:txBody>
          <a:bodyPr wrap="square" rtlCol="0">
            <a:spAutoFit/>
          </a:bodyPr>
          <a:lstStyle/>
          <a:p>
            <a:r>
              <a:rPr lang="en-US" sz="9600" b="1" u="sng" dirty="0" smtClean="0">
                <a:solidFill>
                  <a:srgbClr val="C00000"/>
                </a:solidFill>
              </a:rPr>
              <a:t>WRONG!!</a:t>
            </a:r>
            <a:endParaRPr lang="en-US" sz="9600" b="1" u="sng" dirty="0">
              <a:solidFill>
                <a:srgbClr val="C00000"/>
              </a:solidFill>
            </a:endParaRPr>
          </a:p>
        </p:txBody>
      </p:sp>
    </p:spTree>
    <p:extLst>
      <p:ext uri="{BB962C8B-B14F-4D97-AF65-F5344CB8AC3E}">
        <p14:creationId xmlns:p14="http://schemas.microsoft.com/office/powerpoint/2010/main" val="109400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71651"/>
            <a:ext cx="8120428" cy="523220"/>
          </a:xfrm>
          <a:prstGeom prst="rect">
            <a:avLst/>
          </a:prstGeom>
          <a:noFill/>
        </p:spPr>
        <p:txBody>
          <a:bodyPr wrap="none" rtlCol="0">
            <a:spAutoFit/>
          </a:bodyPr>
          <a:lstStyle/>
          <a:p>
            <a:r>
              <a:rPr lang="en-US" sz="2800" b="1" dirty="0" smtClean="0">
                <a:solidFill>
                  <a:schemeClr val="accent4"/>
                </a:solidFill>
              </a:rPr>
              <a:t>What you can expect to happen when you are done…</a:t>
            </a:r>
            <a:endParaRPr lang="en-US" sz="2800" b="1" dirty="0">
              <a:solidFill>
                <a:schemeClr val="accent4"/>
              </a:solidFill>
            </a:endParaRPr>
          </a:p>
        </p:txBody>
      </p:sp>
      <p:sp>
        <p:nvSpPr>
          <p:cNvPr id="3" name="TextBox 2"/>
          <p:cNvSpPr txBox="1"/>
          <p:nvPr/>
        </p:nvSpPr>
        <p:spPr>
          <a:xfrm>
            <a:off x="685800" y="1066800"/>
            <a:ext cx="7086600" cy="4893647"/>
          </a:xfrm>
          <a:prstGeom prst="rect">
            <a:avLst/>
          </a:prstGeom>
          <a:noFill/>
        </p:spPr>
        <p:txBody>
          <a:bodyPr wrap="square" rtlCol="0">
            <a:spAutoFit/>
          </a:bodyPr>
          <a:lstStyle/>
          <a:p>
            <a:pPr marL="285750" indent="-285750">
              <a:buFont typeface="Arial" pitchFamily="34" charset="0"/>
              <a:buChar char="•"/>
            </a:pPr>
            <a:r>
              <a:rPr lang="en-US" sz="2400" dirty="0" smtClean="0"/>
              <a:t>You will receive an </a:t>
            </a:r>
            <a:r>
              <a:rPr lang="en-US" sz="2400" b="1" dirty="0" smtClean="0">
                <a:solidFill>
                  <a:srgbClr val="C00000"/>
                </a:solidFill>
              </a:rPr>
              <a:t>ESTIMATE</a:t>
            </a:r>
            <a:r>
              <a:rPr lang="en-US" sz="2400" dirty="0" smtClean="0"/>
              <a:t> from the </a:t>
            </a:r>
            <a:r>
              <a:rPr lang="en-US" sz="2400" smtClean="0"/>
              <a:t>Federal Processor when </a:t>
            </a:r>
            <a:r>
              <a:rPr lang="en-US" sz="2400" dirty="0" smtClean="0"/>
              <a:t>you submit the form online.</a:t>
            </a:r>
          </a:p>
          <a:p>
            <a:pPr marL="285750" indent="-285750">
              <a:buFont typeface="Arial" pitchFamily="34" charset="0"/>
              <a:buChar char="•"/>
            </a:pPr>
            <a:r>
              <a:rPr lang="en-US" sz="2400" dirty="0" smtClean="0"/>
              <a:t>Your school(s) will contact you once they have received your information. Make sure you know how to expect that communication from them!</a:t>
            </a:r>
          </a:p>
          <a:p>
            <a:pPr marL="285750" indent="-285750">
              <a:buFont typeface="Arial" pitchFamily="34" charset="0"/>
              <a:buChar char="•"/>
            </a:pPr>
            <a:r>
              <a:rPr lang="en-US" sz="2400" dirty="0" smtClean="0"/>
              <a:t>You </a:t>
            </a:r>
            <a:r>
              <a:rPr lang="en-US" sz="2400" b="1" dirty="0" smtClean="0"/>
              <a:t>might</a:t>
            </a:r>
            <a:r>
              <a:rPr lang="en-US" sz="2400" dirty="0" smtClean="0"/>
              <a:t> be required to turn in more documents</a:t>
            </a:r>
          </a:p>
          <a:p>
            <a:pPr marL="285750" indent="-285750">
              <a:buFont typeface="Arial" pitchFamily="34" charset="0"/>
              <a:buChar char="•"/>
            </a:pPr>
            <a:r>
              <a:rPr lang="en-US" sz="2400" dirty="0" smtClean="0"/>
              <a:t>Total time from the time you submit your FAFSA to when you are awarded your financial aid varies from school to school.  You’ll want to contact your school to find out what to expect.</a:t>
            </a:r>
          </a:p>
          <a:p>
            <a:pPr marL="285750" indent="-285750">
              <a:buFont typeface="Arial" pitchFamily="34" charset="0"/>
              <a:buChar char="•"/>
            </a:pPr>
            <a:r>
              <a:rPr lang="en-US" sz="2400" dirty="0" smtClean="0"/>
              <a:t>Do </a:t>
            </a:r>
            <a:r>
              <a:rPr lang="en-US" sz="2400" b="1" dirty="0" smtClean="0"/>
              <a:t>NOT</a:t>
            </a:r>
            <a:r>
              <a:rPr lang="en-US" sz="2400" dirty="0" smtClean="0"/>
              <a:t> assume you have been awarded financial aid, simply because you completed your FAFSA.</a:t>
            </a:r>
          </a:p>
          <a:p>
            <a:pPr marL="285750" indent="-285750">
              <a:buFont typeface="Arial" pitchFamily="34" charset="0"/>
              <a:buChar char="•"/>
            </a:pPr>
            <a:endParaRPr lang="en-US" sz="2400" dirty="0"/>
          </a:p>
        </p:txBody>
      </p:sp>
    </p:spTree>
    <p:extLst>
      <p:ext uri="{BB962C8B-B14F-4D97-AF65-F5344CB8AC3E}">
        <p14:creationId xmlns:p14="http://schemas.microsoft.com/office/powerpoint/2010/main" val="38376910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sherw\AppData\Local\Microsoft\Windows\Temporary Internet Files\Content.IE5\3EGZYWK9\MC90036426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85800"/>
            <a:ext cx="4180637" cy="501218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86137" y="424190"/>
            <a:ext cx="5334000" cy="523220"/>
          </a:xfrm>
          <a:prstGeom prst="rect">
            <a:avLst/>
          </a:prstGeom>
          <a:noFill/>
        </p:spPr>
        <p:txBody>
          <a:bodyPr wrap="square" rtlCol="0">
            <a:spAutoFit/>
          </a:bodyPr>
          <a:lstStyle/>
          <a:p>
            <a:r>
              <a:rPr lang="en-US" sz="2800" b="1" dirty="0" smtClean="0"/>
              <a:t>Money Doesn’t Grow on Trees…</a:t>
            </a:r>
            <a:endParaRPr lang="en-US" sz="2800" b="1" dirty="0"/>
          </a:p>
        </p:txBody>
      </p:sp>
      <p:sp>
        <p:nvSpPr>
          <p:cNvPr id="3" name="TextBox 2"/>
          <p:cNvSpPr txBox="1"/>
          <p:nvPr/>
        </p:nvSpPr>
        <p:spPr>
          <a:xfrm>
            <a:off x="4342562" y="1371599"/>
            <a:ext cx="4183068" cy="3785652"/>
          </a:xfrm>
          <a:prstGeom prst="rect">
            <a:avLst/>
          </a:prstGeom>
          <a:noFill/>
        </p:spPr>
        <p:txBody>
          <a:bodyPr wrap="none" rtlCol="0">
            <a:spAutoFit/>
          </a:bodyPr>
          <a:lstStyle/>
          <a:p>
            <a:r>
              <a:rPr lang="en-US" sz="2400" dirty="0" smtClean="0"/>
              <a:t>Other places you should look</a:t>
            </a:r>
          </a:p>
          <a:p>
            <a:r>
              <a:rPr lang="en-US" sz="2400" dirty="0" smtClean="0"/>
              <a:t> include:</a:t>
            </a:r>
          </a:p>
          <a:p>
            <a:endParaRPr lang="en-US" sz="2400" dirty="0" smtClean="0"/>
          </a:p>
          <a:p>
            <a:pPr marL="285750" indent="-285750">
              <a:buFont typeface="Arial" pitchFamily="34" charset="0"/>
              <a:buChar char="•"/>
            </a:pPr>
            <a:r>
              <a:rPr lang="en-US" sz="2400" dirty="0" smtClean="0"/>
              <a:t>High School Counselors</a:t>
            </a:r>
          </a:p>
          <a:p>
            <a:pPr marL="285750" indent="-285750">
              <a:buFont typeface="Arial" pitchFamily="34" charset="0"/>
              <a:buChar char="•"/>
            </a:pPr>
            <a:r>
              <a:rPr lang="en-US" sz="2400" dirty="0" smtClean="0"/>
              <a:t>Community Businesses</a:t>
            </a:r>
          </a:p>
          <a:p>
            <a:pPr marL="285750" indent="-285750">
              <a:buFont typeface="Arial" pitchFamily="34" charset="0"/>
              <a:buChar char="•"/>
            </a:pPr>
            <a:r>
              <a:rPr lang="en-US" sz="2400" dirty="0" smtClean="0"/>
              <a:t>Employers</a:t>
            </a:r>
          </a:p>
          <a:p>
            <a:pPr marL="285750" indent="-285750">
              <a:buFont typeface="Arial" pitchFamily="34" charset="0"/>
              <a:buChar char="•"/>
            </a:pPr>
            <a:r>
              <a:rPr lang="en-US" sz="2400" dirty="0" smtClean="0"/>
              <a:t>State Agencies (Kansas Board </a:t>
            </a:r>
          </a:p>
          <a:p>
            <a:r>
              <a:rPr lang="en-US" sz="2400" dirty="0" smtClean="0"/>
              <a:t>    of Regents)</a:t>
            </a:r>
          </a:p>
          <a:p>
            <a:pPr marL="285750" indent="-285750">
              <a:buFont typeface="Arial" pitchFamily="34" charset="0"/>
              <a:buChar char="•"/>
            </a:pPr>
            <a:r>
              <a:rPr lang="en-US" sz="2400" dirty="0" smtClean="0"/>
              <a:t>Church</a:t>
            </a:r>
          </a:p>
          <a:p>
            <a:pPr marL="285750" indent="-285750">
              <a:buFont typeface="Arial" pitchFamily="34" charset="0"/>
              <a:buChar char="•"/>
            </a:pPr>
            <a:r>
              <a:rPr lang="en-US" sz="2400" dirty="0" smtClean="0"/>
              <a:t>Financial Aid Office</a:t>
            </a:r>
            <a:endParaRPr lang="en-US" sz="2400" dirty="0"/>
          </a:p>
        </p:txBody>
      </p:sp>
    </p:spTree>
    <p:extLst>
      <p:ext uri="{BB962C8B-B14F-4D97-AF65-F5344CB8AC3E}">
        <p14:creationId xmlns:p14="http://schemas.microsoft.com/office/powerpoint/2010/main" val="35914779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sherw\AppData\Local\Microsoft\Windows\Temporary Internet Files\Content.IE5\YUO62B4L\MP90043951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9" y="2057400"/>
            <a:ext cx="6400800" cy="42732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00187" y="965418"/>
            <a:ext cx="6105774" cy="923330"/>
          </a:xfrm>
          <a:prstGeom prst="rect">
            <a:avLst/>
          </a:prstGeom>
          <a:noFill/>
        </p:spPr>
        <p:txBody>
          <a:bodyPr wrap="none" rtlCol="0">
            <a:spAutoFit/>
          </a:bodyPr>
          <a:lstStyle/>
          <a:p>
            <a:pPr algn="ctr"/>
            <a:r>
              <a:rPr lang="en-US" dirty="0" smtClean="0"/>
              <a:t>are awarded for those who</a:t>
            </a:r>
            <a:br>
              <a:rPr lang="en-US" dirty="0" smtClean="0"/>
            </a:br>
            <a:r>
              <a:rPr lang="en-US" dirty="0" smtClean="0"/>
              <a:t>have applied for admissions and included their ACT and/or GPA</a:t>
            </a:r>
          </a:p>
          <a:p>
            <a:pPr algn="ctr"/>
            <a:r>
              <a:rPr lang="en-US" dirty="0" smtClean="0"/>
              <a:t>by March 15</a:t>
            </a:r>
            <a:r>
              <a:rPr lang="en-US" baseline="30000" dirty="0" smtClean="0"/>
              <a:t>th</a:t>
            </a:r>
            <a:r>
              <a:rPr lang="en-US" dirty="0" smtClean="0"/>
              <a:t>.  </a:t>
            </a:r>
            <a:endParaRPr lang="en-US" dirty="0"/>
          </a:p>
        </p:txBody>
      </p:sp>
      <p:sp>
        <p:nvSpPr>
          <p:cNvPr id="4" name="TextBox 3"/>
          <p:cNvSpPr txBox="1"/>
          <p:nvPr/>
        </p:nvSpPr>
        <p:spPr>
          <a:xfrm>
            <a:off x="1957387" y="304800"/>
            <a:ext cx="5486400" cy="646331"/>
          </a:xfrm>
          <a:prstGeom prst="rect">
            <a:avLst/>
          </a:prstGeom>
          <a:noFill/>
        </p:spPr>
        <p:txBody>
          <a:bodyPr wrap="square" rtlCol="0">
            <a:spAutoFit/>
          </a:bodyPr>
          <a:lstStyle/>
          <a:p>
            <a:r>
              <a:rPr lang="en-US" sz="3600" b="1" dirty="0" smtClean="0">
                <a:solidFill>
                  <a:srgbClr val="0070C0"/>
                </a:solidFill>
              </a:rPr>
              <a:t>Barton</a:t>
            </a:r>
            <a:r>
              <a:rPr lang="en-US" sz="3600" dirty="0" smtClean="0"/>
              <a:t> </a:t>
            </a:r>
            <a:r>
              <a:rPr lang="en-US" sz="3200" dirty="0" smtClean="0"/>
              <a:t>Academic Scholarships</a:t>
            </a:r>
            <a:endParaRPr lang="en-US" sz="3200" dirty="0"/>
          </a:p>
        </p:txBody>
      </p:sp>
    </p:spTree>
    <p:extLst>
      <p:ext uri="{BB962C8B-B14F-4D97-AF65-F5344CB8AC3E}">
        <p14:creationId xmlns:p14="http://schemas.microsoft.com/office/powerpoint/2010/main" val="12658659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C:\Users\asherw\AppData\Local\Microsoft\Windows\Temporary Internet Files\Content.IE5\CP4VAQOB\MC90010517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051248">
            <a:off x="309540" y="449161"/>
            <a:ext cx="2414470" cy="21062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09775" y="2438400"/>
            <a:ext cx="6724148" cy="3170099"/>
          </a:xfrm>
          <a:prstGeom prst="rect">
            <a:avLst/>
          </a:prstGeom>
          <a:noFill/>
        </p:spPr>
        <p:txBody>
          <a:bodyPr wrap="none" rtlCol="0">
            <a:spAutoFit/>
          </a:bodyPr>
          <a:lstStyle/>
          <a:p>
            <a:r>
              <a:rPr lang="en-US" sz="4000" b="1" dirty="0" smtClean="0"/>
              <a:t>You aren’t alone!  There are</a:t>
            </a:r>
          </a:p>
          <a:p>
            <a:r>
              <a:rPr lang="en-US" sz="4000" b="1" dirty="0" smtClean="0"/>
              <a:t>opportunities to get assistance</a:t>
            </a:r>
          </a:p>
          <a:p>
            <a:r>
              <a:rPr lang="en-US" sz="4000" b="1" dirty="0" smtClean="0"/>
              <a:t>completing the FAFSA and to</a:t>
            </a:r>
          </a:p>
          <a:p>
            <a:r>
              <a:rPr lang="en-US" sz="4000" b="1" dirty="0" smtClean="0"/>
              <a:t>have your financial aid </a:t>
            </a:r>
          </a:p>
          <a:p>
            <a:r>
              <a:rPr lang="en-US" sz="4000" b="1" dirty="0" smtClean="0"/>
              <a:t>questions answered!!</a:t>
            </a:r>
            <a:endParaRPr lang="en-US" sz="4000" b="1" dirty="0"/>
          </a:p>
        </p:txBody>
      </p:sp>
    </p:spTree>
    <p:extLst>
      <p:ext uri="{BB962C8B-B14F-4D97-AF65-F5344CB8AC3E}">
        <p14:creationId xmlns:p14="http://schemas.microsoft.com/office/powerpoint/2010/main" val="42762922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9598" y="523874"/>
            <a:ext cx="3768549" cy="2543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603410" y="3495675"/>
            <a:ext cx="4572000" cy="2585323"/>
          </a:xfrm>
          <a:prstGeom prst="rect">
            <a:avLst/>
          </a:prstGeom>
        </p:spPr>
        <p:txBody>
          <a:bodyPr>
            <a:spAutoFit/>
          </a:bodyPr>
          <a:lstStyle/>
          <a:p>
            <a:r>
              <a:rPr lang="en-US" b="1" dirty="0"/>
              <a:t>1:30-2:00 Check </a:t>
            </a:r>
            <a:r>
              <a:rPr lang="en-US" b="1" dirty="0" smtClean="0"/>
              <a:t>in &amp; Light </a:t>
            </a:r>
            <a:r>
              <a:rPr lang="en-US" b="1" dirty="0"/>
              <a:t>Refreshments</a:t>
            </a:r>
            <a:endParaRPr lang="en-US" dirty="0" smtClean="0"/>
          </a:p>
          <a:p>
            <a:r>
              <a:rPr lang="en-US" b="1" dirty="0" smtClean="0"/>
              <a:t>2:00-2:45Welcome/Information Session </a:t>
            </a:r>
            <a:endParaRPr lang="en-US" dirty="0" smtClean="0"/>
          </a:p>
          <a:p>
            <a:r>
              <a:rPr lang="en-US" b="1" dirty="0"/>
              <a:t>2:45-4:00 Campus/Housing Tour</a:t>
            </a:r>
            <a:endParaRPr lang="en-US" dirty="0" smtClean="0"/>
          </a:p>
          <a:p>
            <a:r>
              <a:rPr lang="en-US" b="1" dirty="0" smtClean="0"/>
              <a:t>4:00-4:30 Advisor </a:t>
            </a:r>
            <a:r>
              <a:rPr lang="en-US" b="1" dirty="0"/>
              <a:t>Session</a:t>
            </a:r>
            <a:endParaRPr lang="en-US" dirty="0" smtClean="0"/>
          </a:p>
          <a:p>
            <a:r>
              <a:rPr lang="en-US" b="1" dirty="0"/>
              <a:t>4:30-5:00 Wrap up</a:t>
            </a:r>
            <a:r>
              <a:rPr lang="en-US" b="1" dirty="0" smtClean="0"/>
              <a:t> and Drawings</a:t>
            </a:r>
          </a:p>
          <a:p>
            <a:r>
              <a:rPr lang="en-US" b="1" dirty="0" smtClean="0"/>
              <a:t>4:30 – ?? Meet with Financial Aid </a:t>
            </a:r>
            <a:endParaRPr lang="en-US" dirty="0" smtClean="0"/>
          </a:p>
          <a:p>
            <a:r>
              <a:rPr lang="en-US" b="1" dirty="0"/>
              <a:t>5:30 Homecoming Basketball Games </a:t>
            </a:r>
            <a:endParaRPr lang="en-US" dirty="0" smtClean="0"/>
          </a:p>
          <a:p>
            <a:r>
              <a:rPr lang="en-US" b="1" dirty="0" smtClean="0"/>
              <a:t>*go to bartonccc.edu/prospective to sign up!</a:t>
            </a:r>
            <a:endParaRPr lang="en-US" dirty="0" smtClean="0"/>
          </a:p>
          <a:p>
            <a:r>
              <a:rPr lang="en-US" b="1" dirty="0"/>
              <a:t>*Sign up deadline is February 17!</a:t>
            </a:r>
            <a:endParaRPr lang="en-US" dirty="0"/>
          </a:p>
        </p:txBody>
      </p:sp>
    </p:spTree>
    <p:extLst>
      <p:ext uri="{BB962C8B-B14F-4D97-AF65-F5344CB8AC3E}">
        <p14:creationId xmlns:p14="http://schemas.microsoft.com/office/powerpoint/2010/main" val="24007350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24384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124200" y="534531"/>
            <a:ext cx="5791200" cy="1200329"/>
          </a:xfrm>
          <a:prstGeom prst="rect">
            <a:avLst/>
          </a:prstGeom>
        </p:spPr>
        <p:txBody>
          <a:bodyPr wrap="square">
            <a:spAutoFit/>
          </a:bodyPr>
          <a:lstStyle/>
          <a:p>
            <a:r>
              <a:rPr lang="en-US" sz="3600" b="1" dirty="0" smtClean="0">
                <a:solidFill>
                  <a:srgbClr val="0070C0"/>
                </a:solidFill>
              </a:rPr>
              <a:t>Need money for college? </a:t>
            </a:r>
          </a:p>
          <a:p>
            <a:r>
              <a:rPr lang="en-US" sz="3600" b="1" dirty="0" smtClean="0">
                <a:solidFill>
                  <a:srgbClr val="FFC000"/>
                </a:solidFill>
              </a:rPr>
              <a:t>Sunday, February 24, 2013 </a:t>
            </a:r>
            <a:endParaRPr lang="en-US" sz="3600" b="1" dirty="0">
              <a:solidFill>
                <a:srgbClr val="FFC000"/>
              </a:solidFill>
            </a:endParaRPr>
          </a:p>
        </p:txBody>
      </p:sp>
      <p:sp>
        <p:nvSpPr>
          <p:cNvPr id="5" name="TextBox 4"/>
          <p:cNvSpPr txBox="1"/>
          <p:nvPr/>
        </p:nvSpPr>
        <p:spPr>
          <a:xfrm>
            <a:off x="3352800" y="2209800"/>
            <a:ext cx="4708020" cy="1569660"/>
          </a:xfrm>
          <a:prstGeom prst="rect">
            <a:avLst/>
          </a:prstGeom>
          <a:noFill/>
        </p:spPr>
        <p:txBody>
          <a:bodyPr wrap="none" rtlCol="0">
            <a:spAutoFit/>
          </a:bodyPr>
          <a:lstStyle/>
          <a:p>
            <a:r>
              <a:rPr lang="en-US" sz="2400" dirty="0" smtClean="0">
                <a:solidFill>
                  <a:srgbClr val="0070C0"/>
                </a:solidFill>
              </a:rPr>
              <a:t>Come visit us and get assistance </a:t>
            </a:r>
          </a:p>
          <a:p>
            <a:r>
              <a:rPr lang="en-US" sz="2400" dirty="0" smtClean="0">
                <a:solidFill>
                  <a:srgbClr val="0070C0"/>
                </a:solidFill>
              </a:rPr>
              <a:t>completing your FAFSA application.  </a:t>
            </a:r>
          </a:p>
          <a:p>
            <a:r>
              <a:rPr lang="en-US" sz="2400" dirty="0" smtClean="0">
                <a:solidFill>
                  <a:srgbClr val="0070C0"/>
                </a:solidFill>
              </a:rPr>
              <a:t>We’ll be at the </a:t>
            </a:r>
            <a:r>
              <a:rPr lang="en-US" sz="2400" b="1" dirty="0" smtClean="0"/>
              <a:t>Great Bend High</a:t>
            </a:r>
          </a:p>
          <a:p>
            <a:r>
              <a:rPr lang="en-US" sz="2400" b="1" dirty="0" smtClean="0"/>
              <a:t>School from 2 – 4 PM.</a:t>
            </a:r>
            <a:endParaRPr lang="en-US" sz="2400" b="1" dirty="0"/>
          </a:p>
        </p:txBody>
      </p:sp>
    </p:spTree>
    <p:extLst>
      <p:ext uri="{BB962C8B-B14F-4D97-AF65-F5344CB8AC3E}">
        <p14:creationId xmlns:p14="http://schemas.microsoft.com/office/powerpoint/2010/main" val="11106686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dirty="0" smtClean="0"/>
              <a:t>Understanding College Costs</a:t>
            </a:r>
            <a:endParaRPr lang="en-US" dirty="0"/>
          </a:p>
        </p:txBody>
      </p:sp>
      <p:sp>
        <p:nvSpPr>
          <p:cNvPr id="3" name="Content Placeholder 2"/>
          <p:cNvSpPr>
            <a:spLocks noGrp="1"/>
          </p:cNvSpPr>
          <p:nvPr>
            <p:ph idx="1"/>
          </p:nvPr>
        </p:nvSpPr>
        <p:spPr>
          <a:xfrm>
            <a:off x="457200" y="1600201"/>
            <a:ext cx="8229600" cy="2286000"/>
          </a:xfrm>
        </p:spPr>
        <p:txBody>
          <a:bodyPr>
            <a:noAutofit/>
          </a:bodyPr>
          <a:lstStyle/>
          <a:p>
            <a:r>
              <a:rPr lang="en-US" sz="2800" dirty="0" smtClean="0"/>
              <a:t>College can be expensive, but worth the cost</a:t>
            </a:r>
          </a:p>
          <a:p>
            <a:r>
              <a:rPr lang="en-US" sz="2800" dirty="0" smtClean="0"/>
              <a:t>Costs vary by type of college</a:t>
            </a:r>
          </a:p>
          <a:p>
            <a:r>
              <a:rPr lang="en-US" sz="2800" dirty="0" smtClean="0"/>
              <a:t>Look at costs over your student’s entire postsecondary education.</a:t>
            </a:r>
          </a:p>
          <a:p>
            <a:pPr lvl="1"/>
            <a:r>
              <a:rPr lang="en-US" dirty="0" smtClean="0"/>
              <a:t>4 to 6 years (or more)</a:t>
            </a:r>
          </a:p>
          <a:p>
            <a:r>
              <a:rPr lang="en-US" sz="2800" dirty="0" smtClean="0"/>
              <a:t>More than just tuition</a:t>
            </a:r>
          </a:p>
          <a:p>
            <a:pPr lvl="1"/>
            <a:r>
              <a:rPr lang="en-US" dirty="0" smtClean="0"/>
              <a:t>Also includes room and board, books, transportation, etc.</a:t>
            </a:r>
            <a:endParaRPr lang="en-US" dirty="0"/>
          </a:p>
        </p:txBody>
      </p:sp>
    </p:spTree>
    <p:extLst>
      <p:ext uri="{BB962C8B-B14F-4D97-AF65-F5344CB8AC3E}">
        <p14:creationId xmlns:p14="http://schemas.microsoft.com/office/powerpoint/2010/main" val="27173502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637" y="990600"/>
            <a:ext cx="8880636" cy="5078313"/>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Contact our Office</a:t>
            </a:r>
          </a:p>
          <a:p>
            <a:pPr algn="ctr"/>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866-257-2574</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hlinkClick r:id="rId2"/>
              </a:rPr>
              <a:t>financialaid@bartonccc.edu</a:t>
            </a:r>
            <a:endPar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endPar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Financialaid.bartonccc.edu</a:t>
            </a:r>
          </a:p>
          <a:p>
            <a:pPr algn="ctr"/>
            <a:endPar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445647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F</a:t>
            </a:r>
            <a:r>
              <a:rPr lang="en-US" dirty="0" smtClean="0">
                <a:solidFill>
                  <a:srgbClr val="FFC000"/>
                </a:solidFill>
              </a:rPr>
              <a:t>S</a:t>
            </a:r>
            <a:r>
              <a:rPr lang="en-US" dirty="0" smtClean="0">
                <a:solidFill>
                  <a:srgbClr val="92D050"/>
                </a:solidFill>
              </a:rPr>
              <a:t>A</a:t>
            </a:r>
            <a:r>
              <a:rPr lang="en-US" dirty="0" smtClean="0"/>
              <a:t> website</a:t>
            </a:r>
            <a:endParaRPr lang="en-US" dirty="0"/>
          </a:p>
        </p:txBody>
      </p:sp>
      <p:sp>
        <p:nvSpPr>
          <p:cNvPr id="3" name="Content Placeholder 2"/>
          <p:cNvSpPr>
            <a:spLocks noGrp="1"/>
          </p:cNvSpPr>
          <p:nvPr>
            <p:ph idx="1"/>
          </p:nvPr>
        </p:nvSpPr>
        <p:spPr/>
        <p:txBody>
          <a:bodyPr/>
          <a:lstStyle/>
          <a:p>
            <a:pPr marL="0" indent="0" algn="ctr">
              <a:buNone/>
            </a:pPr>
            <a:r>
              <a:rPr lang="en-US" u="sng" dirty="0" smtClean="0"/>
              <a:t>Studentaid.gov</a:t>
            </a:r>
          </a:p>
          <a:p>
            <a:pPr marL="0" indent="0" algn="ctr">
              <a:buNone/>
            </a:pPr>
            <a:endParaRPr lang="en-US" dirty="0"/>
          </a:p>
          <a:p>
            <a:pPr marL="0" indent="0" algn="ctr">
              <a:buNone/>
            </a:pPr>
            <a:r>
              <a:rPr lang="en-US" dirty="0" smtClean="0"/>
              <a:t>A short video to get us started</a:t>
            </a:r>
            <a:endParaRPr lang="en-US" dirty="0"/>
          </a:p>
        </p:txBody>
      </p:sp>
      <p:pic>
        <p:nvPicPr>
          <p:cNvPr id="1026" name="Picture 2" descr="C:\Users\asherw\AppData\Local\Microsoft\Windows\Temporary Internet Files\Content.IE5\CP4VAQOB\MP900409575[1].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3505200"/>
            <a:ext cx="29718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35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524000"/>
            <a:ext cx="6629400" cy="1447800"/>
          </a:xfrm>
        </p:spPr>
        <p:txBody>
          <a:bodyPr>
            <a:normAutofit fontScale="92500" lnSpcReduction="10000"/>
          </a:bodyPr>
          <a:lstStyle/>
          <a:p>
            <a:pPr marL="0" indent="0" algn="ctr">
              <a:buNone/>
            </a:pPr>
            <a:r>
              <a:rPr lang="en-US" dirty="0" smtClean="0"/>
              <a:t>Application for Federal Student Aid</a:t>
            </a:r>
          </a:p>
          <a:p>
            <a:pPr marL="0" indent="0" algn="ctr">
              <a:buNone/>
            </a:pPr>
            <a:r>
              <a:rPr lang="en-US" sz="6000" b="1" dirty="0" smtClean="0">
                <a:solidFill>
                  <a:srgbClr val="C00000"/>
                </a:solidFill>
              </a:rPr>
              <a:t>F</a:t>
            </a:r>
            <a:r>
              <a:rPr lang="en-US" sz="6000" b="1" dirty="0" smtClean="0">
                <a:solidFill>
                  <a:schemeClr val="accent6"/>
                </a:solidFill>
              </a:rPr>
              <a:t>A</a:t>
            </a:r>
            <a:r>
              <a:rPr lang="en-US" sz="6000" b="1" dirty="0" smtClean="0">
                <a:solidFill>
                  <a:srgbClr val="92D050"/>
                </a:solidFill>
              </a:rPr>
              <a:t>F</a:t>
            </a:r>
            <a:r>
              <a:rPr lang="en-US" sz="6000" b="1" dirty="0" smtClean="0">
                <a:solidFill>
                  <a:srgbClr val="0070C0"/>
                </a:solidFill>
              </a:rPr>
              <a:t>S</a:t>
            </a:r>
            <a:r>
              <a:rPr lang="en-US" sz="6000" b="1" dirty="0" smtClean="0">
                <a:solidFill>
                  <a:srgbClr val="FFC000"/>
                </a:solidFill>
              </a:rPr>
              <a:t>A</a:t>
            </a:r>
            <a:endParaRPr lang="en-US" sz="6000" b="1" dirty="0">
              <a:solidFill>
                <a:srgbClr val="FFC000"/>
              </a:solidFill>
            </a:endParaRPr>
          </a:p>
        </p:txBody>
      </p:sp>
      <p:sp>
        <p:nvSpPr>
          <p:cNvPr id="4" name="Title 3"/>
          <p:cNvSpPr>
            <a:spLocks noGrp="1"/>
          </p:cNvSpPr>
          <p:nvPr>
            <p:ph type="title"/>
          </p:nvPr>
        </p:nvSpPr>
        <p:spPr>
          <a:xfrm rot="20451122">
            <a:off x="250941" y="647943"/>
            <a:ext cx="3214309" cy="1143000"/>
          </a:xfrm>
        </p:spPr>
        <p:txBody>
          <a:bodyPr>
            <a:normAutofit/>
          </a:bodyPr>
          <a:lstStyle/>
          <a:p>
            <a:r>
              <a:rPr lang="en-US" sz="6000" b="1" dirty="0" smtClean="0">
                <a:solidFill>
                  <a:srgbClr val="C00000"/>
                </a:solidFill>
                <a:latin typeface="Bradley Hand ITC" pitchFamily="66" charset="0"/>
              </a:rPr>
              <a:t>FREE!!!</a:t>
            </a:r>
            <a:endParaRPr lang="en-US" sz="6000" b="1" dirty="0">
              <a:solidFill>
                <a:srgbClr val="C00000"/>
              </a:solidFill>
              <a:latin typeface="Bradley Hand ITC" pitchFamily="66" charset="0"/>
            </a:endParaRPr>
          </a:p>
        </p:txBody>
      </p:sp>
      <p:sp>
        <p:nvSpPr>
          <p:cNvPr id="6" name="TextBox 5"/>
          <p:cNvSpPr txBox="1"/>
          <p:nvPr/>
        </p:nvSpPr>
        <p:spPr>
          <a:xfrm>
            <a:off x="2362200" y="2971800"/>
            <a:ext cx="4190121" cy="830997"/>
          </a:xfrm>
          <a:prstGeom prst="rect">
            <a:avLst/>
          </a:prstGeom>
          <a:noFill/>
        </p:spPr>
        <p:txBody>
          <a:bodyPr wrap="none" rtlCol="0">
            <a:spAutoFit/>
          </a:bodyPr>
          <a:lstStyle/>
          <a:p>
            <a:r>
              <a:rPr lang="en-US" sz="4800" dirty="0" smtClean="0"/>
              <a:t>www.FAFSA.gov</a:t>
            </a:r>
            <a:endParaRPr lang="en-US" sz="4800" dirty="0"/>
          </a:p>
        </p:txBody>
      </p:sp>
      <p:cxnSp>
        <p:nvCxnSpPr>
          <p:cNvPr id="8" name="Straight Arrow Connector 7"/>
          <p:cNvCxnSpPr/>
          <p:nvPr/>
        </p:nvCxnSpPr>
        <p:spPr>
          <a:xfrm flipH="1">
            <a:off x="5562600" y="3657600"/>
            <a:ext cx="533400" cy="7620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361356">
            <a:off x="2286000" y="4510974"/>
            <a:ext cx="6172200" cy="1384995"/>
          </a:xfrm>
          <a:prstGeom prst="rect">
            <a:avLst/>
          </a:prstGeom>
          <a:noFill/>
        </p:spPr>
        <p:txBody>
          <a:bodyPr wrap="square" rtlCol="0">
            <a:spAutoFit/>
          </a:bodyPr>
          <a:lstStyle/>
          <a:p>
            <a:r>
              <a:rPr lang="en-US" sz="2800" dirty="0" smtClean="0"/>
              <a:t>If you go to another website, you’ll get to complete the application, but you’ll be paying </a:t>
            </a:r>
            <a:r>
              <a:rPr lang="en-US" sz="2800" b="1" dirty="0" smtClean="0">
                <a:solidFill>
                  <a:srgbClr val="00B050"/>
                </a:solidFill>
              </a:rPr>
              <a:t>$$</a:t>
            </a:r>
            <a:r>
              <a:rPr lang="en-US" sz="2800" dirty="0" smtClean="0"/>
              <a:t> for a </a:t>
            </a:r>
            <a:r>
              <a:rPr lang="en-US" sz="2800" b="1" dirty="0" smtClean="0">
                <a:solidFill>
                  <a:srgbClr val="C00000"/>
                </a:solidFill>
              </a:rPr>
              <a:t>FREE</a:t>
            </a:r>
            <a:r>
              <a:rPr lang="en-US" sz="2800" dirty="0" smtClean="0"/>
              <a:t> application!!</a:t>
            </a:r>
            <a:endParaRPr lang="en-US" sz="2800" dirty="0"/>
          </a:p>
        </p:txBody>
      </p:sp>
    </p:spTree>
    <p:extLst>
      <p:ext uri="{BB962C8B-B14F-4D97-AF65-F5344CB8AC3E}">
        <p14:creationId xmlns:p14="http://schemas.microsoft.com/office/powerpoint/2010/main" val="28143183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asherw\AppData\Local\Microsoft\Windows\Temporary Internet Files\Content.IE5\GTR6NV4K\MP90044379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8238382" cy="54825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rot="20761069">
            <a:off x="38100" y="1066800"/>
            <a:ext cx="5943600" cy="1143000"/>
          </a:xfrm>
        </p:spPr>
        <p:txBody>
          <a:bodyPr/>
          <a:lstStyle/>
          <a:p>
            <a:r>
              <a:rPr lang="en-US" dirty="0" smtClean="0"/>
              <a:t>January 1</a:t>
            </a:r>
            <a:r>
              <a:rPr lang="en-US" baseline="30000" dirty="0" smtClean="0"/>
              <a:t>st</a:t>
            </a:r>
            <a:r>
              <a:rPr lang="en-US" dirty="0" smtClean="0"/>
              <a:t>, 2013</a:t>
            </a:r>
            <a:endParaRPr lang="en-US" dirty="0"/>
          </a:p>
        </p:txBody>
      </p:sp>
      <p:sp>
        <p:nvSpPr>
          <p:cNvPr id="3" name="Content Placeholder 2"/>
          <p:cNvSpPr>
            <a:spLocks noGrp="1"/>
          </p:cNvSpPr>
          <p:nvPr>
            <p:ph idx="1"/>
          </p:nvPr>
        </p:nvSpPr>
        <p:spPr>
          <a:xfrm>
            <a:off x="533400" y="4038600"/>
            <a:ext cx="8229600" cy="2133600"/>
          </a:xfrm>
        </p:spPr>
        <p:txBody>
          <a:bodyPr/>
          <a:lstStyle/>
          <a:p>
            <a:pPr marL="0" indent="0" algn="ctr">
              <a:buNone/>
            </a:pPr>
            <a:r>
              <a:rPr lang="en-US" dirty="0" smtClean="0"/>
              <a:t>This is the date that the FAFSA will be available for the 2013-14 academic year that begins in August of 2013.  </a:t>
            </a:r>
            <a:endParaRPr lang="en-US" dirty="0"/>
          </a:p>
        </p:txBody>
      </p:sp>
    </p:spTree>
    <p:extLst>
      <p:ext uri="{BB962C8B-B14F-4D97-AF65-F5344CB8AC3E}">
        <p14:creationId xmlns:p14="http://schemas.microsoft.com/office/powerpoint/2010/main" val="1266699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lumMod val="75000"/>
                  </a:schemeClr>
                </a:solidFill>
              </a:rPr>
              <a:t>Are </a:t>
            </a:r>
            <a:r>
              <a:rPr lang="en-US" b="1" dirty="0">
                <a:solidFill>
                  <a:schemeClr val="accent5">
                    <a:lumMod val="75000"/>
                  </a:schemeClr>
                </a:solidFill>
              </a:rPr>
              <a:t>Y</a:t>
            </a:r>
            <a:r>
              <a:rPr lang="en-US" b="1" dirty="0" smtClean="0">
                <a:solidFill>
                  <a:schemeClr val="accent5">
                    <a:lumMod val="75000"/>
                  </a:schemeClr>
                </a:solidFill>
              </a:rPr>
              <a:t>ou </a:t>
            </a:r>
            <a:r>
              <a:rPr lang="en-US" b="1" dirty="0">
                <a:solidFill>
                  <a:schemeClr val="accent5">
                    <a:lumMod val="75000"/>
                  </a:schemeClr>
                </a:solidFill>
              </a:rPr>
              <a:t>R</a:t>
            </a:r>
            <a:r>
              <a:rPr lang="en-US" b="1" dirty="0" smtClean="0">
                <a:solidFill>
                  <a:schemeClr val="accent5">
                    <a:lumMod val="75000"/>
                  </a:schemeClr>
                </a:solidFill>
              </a:rPr>
              <a:t>eady??</a:t>
            </a:r>
            <a:endParaRPr lang="en-US" b="1" dirty="0">
              <a:solidFill>
                <a:schemeClr val="accent5">
                  <a:lumMod val="75000"/>
                </a:schemeClr>
              </a:solidFill>
            </a:endParaRPr>
          </a:p>
        </p:txBody>
      </p:sp>
      <p:sp>
        <p:nvSpPr>
          <p:cNvPr id="3" name="Content Placeholder 2"/>
          <p:cNvSpPr>
            <a:spLocks noGrp="1"/>
          </p:cNvSpPr>
          <p:nvPr>
            <p:ph idx="1"/>
          </p:nvPr>
        </p:nvSpPr>
        <p:spPr/>
        <p:txBody>
          <a:bodyPr/>
          <a:lstStyle/>
          <a:p>
            <a:r>
              <a:rPr lang="en-US" dirty="0" smtClean="0"/>
              <a:t>Have you filed your tax return?</a:t>
            </a:r>
          </a:p>
          <a:p>
            <a:r>
              <a:rPr lang="en-US" dirty="0" smtClean="0"/>
              <a:t>Have you gotten your PIN’s?</a:t>
            </a:r>
          </a:p>
          <a:p>
            <a:r>
              <a:rPr lang="en-US" dirty="0" smtClean="0"/>
              <a:t>Do you know whose information you’ll be using?</a:t>
            </a:r>
          </a:p>
          <a:p>
            <a:endParaRPr lang="en-US" dirty="0"/>
          </a:p>
          <a:p>
            <a:endParaRPr lang="en-US" dirty="0" smtClean="0"/>
          </a:p>
        </p:txBody>
      </p:sp>
      <p:pic>
        <p:nvPicPr>
          <p:cNvPr id="7171" name="Picture 3" descr="C:\Users\asherw\AppData\Local\Microsoft\Windows\Temporary Internet Files\Content.IE5\GNO8P284\MC90044149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205619"/>
            <a:ext cx="3657143" cy="365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780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sherw\AppData\Local\Microsoft\Windows\Temporary Internet Files\Content.IE5\GNO8P284\MP900315598[1].jpg"/>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ffectLst>
            <a:glow rad="127000">
              <a:schemeClr val="accent1">
                <a:alpha val="0"/>
              </a:schemeClr>
            </a:glo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304800"/>
            <a:ext cx="8458200" cy="1143000"/>
          </a:xfrm>
        </p:spPr>
        <p:txBody>
          <a:bodyPr>
            <a:normAutofit/>
          </a:bodyPr>
          <a:lstStyle/>
          <a:p>
            <a:r>
              <a:rPr lang="en-US" sz="3600" dirty="0" smtClean="0"/>
              <a:t>Do you know what you are applying for??</a:t>
            </a:r>
            <a:endParaRPr lang="en-US" sz="3600" dirty="0"/>
          </a:p>
        </p:txBody>
      </p:sp>
      <p:sp>
        <p:nvSpPr>
          <p:cNvPr id="4" name="TextBox 3"/>
          <p:cNvSpPr txBox="1"/>
          <p:nvPr/>
        </p:nvSpPr>
        <p:spPr>
          <a:xfrm>
            <a:off x="3886200" y="1704974"/>
            <a:ext cx="3962400" cy="3416320"/>
          </a:xfrm>
          <a:prstGeom prst="rect">
            <a:avLst/>
          </a:prstGeom>
          <a:noFill/>
        </p:spPr>
        <p:txBody>
          <a:bodyPr wrap="square" rtlCol="0">
            <a:spAutoFit/>
          </a:bodyPr>
          <a:lstStyle/>
          <a:p>
            <a:pPr marL="285750" indent="-285750">
              <a:buFont typeface="Arial" pitchFamily="34" charset="0"/>
              <a:buChar char="•"/>
            </a:pPr>
            <a:r>
              <a:rPr lang="en-US" sz="3600" dirty="0" smtClean="0"/>
              <a:t>Grants (PELL and FSEOG)</a:t>
            </a:r>
          </a:p>
          <a:p>
            <a:pPr marL="285750" indent="-285750">
              <a:buFont typeface="Arial" pitchFamily="34" charset="0"/>
              <a:buChar char="•"/>
            </a:pPr>
            <a:r>
              <a:rPr lang="en-US" sz="3600" dirty="0" smtClean="0"/>
              <a:t>Student Loans</a:t>
            </a:r>
          </a:p>
          <a:p>
            <a:pPr marL="285750" indent="-285750">
              <a:buFont typeface="Arial" pitchFamily="34" charset="0"/>
              <a:buChar char="•"/>
            </a:pPr>
            <a:r>
              <a:rPr lang="en-US" sz="3600" dirty="0" smtClean="0"/>
              <a:t>Parent Loans</a:t>
            </a:r>
          </a:p>
          <a:p>
            <a:pPr marL="285750" indent="-285750">
              <a:buFont typeface="Arial" pitchFamily="34" charset="0"/>
              <a:buChar char="•"/>
            </a:pPr>
            <a:r>
              <a:rPr lang="en-US" sz="3600" dirty="0" smtClean="0"/>
              <a:t>Federal Work Study</a:t>
            </a:r>
            <a:endParaRPr lang="en-US" sz="3600" dirty="0"/>
          </a:p>
        </p:txBody>
      </p:sp>
    </p:spTree>
    <p:extLst>
      <p:ext uri="{BB962C8B-B14F-4D97-AF65-F5344CB8AC3E}">
        <p14:creationId xmlns:p14="http://schemas.microsoft.com/office/powerpoint/2010/main" val="37345562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sherw\AppData\Local\Microsoft\Windows\Temporary Internet Files\Content.IE5\GNO8P284\MP900382678[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33000"/>
                    </a14:imgEffect>
                  </a14:imgLayer>
                </a14:imgProps>
              </a:ex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1" y="0"/>
            <a:ext cx="8229600" cy="1143000"/>
          </a:xfrm>
        </p:spPr>
        <p:txBody>
          <a:bodyPr/>
          <a:lstStyle/>
          <a:p>
            <a:r>
              <a:rPr lang="en-US" dirty="0" smtClean="0"/>
              <a:t>You will use your </a:t>
            </a:r>
            <a:r>
              <a:rPr lang="en-US" u="sng" dirty="0" smtClean="0"/>
              <a:t>2012</a:t>
            </a:r>
            <a:r>
              <a:rPr lang="en-US" dirty="0" smtClean="0"/>
              <a:t> tax returns</a:t>
            </a:r>
            <a:endParaRPr lang="en-US" dirty="0"/>
          </a:p>
        </p:txBody>
      </p:sp>
      <p:sp>
        <p:nvSpPr>
          <p:cNvPr id="3" name="Content Placeholder 2"/>
          <p:cNvSpPr>
            <a:spLocks noGrp="1"/>
          </p:cNvSpPr>
          <p:nvPr>
            <p:ph idx="1"/>
          </p:nvPr>
        </p:nvSpPr>
        <p:spPr>
          <a:xfrm>
            <a:off x="0" y="1143000"/>
            <a:ext cx="7772400" cy="3537856"/>
          </a:xfrm>
        </p:spPr>
        <p:txBody>
          <a:bodyPr>
            <a:normAutofit/>
          </a:bodyPr>
          <a:lstStyle/>
          <a:p>
            <a:r>
              <a:rPr lang="en-US" sz="2800" dirty="0" smtClean="0"/>
              <a:t>Make it a priority to file early!!</a:t>
            </a:r>
          </a:p>
        </p:txBody>
      </p:sp>
    </p:spTree>
    <p:extLst>
      <p:ext uri="{BB962C8B-B14F-4D97-AF65-F5344CB8AC3E}">
        <p14:creationId xmlns:p14="http://schemas.microsoft.com/office/powerpoint/2010/main" val="15771795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 Link</a:t>
            </a:r>
            <a:endParaRPr lang="en-US" dirty="0"/>
          </a:p>
        </p:txBody>
      </p:sp>
      <p:sp>
        <p:nvSpPr>
          <p:cNvPr id="3" name="Content Placeholder 2"/>
          <p:cNvSpPr>
            <a:spLocks noGrp="1"/>
          </p:cNvSpPr>
          <p:nvPr>
            <p:ph idx="1"/>
          </p:nvPr>
        </p:nvSpPr>
        <p:spPr>
          <a:xfrm>
            <a:off x="381000" y="3581400"/>
            <a:ext cx="8458200" cy="3048000"/>
          </a:xfrm>
        </p:spPr>
        <p:txBody>
          <a:bodyPr/>
          <a:lstStyle/>
          <a:p>
            <a:r>
              <a:rPr lang="en-US" dirty="0" smtClean="0"/>
              <a:t>Data link is available starting February 3</a:t>
            </a:r>
            <a:r>
              <a:rPr lang="en-US" baseline="30000" dirty="0" smtClean="0"/>
              <a:t>rd</a:t>
            </a:r>
            <a:r>
              <a:rPr lang="en-US" dirty="0" smtClean="0"/>
              <a:t>, 2013</a:t>
            </a:r>
          </a:p>
          <a:p>
            <a:r>
              <a:rPr lang="en-US" dirty="0" smtClean="0"/>
              <a:t>To use this option you must have filed electronically at least 3 weeks prior to completing the FAFSA, or 6 weeks if you filed a paper tax return.</a:t>
            </a:r>
            <a:endParaRPr lang="en-US" dirty="0"/>
          </a:p>
        </p:txBody>
      </p:sp>
      <p:sp>
        <p:nvSpPr>
          <p:cNvPr id="7" name="Right Arrow 6"/>
          <p:cNvSpPr/>
          <p:nvPr/>
        </p:nvSpPr>
        <p:spPr>
          <a:xfrm>
            <a:off x="2819400" y="135788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28737"/>
            <a:ext cx="100647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357884"/>
            <a:ext cx="100647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5237" y="1328736"/>
            <a:ext cx="100647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927017" y="2110977"/>
            <a:ext cx="1279261" cy="1107996"/>
          </a:xfrm>
          <a:prstGeom prst="rect">
            <a:avLst/>
          </a:prstGeom>
          <a:noFill/>
        </p:spPr>
        <p:txBody>
          <a:bodyPr wrap="none" lIns="91440" tIns="45720" rIns="91440" bIns="45720">
            <a:spAutoFit/>
          </a:bodyPr>
          <a:lstStyle/>
          <a:p>
            <a:pPr algn="ctr"/>
            <a:r>
              <a:rPr lang="en-US" sz="6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IRS</a:t>
            </a:r>
            <a:endParaRPr lang="en-US" sz="6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ectangle 8"/>
          <p:cNvSpPr/>
          <p:nvPr/>
        </p:nvSpPr>
        <p:spPr>
          <a:xfrm>
            <a:off x="4881178" y="2110977"/>
            <a:ext cx="2317750" cy="1107996"/>
          </a:xfrm>
          <a:prstGeom prst="rect">
            <a:avLst/>
          </a:prstGeom>
          <a:noFill/>
        </p:spPr>
        <p:txBody>
          <a:bodyPr wrap="none" lIns="91440" tIns="45720" rIns="91440" bIns="45720">
            <a:spAutoFit/>
          </a:bodyPr>
          <a:lstStyle/>
          <a:p>
            <a:pPr algn="ctr"/>
            <a:r>
              <a:rPr lang="en-US" sz="6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FAFSA</a:t>
            </a:r>
            <a:endParaRPr lang="en-US" sz="66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13236721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535</Words>
  <Application>Microsoft Office PowerPoint</Application>
  <PresentationFormat>On-screen Show (4:3)</PresentationFormat>
  <Paragraphs>85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Federal Student Aid Overview</vt:lpstr>
      <vt:lpstr>Understanding College Costs</vt:lpstr>
      <vt:lpstr>FSA website</vt:lpstr>
      <vt:lpstr>FREE!!!</vt:lpstr>
      <vt:lpstr>January 1st, 2013</vt:lpstr>
      <vt:lpstr>Are You Ready??</vt:lpstr>
      <vt:lpstr>Do you know what you are applying for??</vt:lpstr>
      <vt:lpstr>You will use your 2012 tax returns</vt:lpstr>
      <vt:lpstr>Data Link</vt:lpstr>
      <vt:lpstr>This is a person who did not use the data link --</vt:lpstr>
      <vt:lpstr>This is a person who did use the data link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Student Aid Overview</dc:title>
  <dc:creator>Asher, Whitney</dc:creator>
  <cp:lastModifiedBy>Asher, Whitney</cp:lastModifiedBy>
  <cp:revision>13</cp:revision>
  <dcterms:created xsi:type="dcterms:W3CDTF">2012-12-12T16:46:28Z</dcterms:created>
  <dcterms:modified xsi:type="dcterms:W3CDTF">2012-12-12T19:17:06Z</dcterms:modified>
</cp:coreProperties>
</file>