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Gloria Hallelujah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GloriaHallelujah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SzPct val="100000"/>
              <a:defRPr sz="3000"/>
            </a:lvl1pPr>
            <a:lvl2pPr lvl="1">
              <a:spcBef>
                <a:spcPts val="480"/>
              </a:spcBef>
              <a:buSzPct val="100000"/>
              <a:defRPr sz="2400"/>
            </a:lvl2pPr>
            <a:lvl3pPr lvl="2">
              <a:spcBef>
                <a:spcPts val="480"/>
              </a:spcBef>
              <a:buSzPct val="100000"/>
              <a:defRPr sz="2400"/>
            </a:lvl3pPr>
            <a:lvl4pPr lvl="3">
              <a:spcBef>
                <a:spcPts val="360"/>
              </a:spcBef>
              <a:buSzPct val="100000"/>
              <a:defRPr sz="1800"/>
            </a:lvl4pPr>
            <a:lvl5pPr lvl="4">
              <a:spcBef>
                <a:spcPts val="360"/>
              </a:spcBef>
              <a:buSzPct val="100000"/>
              <a:defRPr sz="1800"/>
            </a:lvl5pPr>
            <a:lvl6pPr lvl="5">
              <a:spcBef>
                <a:spcPts val="360"/>
              </a:spcBef>
              <a:buSzPct val="100000"/>
              <a:defRPr sz="1800"/>
            </a:lvl6pPr>
            <a:lvl7pPr lvl="6">
              <a:spcBef>
                <a:spcPts val="360"/>
              </a:spcBef>
              <a:buSzPct val="100000"/>
              <a:defRPr sz="1800"/>
            </a:lvl7pPr>
            <a:lvl8pPr lvl="7">
              <a:spcBef>
                <a:spcPts val="360"/>
              </a:spcBef>
              <a:buSzPct val="100000"/>
              <a:defRPr sz="1800"/>
            </a:lvl8pPr>
            <a:lvl9pPr lvl="8">
              <a:spcBef>
                <a:spcPts val="360"/>
              </a:spcBef>
              <a:buSzPct val="100000"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LOGO-2000-px.png" id="27" name="Shape 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37" y="1297623"/>
            <a:ext cx="8314725" cy="22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keting 2011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25" y="0"/>
            <a:ext cx="801314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>
            <p:ph idx="1" type="body"/>
          </p:nvPr>
        </p:nvSpPr>
        <p:spPr>
          <a:xfrm>
            <a:off x="650775" y="4024125"/>
            <a:ext cx="4761899" cy="1154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2011-12</a:t>
            </a:r>
          </a:p>
          <a:p>
            <a:pPr lvl="0" rtl="0" algn="r">
              <a:spcBef>
                <a:spcPts val="0"/>
              </a:spcBef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Marketing was added to PR.</a:t>
            </a:r>
          </a:p>
        </p:txBody>
      </p:sp>
      <p:sp>
        <p:nvSpPr>
          <p:cNvPr id="86" name="Shape 86"/>
          <p:cNvSpPr/>
          <p:nvPr/>
        </p:nvSpPr>
        <p:spPr>
          <a:xfrm>
            <a:off x="5389600" y="2408350"/>
            <a:ext cx="1451100" cy="55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R-LOGO-2000-px.png"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327" y="2500883"/>
            <a:ext cx="1371795" cy="365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keting 16-17.pn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75" y="0"/>
            <a:ext cx="86741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>
            <p:ph idx="1" type="body"/>
          </p:nvPr>
        </p:nvSpPr>
        <p:spPr>
          <a:xfrm>
            <a:off x="264775" y="4009125"/>
            <a:ext cx="4761900" cy="97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6000">
                <a:latin typeface="Calibri"/>
                <a:ea typeface="Calibri"/>
                <a:cs typeface="Calibri"/>
                <a:sym typeface="Calibri"/>
              </a:rPr>
              <a:t>2016-17</a:t>
            </a:r>
          </a:p>
        </p:txBody>
      </p:sp>
      <p:sp>
        <p:nvSpPr>
          <p:cNvPr id="94" name="Shape 94"/>
          <p:cNvSpPr/>
          <p:nvPr/>
        </p:nvSpPr>
        <p:spPr>
          <a:xfrm>
            <a:off x="4698825" y="2763225"/>
            <a:ext cx="1219200" cy="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R-LOGO-2000-px.png"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200" y="2840962"/>
            <a:ext cx="1152450" cy="3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rketing 16-17.png"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75" y="0"/>
            <a:ext cx="86741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>
            <p:ph idx="1" type="body"/>
          </p:nvPr>
        </p:nvSpPr>
        <p:spPr>
          <a:xfrm>
            <a:off x="264775" y="4009125"/>
            <a:ext cx="4761900" cy="97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6000">
                <a:latin typeface="Calibri"/>
                <a:ea typeface="Calibri"/>
                <a:cs typeface="Calibri"/>
                <a:sym typeface="Calibri"/>
              </a:rPr>
              <a:t>2016-17</a:t>
            </a:r>
          </a:p>
        </p:txBody>
      </p:sp>
      <p:sp>
        <p:nvSpPr>
          <p:cNvPr id="102" name="Shape 102"/>
          <p:cNvSpPr/>
          <p:nvPr/>
        </p:nvSpPr>
        <p:spPr>
          <a:xfrm flipH="1">
            <a:off x="4311775" y="204675"/>
            <a:ext cx="3808800" cy="2247000"/>
          </a:xfrm>
          <a:prstGeom prst="corner">
            <a:avLst>
              <a:gd fmla="val 45344" name="adj1"/>
              <a:gd fmla="val 129706" name="adj2"/>
            </a:avLst>
          </a:prstGeom>
          <a:solidFill>
            <a:srgbClr val="F4CCCC">
              <a:alpha val="5461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698825" y="2763225"/>
            <a:ext cx="1219200" cy="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R-LOGO-2000-px.png"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200" y="2840962"/>
            <a:ext cx="1152450" cy="3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6675700" y="123800"/>
            <a:ext cx="17490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New Boston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Creative Group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BARTonline.org </a:t>
            </a:r>
            <a:r>
              <a:rPr b="1" lang="en">
                <a:solidFill>
                  <a:schemeClr val="dk1"/>
                </a:solidFill>
              </a:rPr>
              <a:t>marketing enhancements.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501675" y="1063375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b="1" lang="en" sz="2400">
                <a:solidFill>
                  <a:srgbClr val="000000"/>
                </a:solidFill>
              </a:rPr>
              <a:t>How much do organizations spend on advertising?</a:t>
            </a:r>
          </a:p>
          <a:p>
            <a:pPr lvl="0" rtl="0">
              <a:spcBef>
                <a:spcPts val="600"/>
              </a:spcBef>
              <a:buNone/>
            </a:pPr>
            <a:r>
              <a:rPr b="1" lang="en" sz="2400">
                <a:solidFill>
                  <a:srgbClr val="000000"/>
                </a:solidFill>
              </a:rPr>
              <a:t>10%</a:t>
            </a:r>
            <a:r>
              <a:rPr lang="en" sz="1800">
                <a:solidFill>
                  <a:srgbClr val="000000"/>
                </a:solidFill>
              </a:rPr>
              <a:t> </a:t>
            </a:r>
            <a:r>
              <a:rPr b="1" lang="en" sz="1800">
                <a:solidFill>
                  <a:srgbClr val="000000"/>
                </a:solidFill>
              </a:rPr>
              <a:t>of revenue</a:t>
            </a:r>
            <a:r>
              <a:rPr lang="en" sz="1800">
                <a:solidFill>
                  <a:srgbClr val="000000"/>
                </a:solidFill>
              </a:rPr>
              <a:t> is the magic </a:t>
            </a:r>
            <a:r>
              <a:rPr lang="en" sz="1800"/>
              <a:t>number</a:t>
            </a:r>
            <a:r>
              <a:rPr lang="en" sz="1800">
                <a:solidFill>
                  <a:srgbClr val="000000"/>
                </a:solidFill>
              </a:rPr>
              <a:t> for </a:t>
            </a:r>
            <a:r>
              <a:rPr lang="en" sz="1800"/>
              <a:t>businesses</a:t>
            </a:r>
            <a:r>
              <a:rPr lang="en" sz="1800">
                <a:solidFill>
                  <a:srgbClr val="000000"/>
                </a:solidFill>
              </a:rPr>
              <a:t>.</a:t>
            </a:r>
            <a:br>
              <a:rPr lang="en" sz="1800">
                <a:solidFill>
                  <a:srgbClr val="000000"/>
                </a:solidFill>
              </a:rPr>
            </a:br>
          </a:p>
          <a:p>
            <a:pPr lvl="0" rtl="0">
              <a:spcBef>
                <a:spcPts val="600"/>
              </a:spcBef>
              <a:buNone/>
            </a:pPr>
            <a:r>
              <a:rPr b="1" lang="en" sz="2400">
                <a:solidFill>
                  <a:srgbClr val="000000"/>
                </a:solidFill>
              </a:rPr>
              <a:t>2%</a:t>
            </a:r>
            <a:r>
              <a:rPr b="1" lang="en" sz="1800">
                <a:solidFill>
                  <a:srgbClr val="000000"/>
                </a:solidFill>
              </a:rPr>
              <a:t> of tuition/fees revenue</a:t>
            </a:r>
            <a:r>
              <a:rPr lang="en" sz="1800">
                <a:solidFill>
                  <a:srgbClr val="000000"/>
                </a:solidFill>
              </a:rPr>
              <a:t> is the </a:t>
            </a:r>
            <a:r>
              <a:rPr i="1" lang="en" sz="1800">
                <a:solidFill>
                  <a:srgbClr val="000000"/>
                </a:solidFill>
              </a:rPr>
              <a:t>traditional</a:t>
            </a:r>
            <a:r>
              <a:rPr lang="en" sz="1800">
                <a:solidFill>
                  <a:srgbClr val="000000"/>
                </a:solidFill>
              </a:rPr>
              <a:t> public college rule of thumb, but we're not traditional anymore. </a:t>
            </a:r>
            <a:br>
              <a:rPr lang="en" sz="1800">
                <a:solidFill>
                  <a:srgbClr val="000000"/>
                </a:solidFill>
              </a:rPr>
            </a:br>
          </a:p>
          <a:p>
            <a:pPr lvl="0" rtl="0">
              <a:spcBef>
                <a:spcPts val="600"/>
              </a:spcBef>
              <a:buNone/>
            </a:pPr>
            <a:r>
              <a:rPr b="1" lang="en" sz="2400"/>
              <a:t>5-10%</a:t>
            </a:r>
            <a:r>
              <a:rPr lang="en" sz="1800"/>
              <a:t> - Both public and private colleges are getting more competitive. This is more and more the norm today.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600"/>
              </a:spcBef>
              <a:buNone/>
            </a:pPr>
            <a:r>
              <a:rPr b="1" lang="en" sz="2400"/>
              <a:t>2.5%</a:t>
            </a:r>
            <a:r>
              <a:rPr lang="en" sz="1800"/>
              <a:t> - Current budget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432025" y="1063375"/>
            <a:ext cx="40323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Current 2.5%</a:t>
            </a:r>
            <a:br>
              <a:rPr b="1" lang="en" sz="3000">
                <a:solidFill>
                  <a:schemeClr val="dk1"/>
                </a:solidFill>
              </a:rPr>
            </a:br>
            <a:r>
              <a:rPr lang="en" sz="3000">
                <a:solidFill>
                  <a:schemeClr val="dk1"/>
                </a:solidFill>
              </a:rPr>
              <a:t>$345,000</a:t>
            </a:r>
          </a:p>
          <a:p>
            <a:pPr lvl="0" rtl="0" algn="ctr">
              <a:spcBef>
                <a:spcPts val="600"/>
              </a:spcBef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Raise to 3%</a:t>
            </a:r>
            <a:br>
              <a:rPr b="1" lang="en" sz="3000">
                <a:solidFill>
                  <a:schemeClr val="dk1"/>
                </a:solidFill>
              </a:rPr>
            </a:br>
            <a:r>
              <a:rPr lang="en" sz="3000">
                <a:solidFill>
                  <a:schemeClr val="dk1"/>
                </a:solidFill>
              </a:rPr>
              <a:t>$420,000</a:t>
            </a:r>
          </a:p>
          <a:p>
            <a:pPr lvl="0" rtl="0" algn="ctr">
              <a:spcBef>
                <a:spcPts val="600"/>
              </a:spcBef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Just FYI - 10%</a:t>
            </a:r>
            <a:br>
              <a:rPr b="1" lang="en" sz="3000">
                <a:solidFill>
                  <a:schemeClr val="dk1"/>
                </a:solidFill>
              </a:rPr>
            </a:br>
            <a:r>
              <a:rPr lang="en" sz="3000">
                <a:solidFill>
                  <a:schemeClr val="dk1"/>
                </a:solidFill>
              </a:rPr>
              <a:t>$1.4 million</a:t>
            </a:r>
          </a:p>
          <a:p>
            <a:pPr lvl="0" rtl="0" algn="ctr">
              <a:spcBef>
                <a:spcPts val="60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124" name="Shape 124"/>
          <p:cNvSpPr txBox="1"/>
          <p:nvPr/>
        </p:nvSpPr>
        <p:spPr>
          <a:xfrm>
            <a:off x="1190750" y="108600"/>
            <a:ext cx="3018900" cy="50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b="1" lang="en" sz="2400">
                <a:solidFill>
                  <a:schemeClr val="dk1"/>
                </a:solidFill>
              </a:rPr>
              <a:t>TOTAL STUDENT REVENUE (tuition/fees): </a:t>
            </a:r>
            <a:r>
              <a:rPr lang="en" sz="2400">
                <a:solidFill>
                  <a:schemeClr val="dk1"/>
                </a:solidFill>
              </a:rPr>
              <a:t>$14,000,000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1309350" y="2154250"/>
            <a:ext cx="5716800" cy="13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quote about marketing bucks.png"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8205"/>
            <a:ext cx="9143994" cy="1927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-168750" y="2963775"/>
            <a:ext cx="9605100" cy="666900"/>
          </a:xfrm>
          <a:prstGeom prst="rect">
            <a:avLst/>
          </a:prstGeom>
          <a:solidFill>
            <a:srgbClr val="CCCCCC">
              <a:alpha val="5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-168750" y="1554825"/>
            <a:ext cx="9605100" cy="666900"/>
          </a:xfrm>
          <a:prstGeom prst="rect">
            <a:avLst/>
          </a:prstGeom>
          <a:solidFill>
            <a:srgbClr val="CCCCCC">
              <a:alpha val="5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4328375" y="4235525"/>
            <a:ext cx="46791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2013 Dayton Daily News article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Data from Lipman Hearne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grpSp>
        <p:nvGrpSpPr>
          <p:cNvPr id="140" name="Shape 140"/>
          <p:cNvGrpSpPr/>
          <p:nvPr/>
        </p:nvGrpSpPr>
        <p:grpSpPr>
          <a:xfrm>
            <a:off x="-4177525" y="1333950"/>
            <a:ext cx="7744245" cy="3422113"/>
            <a:chOff x="-4352925" y="1333950"/>
            <a:chExt cx="7744245" cy="3422113"/>
          </a:xfrm>
        </p:grpSpPr>
        <p:sp>
          <p:nvSpPr>
            <p:cNvPr id="141" name="Shape 141"/>
            <p:cNvSpPr txBox="1"/>
            <p:nvPr/>
          </p:nvSpPr>
          <p:spPr>
            <a:xfrm>
              <a:off x="-4352925" y="1333950"/>
              <a:ext cx="6660300" cy="21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2011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Staff: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Budget: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Social media: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Ad platforms:</a:t>
              </a:r>
            </a:p>
          </p:txBody>
        </p:sp>
        <p:sp>
          <p:nvSpPr>
            <p:cNvPr id="142" name="Shape 142"/>
            <p:cNvSpPr txBox="1"/>
            <p:nvPr/>
          </p:nvSpPr>
          <p:spPr>
            <a:xfrm>
              <a:off x="2231220" y="1831663"/>
              <a:ext cx="1160100" cy="2924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5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$100K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0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16ish</a:t>
              </a:r>
            </a:p>
          </p:txBody>
        </p:sp>
      </p:grpSp>
      <p:grpSp>
        <p:nvGrpSpPr>
          <p:cNvPr id="143" name="Shape 143"/>
          <p:cNvGrpSpPr/>
          <p:nvPr/>
        </p:nvGrpSpPr>
        <p:grpSpPr>
          <a:xfrm>
            <a:off x="3240825" y="1333950"/>
            <a:ext cx="5336101" cy="3422125"/>
            <a:chOff x="3251125" y="1422125"/>
            <a:chExt cx="5336101" cy="3422125"/>
          </a:xfrm>
        </p:grpSpPr>
        <p:sp>
          <p:nvSpPr>
            <p:cNvPr id="144" name="Shape 144"/>
            <p:cNvSpPr txBox="1"/>
            <p:nvPr/>
          </p:nvSpPr>
          <p:spPr>
            <a:xfrm>
              <a:off x="3251125" y="1422125"/>
              <a:ext cx="3862800" cy="219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2017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Staff: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Budget: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Social media:</a:t>
              </a:r>
            </a:p>
            <a:p>
              <a:pPr lvl="0" rtl="0" algn="r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Ad platforms</a:t>
              </a:r>
            </a:p>
          </p:txBody>
        </p:sp>
        <p:sp>
          <p:nvSpPr>
            <p:cNvPr id="145" name="Shape 145"/>
            <p:cNvSpPr txBox="1"/>
            <p:nvPr/>
          </p:nvSpPr>
          <p:spPr>
            <a:xfrm>
              <a:off x="7069526" y="1919850"/>
              <a:ext cx="1517700" cy="29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5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$345K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4</a:t>
              </a:r>
            </a:p>
            <a:p>
              <a:pPr lvl="0" rtl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b="1" lang="en" sz="2400">
                  <a:solidFill>
                    <a:schemeClr val="dk1"/>
                  </a:solidFill>
                </a:rPr>
                <a:t>70ish</a:t>
              </a:r>
            </a:p>
          </p:txBody>
        </p:sp>
      </p:grpSp>
      <p:sp>
        <p:nvSpPr>
          <p:cNvPr id="146" name="Shape 146"/>
          <p:cNvSpPr txBox="1"/>
          <p:nvPr/>
        </p:nvSpPr>
        <p:spPr>
          <a:xfrm>
            <a:off x="3389475" y="3745225"/>
            <a:ext cx="28461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PR &amp; MARKETING - what’s next?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190750" y="108600"/>
            <a:ext cx="6368700" cy="50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b="1" i="1" lang="en" sz="3000">
                <a:solidFill>
                  <a:schemeClr val="dk1"/>
                </a:solidFill>
              </a:rPr>
              <a:t>bodies &amp; hours</a:t>
            </a:r>
          </a:p>
          <a:p>
            <a:pPr lvl="0" rtl="0" algn="ctr">
              <a:spcBef>
                <a:spcPts val="600"/>
              </a:spcBef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lvl="0" rtl="0" algn="ctr">
              <a:spcBef>
                <a:spcPts val="600"/>
              </a:spcBef>
              <a:buNone/>
            </a:pPr>
            <a:r>
              <a:rPr b="1" lang="en" sz="2400">
                <a:solidFill>
                  <a:schemeClr val="dk1"/>
                </a:solidFill>
              </a:rPr>
              <a:t>“Marketing Specialist”?</a:t>
            </a:r>
          </a:p>
          <a:p>
            <a:pPr lvl="0" rtl="0" algn="ctr">
              <a:spcBef>
                <a:spcPts val="60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lvl="0" rtl="0" algn="ctr">
              <a:spcBef>
                <a:spcPts val="600"/>
              </a:spcBef>
              <a:buNone/>
            </a:pPr>
            <a:r>
              <a:rPr b="1" lang="en" sz="2400">
                <a:solidFill>
                  <a:schemeClr val="dk1"/>
                </a:solidFill>
              </a:rPr>
              <a:t>“Content Specialist”?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2248650" y="579850"/>
            <a:ext cx="464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1"/>
                </a:solidFill>
              </a:rPr>
              <a:t>BARTON COUNTY CAMPUS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514025" y="1223925"/>
            <a:ext cx="1904999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TARGET MARKETS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745575" y="1693250"/>
            <a:ext cx="7559399" cy="2819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/>
              <a:t>Traditional Students &amp; Their Parents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/>
              <a:t>Nontraditional Students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/>
              <a:t>Internal (students | faculty | staff)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/>
              <a:t>General Public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160" name="Shape 160"/>
          <p:cNvSpPr txBox="1"/>
          <p:nvPr/>
        </p:nvSpPr>
        <p:spPr>
          <a:xfrm>
            <a:off x="0" y="4264025"/>
            <a:ext cx="91440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Geo: Barton County &amp; surrounding six counties.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Western KS to an extent.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478925" y="276925"/>
            <a:ext cx="5442000" cy="828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THE  VISION...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1063475" y="1525000"/>
            <a:ext cx="75849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chemeClr val="accent1"/>
                </a:solidFill>
              </a:rPr>
              <a:t>Inspire People</a:t>
            </a:r>
            <a:r>
              <a:rPr b="1" lang="en" sz="3600"/>
              <a:t> </a:t>
            </a:r>
            <a:r>
              <a:rPr b="1" lang="en" sz="1800"/>
              <a:t>to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chemeClr val="accent1"/>
                </a:solidFill>
              </a:rPr>
              <a:t>Better Themselves</a:t>
            </a:r>
            <a:r>
              <a:rPr b="1" lang="en" sz="3600"/>
              <a:t> </a:t>
            </a:r>
            <a:r>
              <a:rPr b="1" lang="en" sz="1800"/>
              <a:t>through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chemeClr val="accent1"/>
                </a:solidFill>
              </a:rPr>
              <a:t>Education</a:t>
            </a:r>
          </a:p>
        </p:txBody>
      </p:sp>
      <p:pic>
        <p:nvPicPr>
          <p:cNvPr descr="PR-LOGO-2000-px.png"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42" y="347874"/>
            <a:ext cx="3108064" cy="8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3572775" y="1307925"/>
            <a:ext cx="1905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TARGET MARKETS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745575" y="1693250"/>
            <a:ext cx="75594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Military &amp; Their Families*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Internal (students | faculty | staff)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General Public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2248650" y="421750"/>
            <a:ext cx="464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1"/>
                </a:solidFill>
              </a:rPr>
              <a:t>FORT RILEY &amp; FORT LEAVENWORTH CAMPUS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5301600" y="4298600"/>
            <a:ext cx="38424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*Fort Leavenworth - families are primary.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0" y="3587100"/>
            <a:ext cx="91440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Geo: Immediate areas (on post + surrounding communities)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3619500" y="1455150"/>
            <a:ext cx="1905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TARGET MARKETS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792300" y="1968425"/>
            <a:ext cx="7559400" cy="14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Transient Students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Traditional Students (online Associate Degree!)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Program-Specific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176" name="Shape 176"/>
          <p:cNvSpPr txBox="1"/>
          <p:nvPr/>
        </p:nvSpPr>
        <p:spPr>
          <a:xfrm>
            <a:off x="1990800" y="573175"/>
            <a:ext cx="516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1"/>
                </a:solidFill>
              </a:rPr>
              <a:t>BARTonline.org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0" y="4278850"/>
            <a:ext cx="91440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Geo: EVERYWHERE (focused on Kansas)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3527400" y="1356641"/>
            <a:ext cx="1905000" cy="44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TARGET MARKETS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745575" y="2033318"/>
            <a:ext cx="7559399" cy="8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Retiring Military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Military Officers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Business / Industry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184" name="Shape 184"/>
          <p:cNvSpPr txBox="1"/>
          <p:nvPr/>
        </p:nvSpPr>
        <p:spPr>
          <a:xfrm>
            <a:off x="1990800" y="573175"/>
            <a:ext cx="516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1"/>
                </a:solidFill>
              </a:rPr>
              <a:t>GRANDVIEW PLAZA CAMPUS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0" y="4278850"/>
            <a:ext cx="91440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Geo: It’s complicated</a:t>
            </a:r>
            <a:r>
              <a:rPr lang="en" sz="1800">
                <a:solidFill>
                  <a:schemeClr val="dk1"/>
                </a:solidFill>
              </a:rPr>
              <a:t>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77323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3966325" y="4013125"/>
            <a:ext cx="4340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Barton’s Radio Stations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77323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3966325" y="4013125"/>
            <a:ext cx="4340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Barton’s TV Stations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>
            <p:ph type="title"/>
          </p:nvPr>
        </p:nvSpPr>
        <p:spPr>
          <a:xfrm>
            <a:off x="145800" y="53737"/>
            <a:ext cx="2100300" cy="493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 u="sng"/>
              <a:t>Facebook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5,752 likes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700"/>
              <a:t>$50 = 4,000 people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algn="ctr">
              <a:spcBef>
                <a:spcPts val="0"/>
              </a:spcBef>
              <a:buNone/>
            </a:pPr>
            <a:r>
              <a:rPr lang="en" sz="4000"/>
              <a:t>28,064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700"/>
              <a:t>people reached </a:t>
            </a:r>
            <a:br>
              <a:rPr lang="en" sz="1700"/>
            </a:br>
            <a:r>
              <a:rPr lang="en" sz="1700"/>
              <a:t>in February</a:t>
            </a:r>
            <a:br>
              <a:rPr lang="en" sz="1700"/>
            </a:b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sz="4000"/>
              <a:t>10,371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700"/>
              <a:t>post engagements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rPr lang="en" sz="1700"/>
              <a:t>in February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  <p:pic>
        <p:nvPicPr>
          <p:cNvPr descr="facebook 2.23.17.png"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599" y="0"/>
            <a:ext cx="6675399" cy="4752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Shape 205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witter.png"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003" y="-1"/>
            <a:ext cx="54669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type="title"/>
          </p:nvPr>
        </p:nvSpPr>
        <p:spPr>
          <a:xfrm>
            <a:off x="120150" y="974812"/>
            <a:ext cx="2100300" cy="493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 u="sng"/>
              <a:t>Twitter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1,490 followers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rtl="0" algn="ctr">
              <a:spcBef>
                <a:spcPts val="0"/>
              </a:spcBef>
              <a:buNone/>
            </a:pPr>
            <a:r>
              <a:rPr lang="en" sz="4000"/>
              <a:t>23,550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700"/>
              <a:t>impressions</a:t>
            </a:r>
            <a:r>
              <a:rPr lang="en" sz="1700"/>
              <a:t> </a:t>
            </a:r>
            <a:br>
              <a:rPr lang="en" sz="1700"/>
            </a:br>
            <a:r>
              <a:rPr lang="en" sz="1700"/>
              <a:t>in February</a:t>
            </a:r>
          </a:p>
        </p:txBody>
      </p:sp>
      <p:cxnSp>
        <p:nvCxnSpPr>
          <p:cNvPr id="213" name="Shape 213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 txBox="1"/>
          <p:nvPr>
            <p:ph type="title"/>
          </p:nvPr>
        </p:nvSpPr>
        <p:spPr>
          <a:xfrm>
            <a:off x="145800" y="1027875"/>
            <a:ext cx="2100300" cy="396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 u="sng"/>
              <a:t>Instagram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447</a:t>
            </a:r>
            <a:r>
              <a:rPr lang="en" sz="1800"/>
              <a:t> followers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  <p:cxnSp>
        <p:nvCxnSpPr>
          <p:cNvPr id="220" name="Shape 220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instagram.png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775" y="81225"/>
            <a:ext cx="272176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ta post.png"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419" y="103100"/>
            <a:ext cx="30838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 txBox="1"/>
          <p:nvPr>
            <p:ph type="title"/>
          </p:nvPr>
        </p:nvSpPr>
        <p:spPr>
          <a:xfrm>
            <a:off x="145800" y="1027875"/>
            <a:ext cx="2100300" cy="396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 u="sng"/>
              <a:t>Snapchat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87</a:t>
            </a:r>
            <a:r>
              <a:rPr lang="en" sz="1800"/>
              <a:t> added Barton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  <p:cxnSp>
        <p:nvCxnSpPr>
          <p:cNvPr id="229" name="Shape 229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5650" y="90100"/>
            <a:ext cx="2883991" cy="483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idx="1" type="body"/>
          </p:nvPr>
        </p:nvSpPr>
        <p:spPr>
          <a:xfrm>
            <a:off x="3493200" y="563000"/>
            <a:ext cx="41214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BARTonline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Facebook - 549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Twitter - 228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Fort Riley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Facebook - 1,280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Fort Leavenworth</a:t>
            </a:r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Facebook - 276</a:t>
            </a:r>
          </a:p>
        </p:txBody>
      </p:sp>
      <p:sp>
        <p:nvSpPr>
          <p:cNvPr id="236" name="Shape 236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type="title"/>
          </p:nvPr>
        </p:nvSpPr>
        <p:spPr>
          <a:xfrm>
            <a:off x="145800" y="1027875"/>
            <a:ext cx="2100300" cy="396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 u="sng"/>
              <a:t>Other Accounts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  <p:cxnSp>
        <p:nvCxnSpPr>
          <p:cNvPr id="238" name="Shape 238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MARKETING:</a:t>
            </a:r>
          </a:p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/>
              <a:t>Brandon </a:t>
            </a:r>
            <a:r>
              <a:rPr lang="en" u="sng"/>
              <a:t>- Director of PR &amp; Marketing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Guides department based on needs.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Writing / Photography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Advertising buys/placement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Social media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Community engagement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Publications &amp; Branding, etc.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 txBox="1"/>
          <p:nvPr/>
        </p:nvSpPr>
        <p:spPr>
          <a:xfrm>
            <a:off x="2878225" y="275920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3493200" y="563000"/>
            <a:ext cx="41214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Shafer Gallery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Facebook - 753</a:t>
            </a:r>
            <a:br>
              <a:rPr lang="en" sz="2400"/>
            </a:b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</a:rPr>
              <a:t>Barton Sports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2400">
                <a:solidFill>
                  <a:schemeClr val="dk1"/>
                </a:solidFill>
              </a:rPr>
              <a:t>Facebook - 1,326</a:t>
            </a:r>
          </a:p>
        </p:txBody>
      </p:sp>
      <p:sp>
        <p:nvSpPr>
          <p:cNvPr id="244" name="Shape 244"/>
          <p:cNvSpPr/>
          <p:nvPr/>
        </p:nvSpPr>
        <p:spPr>
          <a:xfrm>
            <a:off x="-26700" y="-26700"/>
            <a:ext cx="2394000" cy="5277300"/>
          </a:xfrm>
          <a:prstGeom prst="rect">
            <a:avLst/>
          </a:prstGeom>
          <a:solidFill>
            <a:srgbClr val="3A81BA">
              <a:alpha val="44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type="title"/>
          </p:nvPr>
        </p:nvSpPr>
        <p:spPr>
          <a:xfrm>
            <a:off x="145800" y="1027875"/>
            <a:ext cx="2100300" cy="396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SOCIAL  MEDIA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 u="sng"/>
              <a:t>Other Accounts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4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700"/>
          </a:p>
        </p:txBody>
      </p:sp>
      <p:cxnSp>
        <p:nvCxnSpPr>
          <p:cNvPr id="246" name="Shape 246"/>
          <p:cNvCxnSpPr/>
          <p:nvPr/>
        </p:nvCxnSpPr>
        <p:spPr>
          <a:xfrm>
            <a:off x="2411700" y="-62400"/>
            <a:ext cx="0" cy="52683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-LOGO-2000-px.png"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25" y="410823"/>
            <a:ext cx="8314725" cy="22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1220250" y="3135750"/>
            <a:ext cx="6981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/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</a:t>
            </a:r>
          </a:p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Micah</a:t>
            </a:r>
            <a:r>
              <a:rPr lang="en" u="sng">
                <a:solidFill>
                  <a:schemeClr val="dk1"/>
                </a:solidFill>
              </a:rPr>
              <a:t> - PR &amp; Marketing Specialist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Writing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Photography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Primary social media manager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</a:t>
            </a:r>
          </a:p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Julie</a:t>
            </a:r>
            <a:r>
              <a:rPr lang="en" u="sng">
                <a:solidFill>
                  <a:schemeClr val="dk1"/>
                </a:solidFill>
              </a:rPr>
              <a:t> - Video Coordinator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Video for social platforms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TV commercials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Editorial coverage of events</a:t>
            </a:r>
          </a:p>
          <a:p>
            <a:pPr indent="-228600" lvl="0" marL="45720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Live streaming!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Connie </a:t>
            </a:r>
            <a:r>
              <a:rPr lang="en" u="sng">
                <a:solidFill>
                  <a:schemeClr val="dk1"/>
                </a:solidFill>
              </a:rPr>
              <a:t>- Graphic Designer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Assists Director with brand enforcement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Generates new logos/graphics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Designs countless publications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Assembles display advertisements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Sam </a:t>
            </a:r>
            <a:r>
              <a:rPr lang="en" u="sng">
                <a:solidFill>
                  <a:schemeClr val="dk1"/>
                </a:solidFill>
              </a:rPr>
              <a:t>- Web Content Strategist (new title)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Manages organization and flow of websites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Builds landing pages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Assists director with digital marketing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ABOUT PR &amp; MARKETING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dk1"/>
                </a:solidFill>
              </a:rPr>
              <a:t>Rita &amp; Rod</a:t>
            </a:r>
            <a:r>
              <a:rPr lang="en" u="sng">
                <a:solidFill>
                  <a:schemeClr val="dk1"/>
                </a:solidFill>
              </a:rPr>
              <a:t> - Print shop stars (adopted)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Design and print publications and stationery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193099" y="598625"/>
            <a:ext cx="86364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000"/>
              <a:t>Public Relations Department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87783" y="-34600"/>
            <a:ext cx="8520600" cy="3303987"/>
            <a:chOff x="987783" y="-34600"/>
            <a:chExt cx="8520600" cy="3303987"/>
          </a:xfrm>
        </p:grpSpPr>
        <p:sp>
          <p:nvSpPr>
            <p:cNvPr id="78" name="Shape 78"/>
            <p:cNvSpPr txBox="1"/>
            <p:nvPr/>
          </p:nvSpPr>
          <p:spPr>
            <a:xfrm>
              <a:off x="987783" y="-34600"/>
              <a:ext cx="8520600" cy="205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4000">
                  <a:solidFill>
                    <a:srgbClr val="FF00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&amp; Marketing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4585150" y="2501237"/>
              <a:ext cx="854775" cy="768150"/>
            </a:xfrm>
            <a:custGeom>
              <a:pathLst>
                <a:path extrusionOk="0" h="30726" w="34191">
                  <a:moveTo>
                    <a:pt x="0" y="30726"/>
                  </a:moveTo>
                  <a:cubicBezTo>
                    <a:pt x="5766" y="24956"/>
                    <a:pt x="8999" y="17072"/>
                    <a:pt x="12648" y="9776"/>
                  </a:cubicBezTo>
                  <a:cubicBezTo>
                    <a:pt x="14136" y="6798"/>
                    <a:pt x="15705" y="3861"/>
                    <a:pt x="17194" y="883"/>
                  </a:cubicBezTo>
                  <a:cubicBezTo>
                    <a:pt x="17391" y="487"/>
                    <a:pt x="17276" y="-220"/>
                    <a:pt x="17589" y="92"/>
                  </a:cubicBezTo>
                  <a:cubicBezTo>
                    <a:pt x="19946" y="2449"/>
                    <a:pt x="19416" y="6524"/>
                    <a:pt x="20752" y="9579"/>
                  </a:cubicBezTo>
                  <a:cubicBezTo>
                    <a:pt x="23483" y="15824"/>
                    <a:pt x="28517" y="21214"/>
                    <a:pt x="34191" y="2499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