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5" r:id="rId2"/>
    <p:sldId id="289" r:id="rId3"/>
    <p:sldId id="260" r:id="rId4"/>
    <p:sldId id="265" r:id="rId5"/>
    <p:sldId id="263" r:id="rId6"/>
    <p:sldId id="288" r:id="rId7"/>
    <p:sldId id="256" r:id="rId8"/>
    <p:sldId id="292" r:id="rId9"/>
    <p:sldId id="293" r:id="rId10"/>
    <p:sldId id="271" r:id="rId11"/>
    <p:sldId id="272" r:id="rId12"/>
    <p:sldId id="283" r:id="rId13"/>
    <p:sldId id="277" r:id="rId14"/>
    <p:sldId id="278" r:id="rId15"/>
    <p:sldId id="276" r:id="rId16"/>
    <p:sldId id="279" r:id="rId17"/>
    <p:sldId id="280" r:id="rId18"/>
    <p:sldId id="281" r:id="rId19"/>
    <p:sldId id="286" r:id="rId20"/>
    <p:sldId id="29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2" autoAdjust="0"/>
    <p:restoredTop sz="94628" autoAdjust="0"/>
  </p:normalViewPr>
  <p:slideViewPr>
    <p:cSldViewPr>
      <p:cViewPr varScale="1">
        <p:scale>
          <a:sx n="111" d="100"/>
          <a:sy n="111" d="100"/>
        </p:scale>
        <p:origin x="-1674" y="-78"/>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8B47CE-70F7-4F65-A6BA-192503A18556}" type="datetimeFigureOut">
              <a:rPr lang="en-US" smtClean="0"/>
              <a:pPr/>
              <a:t>10/24/2013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79582-524D-4194-965F-2CC89F636B2C}" type="slidenum">
              <a:rPr lang="en-US" smtClean="0"/>
              <a:pPr/>
              <a:t>‹#›</a:t>
            </a:fld>
            <a:endParaRPr lang="en-US"/>
          </a:p>
        </p:txBody>
      </p:sp>
    </p:spTree>
    <p:extLst>
      <p:ext uri="{BB962C8B-B14F-4D97-AF65-F5344CB8AC3E}">
        <p14:creationId xmlns:p14="http://schemas.microsoft.com/office/powerpoint/2010/main" val="2096304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Custom animation effects: dotted line with text fade by letter</a:t>
            </a:r>
          </a:p>
          <a:p>
            <a:r>
              <a:rPr lang="en-US" sz="1400" dirty="0" smtClean="0"/>
              <a:t>(Basic)</a:t>
            </a:r>
          </a:p>
          <a:p>
            <a:endParaRPr lang="en-US" dirty="0" smtClean="0"/>
          </a:p>
          <a:p>
            <a:endParaRPr lang="en-US" dirty="0" smtClean="0"/>
          </a:p>
          <a:p>
            <a:r>
              <a:rPr lang="en-US" dirty="0" smtClean="0"/>
              <a:t>To reproduce the text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Insert</a:t>
            </a:r>
            <a:r>
              <a:rPr lang="en-US" sz="1200" baseline="0" dirty="0" smtClean="0"/>
              <a:t> tab, in the </a:t>
            </a:r>
            <a:r>
              <a:rPr lang="en-US" sz="1200" b="1" baseline="0" dirty="0" smtClean="0"/>
              <a:t>Text</a:t>
            </a:r>
            <a:r>
              <a:rPr lang="en-US" sz="1200" baseline="0" dirty="0" smtClean="0"/>
              <a:t> group, click </a:t>
            </a:r>
            <a:r>
              <a:rPr lang="en-US" sz="1200" b="1" baseline="0" dirty="0" smtClean="0"/>
              <a:t>Text Box</a:t>
            </a:r>
            <a:r>
              <a:rPr lang="en-US" sz="1200" baseline="0" dirty="0" smtClean="0"/>
              <a:t>, and then on the slide, drag to draw a text box that spans the entire width of the slide.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Insert</a:t>
            </a:r>
            <a:r>
              <a:rPr lang="en-US" sz="1200" baseline="0" dirty="0" smtClean="0"/>
              <a:t> tab, in the </a:t>
            </a:r>
            <a:r>
              <a:rPr lang="en-US" sz="1200" b="1" baseline="0" dirty="0" smtClean="0"/>
              <a:t>Text</a:t>
            </a:r>
            <a:r>
              <a:rPr lang="en-US" sz="1200" baseline="0" dirty="0" smtClean="0"/>
              <a:t> group, click </a:t>
            </a:r>
            <a:r>
              <a:rPr lang="en-US" sz="1200" b="1" baseline="0" dirty="0" smtClean="0"/>
              <a:t>Symbol</a:t>
            </a:r>
            <a:r>
              <a:rPr lang="en-US" sz="1200" baseline="0" dirty="0" smtClean="0"/>
              <a:t>. In the </a:t>
            </a:r>
            <a:r>
              <a:rPr lang="en-US" sz="1200" b="1" baseline="0" dirty="0" smtClean="0"/>
              <a:t>Symbol</a:t>
            </a:r>
            <a:r>
              <a:rPr lang="en-US" sz="1200" baseline="0" dirty="0" smtClean="0"/>
              <a:t> dialog box,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Font</a:t>
            </a:r>
            <a:r>
              <a:rPr lang="en-US" sz="1200" baseline="0" dirty="0" smtClean="0"/>
              <a:t> list, select </a:t>
            </a:r>
            <a:r>
              <a:rPr lang="en-US" sz="1200" b="1" baseline="0" dirty="0" smtClean="0"/>
              <a:t>(normal text)</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Subset</a:t>
            </a:r>
            <a:r>
              <a:rPr lang="en-US" sz="1200" baseline="0" dirty="0" smtClean="0"/>
              <a:t> list, select </a:t>
            </a:r>
            <a:r>
              <a:rPr lang="en-US" sz="1200" b="1" baseline="0" dirty="0" smtClean="0"/>
              <a:t>General Punctuation</a:t>
            </a:r>
            <a:r>
              <a:rPr lang="en-US" sz="120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Character Code </a:t>
            </a:r>
            <a:r>
              <a:rPr lang="en-US" sz="1200" baseline="0" dirty="0" smtClean="0"/>
              <a:t>box, enter </a:t>
            </a:r>
            <a:r>
              <a:rPr lang="en-US" sz="1200" b="1" baseline="0" dirty="0" smtClean="0"/>
              <a:t>2022</a:t>
            </a:r>
            <a:r>
              <a:rPr lang="en-US" sz="1200" b="0" baseline="0" dirty="0" smtClean="0"/>
              <a:t> to select </a:t>
            </a:r>
            <a:r>
              <a:rPr lang="en-US" sz="1200" b="1" baseline="0" dirty="0" smtClean="0"/>
              <a:t>BULLET</a:t>
            </a:r>
            <a:r>
              <a:rPr lang="en-US" sz="1200" baseline="0" dirty="0" smtClean="0"/>
              <a:t>, and then click </a:t>
            </a:r>
            <a:r>
              <a:rPr lang="en-US" sz="1200" b="1" baseline="0" dirty="0" smtClean="0"/>
              <a:t>Insert</a:t>
            </a:r>
            <a:r>
              <a:rPr lang="en-US" sz="120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Click </a:t>
            </a:r>
            <a:r>
              <a:rPr lang="en-US" sz="1200" b="1" baseline="0" dirty="0" smtClean="0"/>
              <a:t>Insert</a:t>
            </a:r>
            <a:r>
              <a:rPr lang="en-US" sz="1200" baseline="0" dirty="0" smtClean="0"/>
              <a:t> 33 more times until there is a row of 34 bullets in the text box. </a:t>
            </a:r>
          </a:p>
          <a:p>
            <a:pPr marL="228600" indent="-228600">
              <a:buFont typeface="+mj-lt"/>
              <a:buAutoNum type="arabicPeriod"/>
            </a:pPr>
            <a:r>
              <a:rPr lang="en-US" dirty="0" smtClean="0"/>
              <a:t>In</a:t>
            </a:r>
            <a:r>
              <a:rPr lang="en-US" baseline="0" dirty="0" smtClean="0"/>
              <a:t> the text box, s</a:t>
            </a:r>
            <a:r>
              <a:rPr lang="en-US" dirty="0" smtClean="0"/>
              <a:t>elect the</a:t>
            </a:r>
            <a:r>
              <a:rPr lang="en-US" baseline="0" dirty="0" smtClean="0"/>
              <a:t> text, and then on the </a:t>
            </a:r>
            <a:r>
              <a:rPr lang="en-US" b="1" baseline="0" dirty="0" smtClean="0"/>
              <a:t>Home</a:t>
            </a:r>
            <a:r>
              <a:rPr lang="en-US" baseline="0" dirty="0" smtClean="0"/>
              <a:t> tab, in the </a:t>
            </a:r>
            <a:r>
              <a:rPr lang="en-US" b="1" baseline="0" dirty="0" smtClean="0"/>
              <a:t>Font</a:t>
            </a:r>
            <a:r>
              <a:rPr lang="en-US" baseline="0" dirty="0" smtClean="0"/>
              <a:t> group do the following:</a:t>
            </a:r>
          </a:p>
          <a:p>
            <a:pPr marL="685800" lvl="1" indent="-228600">
              <a:buFont typeface="Arial" pitchFamily="34" charset="0"/>
              <a:buChar char="•"/>
            </a:pPr>
            <a:r>
              <a:rPr lang="en-US" baseline="0" dirty="0" smtClean="0"/>
              <a:t>In the </a:t>
            </a:r>
            <a:r>
              <a:rPr lang="en-US" b="1" baseline="0" dirty="0" smtClean="0"/>
              <a:t>Font</a:t>
            </a:r>
            <a:r>
              <a:rPr lang="en-US" baseline="0" dirty="0" smtClean="0"/>
              <a:t> list, select </a:t>
            </a:r>
            <a:r>
              <a:rPr lang="en-US" b="1" baseline="0" dirty="0" smtClean="0"/>
              <a:t>Arial</a:t>
            </a:r>
            <a:r>
              <a:rPr lang="en-US" baseline="0" dirty="0" smtClean="0"/>
              <a:t> </a:t>
            </a:r>
            <a:r>
              <a:rPr lang="en-US" b="1" baseline="0" dirty="0" smtClean="0"/>
              <a:t>Black</a:t>
            </a:r>
            <a:r>
              <a:rPr lang="en-US" baseline="0" dirty="0" smtClean="0"/>
              <a:t>.</a:t>
            </a:r>
          </a:p>
          <a:p>
            <a:pPr marL="685800" lvl="1" indent="-228600">
              <a:buFont typeface="Arial" pitchFamily="34" charset="0"/>
              <a:buChar char="•"/>
            </a:pPr>
            <a:r>
              <a:rPr lang="en-US" baseline="0" dirty="0" smtClean="0"/>
              <a:t>In the </a:t>
            </a:r>
            <a:r>
              <a:rPr lang="en-US" b="1" baseline="0" dirty="0" smtClean="0"/>
              <a:t>Font</a:t>
            </a:r>
            <a:r>
              <a:rPr lang="en-US" baseline="0" dirty="0" smtClean="0"/>
              <a:t> </a:t>
            </a:r>
            <a:r>
              <a:rPr lang="en-US" b="1" baseline="0" dirty="0" smtClean="0"/>
              <a:t>Size</a:t>
            </a:r>
            <a:r>
              <a:rPr lang="en-US" baseline="0" dirty="0" smtClean="0"/>
              <a:t> list, select </a:t>
            </a:r>
            <a:r>
              <a:rPr lang="en-US" b="1" baseline="0" dirty="0" smtClean="0"/>
              <a:t>44</a:t>
            </a:r>
            <a:r>
              <a:rPr lang="en-US" baseline="0" dirty="0" smtClean="0"/>
              <a:t>.</a:t>
            </a:r>
          </a:p>
          <a:p>
            <a:pPr marL="685800" lvl="1" indent="-228600">
              <a:buFont typeface="Arial" pitchFamily="34" charset="0"/>
              <a:buChar char="•"/>
            </a:pPr>
            <a:r>
              <a:rPr lang="en-US" baseline="0" dirty="0" smtClean="0"/>
              <a:t>Click the arrow next to </a:t>
            </a:r>
            <a:r>
              <a:rPr lang="en-US" b="1" baseline="0" dirty="0" smtClean="0"/>
              <a:t>Font</a:t>
            </a:r>
            <a:r>
              <a:rPr lang="en-US" baseline="0" dirty="0" smtClean="0"/>
              <a:t> </a:t>
            </a:r>
            <a:r>
              <a:rPr lang="en-US" b="1" baseline="0" dirty="0" smtClean="0"/>
              <a:t>Color</a:t>
            </a:r>
            <a:r>
              <a:rPr lang="en-US" baseline="0" dirty="0" smtClean="0"/>
              <a:t>, and then under </a:t>
            </a:r>
            <a:r>
              <a:rPr lang="en-US" b="1" baseline="0" dirty="0" smtClean="0"/>
              <a:t>Theme</a:t>
            </a:r>
            <a:r>
              <a:rPr lang="en-US" baseline="0" dirty="0" smtClean="0"/>
              <a:t> </a:t>
            </a:r>
            <a:r>
              <a:rPr lang="en-US" b="1" baseline="0" dirty="0" smtClean="0"/>
              <a:t>Colors</a:t>
            </a:r>
            <a:r>
              <a:rPr lang="en-US" baseline="0" dirty="0" smtClean="0"/>
              <a:t> click </a:t>
            </a:r>
            <a:r>
              <a:rPr lang="en-US" b="1" baseline="0" dirty="0" smtClean="0"/>
              <a:t>White, Background 1 </a:t>
            </a:r>
            <a:r>
              <a:rPr lang="en-US" baseline="0" dirty="0" smtClean="0"/>
              <a:t>(first row, first option from the left).</a:t>
            </a:r>
            <a:endParaRPr lang="en-US" dirty="0" smtClean="0"/>
          </a:p>
          <a:p>
            <a:pPr marL="228600" indent="-228600">
              <a:buFont typeface="+mj-lt"/>
              <a:buAutoNum type="arabicPeriod"/>
            </a:pPr>
            <a:r>
              <a:rPr lang="en-US" dirty="0" smtClean="0"/>
              <a:t>On</a:t>
            </a:r>
            <a:r>
              <a:rPr lang="en-US" baseline="0" dirty="0" smtClean="0"/>
              <a:t> the </a:t>
            </a:r>
            <a:r>
              <a:rPr lang="en-US" b="1" baseline="0" dirty="0" smtClean="0"/>
              <a:t>Home</a:t>
            </a:r>
            <a:r>
              <a:rPr lang="en-US" baseline="0" dirty="0" smtClean="0"/>
              <a:t> tab, in the </a:t>
            </a:r>
            <a:r>
              <a:rPr lang="en-US" b="1" baseline="0" dirty="0" smtClean="0"/>
              <a:t>Drawing</a:t>
            </a:r>
            <a:r>
              <a:rPr lang="en-US" baseline="0" dirty="0" smtClean="0"/>
              <a:t> group, click </a:t>
            </a:r>
            <a:r>
              <a:rPr lang="en-US" b="1" baseline="0" dirty="0" smtClean="0"/>
              <a:t>Arrange</a:t>
            </a:r>
            <a:r>
              <a:rPr lang="en-US" baseline="0" dirty="0" smtClean="0"/>
              <a:t>, point to </a:t>
            </a:r>
            <a:r>
              <a:rPr lang="en-US" b="1" baseline="0" dirty="0" smtClean="0"/>
              <a:t>Align</a:t>
            </a:r>
            <a:r>
              <a:rPr lang="en-US" baseline="0" dirty="0" smtClean="0"/>
              <a:t>, and then do the following:</a:t>
            </a:r>
          </a:p>
          <a:p>
            <a:pPr marL="685800" lvl="1" indent="-228600">
              <a:buFont typeface="+mj-lt"/>
              <a:buAutoNum type="arabicPeriod"/>
            </a:pPr>
            <a:r>
              <a:rPr lang="en-US" baseline="0" dirty="0" smtClean="0"/>
              <a:t>Click </a:t>
            </a:r>
            <a:r>
              <a:rPr lang="en-US" b="1" baseline="0" dirty="0" smtClean="0"/>
              <a:t>Align to Slide</a:t>
            </a:r>
            <a:r>
              <a:rPr lang="en-US" baseline="0" dirty="0" smtClean="0"/>
              <a:t>.</a:t>
            </a:r>
          </a:p>
          <a:p>
            <a:pPr marL="685800" lvl="1" indent="-228600">
              <a:buFont typeface="+mj-lt"/>
              <a:buAutoNum type="arabicPeriod"/>
            </a:pPr>
            <a:r>
              <a:rPr lang="en-US" baseline="0" dirty="0" smtClean="0"/>
              <a:t>Click </a:t>
            </a:r>
            <a:r>
              <a:rPr lang="en-US" b="1" baseline="0" dirty="0" smtClean="0"/>
              <a:t>Align</a:t>
            </a:r>
            <a:r>
              <a:rPr lang="en-US" baseline="0" dirty="0" smtClean="0"/>
              <a:t> </a:t>
            </a:r>
            <a:r>
              <a:rPr lang="en-US" b="1" baseline="0" dirty="0" smtClean="0"/>
              <a:t>Center</a:t>
            </a:r>
            <a:r>
              <a:rPr lang="en-US" baseline="0" dirty="0" smtClean="0"/>
              <a:t>.</a:t>
            </a:r>
          </a:p>
          <a:p>
            <a:pPr marL="685800" lvl="1" indent="-228600">
              <a:buFont typeface="+mj-lt"/>
              <a:buAutoNum type="arabicPeriod"/>
            </a:pPr>
            <a:r>
              <a:rPr lang="en-US" baseline="0" dirty="0" smtClean="0"/>
              <a:t>Click </a:t>
            </a:r>
            <a:r>
              <a:rPr lang="en-US" b="1" baseline="0" dirty="0" smtClean="0"/>
              <a:t>Align</a:t>
            </a:r>
            <a:r>
              <a:rPr lang="en-US" baseline="0" dirty="0" smtClean="0"/>
              <a:t> </a:t>
            </a:r>
            <a:r>
              <a:rPr lang="en-US" b="1" baseline="0" dirty="0" smtClean="0"/>
              <a:t>Middle</a:t>
            </a:r>
            <a:r>
              <a:rPr lang="en-US" baseline="0" dirty="0" smtClean="0"/>
              <a:t>.</a:t>
            </a:r>
          </a:p>
          <a:p>
            <a:pPr marL="228600" indent="-228600">
              <a:buFont typeface="+mj-lt"/>
              <a:buAutoNum type="arabicPeriod"/>
            </a:pPr>
            <a:r>
              <a:rPr lang="en-US" dirty="0" smtClean="0"/>
              <a:t>On the </a:t>
            </a:r>
            <a:r>
              <a:rPr lang="en-US" b="1" dirty="0" smtClean="0"/>
              <a:t>Insert</a:t>
            </a:r>
            <a:r>
              <a:rPr lang="en-US" baseline="0" dirty="0" smtClean="0"/>
              <a:t> tab, in the </a:t>
            </a:r>
            <a:r>
              <a:rPr lang="en-US" b="1" baseline="0" dirty="0" smtClean="0"/>
              <a:t>Text</a:t>
            </a:r>
            <a:r>
              <a:rPr lang="en-US" baseline="0" dirty="0" smtClean="0"/>
              <a:t> group, click </a:t>
            </a:r>
            <a:r>
              <a:rPr lang="en-US" b="1" baseline="0" dirty="0" smtClean="0"/>
              <a:t>Text</a:t>
            </a:r>
            <a:r>
              <a:rPr lang="en-US" baseline="0" dirty="0" smtClean="0"/>
              <a:t> </a:t>
            </a:r>
            <a:r>
              <a:rPr lang="en-US" b="1" baseline="0" dirty="0" smtClean="0"/>
              <a:t>Box</a:t>
            </a:r>
            <a:r>
              <a:rPr lang="en-US" baseline="0" dirty="0" smtClean="0"/>
              <a:t>. Drag to draw a text box on the slide.</a:t>
            </a:r>
          </a:p>
          <a:p>
            <a:pPr marL="228600" indent="-228600">
              <a:buFont typeface="+mj-lt"/>
              <a:buAutoNum type="arabicPeriod"/>
            </a:pPr>
            <a:r>
              <a:rPr lang="en-US" baseline="0" dirty="0" smtClean="0"/>
              <a:t>Enter and select the text. On the </a:t>
            </a:r>
            <a:r>
              <a:rPr lang="en-US" b="1" baseline="0" dirty="0" smtClean="0"/>
              <a:t>Home</a:t>
            </a:r>
            <a:r>
              <a:rPr lang="en-US" baseline="0" dirty="0" smtClean="0"/>
              <a:t> tab, in the </a:t>
            </a:r>
            <a:r>
              <a:rPr lang="en-US" b="1" baseline="0" dirty="0" smtClean="0"/>
              <a:t>Font</a:t>
            </a:r>
            <a:r>
              <a:rPr lang="en-US" baseline="0" dirty="0" smtClean="0"/>
              <a:t> group, do the following:</a:t>
            </a:r>
          </a:p>
          <a:p>
            <a:pPr marL="685800" lvl="1" indent="-228600">
              <a:buFont typeface="Arial" pitchFamily="34" charset="0"/>
              <a:buChar char="•"/>
            </a:pPr>
            <a:r>
              <a:rPr lang="en-US" baseline="0" dirty="0" smtClean="0"/>
              <a:t>In the </a:t>
            </a:r>
            <a:r>
              <a:rPr lang="en-US" b="1" baseline="0" dirty="0" smtClean="0"/>
              <a:t>Font</a:t>
            </a:r>
            <a:r>
              <a:rPr lang="en-US" baseline="0" dirty="0" smtClean="0"/>
              <a:t> list, select </a:t>
            </a:r>
            <a:r>
              <a:rPr lang="en-US" b="1" baseline="0" dirty="0" smtClean="0"/>
              <a:t>Corbel</a:t>
            </a:r>
            <a:r>
              <a:rPr lang="en-US" baseline="0" dirty="0" smtClean="0"/>
              <a:t>.</a:t>
            </a:r>
          </a:p>
          <a:p>
            <a:pPr marL="685800" lvl="1" indent="-228600">
              <a:buFont typeface="Arial" pitchFamily="34" charset="0"/>
              <a:buChar char="•"/>
            </a:pPr>
            <a:r>
              <a:rPr lang="en-US" baseline="0" dirty="0" smtClean="0"/>
              <a:t>In the </a:t>
            </a:r>
            <a:r>
              <a:rPr lang="en-US" b="1" baseline="0" dirty="0" smtClean="0"/>
              <a:t>Font</a:t>
            </a:r>
            <a:r>
              <a:rPr lang="en-US" baseline="0" dirty="0" smtClean="0"/>
              <a:t> </a:t>
            </a:r>
            <a:r>
              <a:rPr lang="en-US" b="1" baseline="0" dirty="0" smtClean="0"/>
              <a:t>Size</a:t>
            </a:r>
            <a:r>
              <a:rPr lang="en-US" baseline="0" dirty="0" smtClean="0"/>
              <a:t> box, enter </a:t>
            </a:r>
            <a:r>
              <a:rPr lang="en-US" b="1" baseline="0" dirty="0" smtClean="0"/>
              <a:t>50</a:t>
            </a:r>
            <a:r>
              <a:rPr lang="en-US" baseline="0" dirty="0" smtClean="0"/>
              <a:t>.</a:t>
            </a:r>
          </a:p>
          <a:p>
            <a:pPr marL="685800" lvl="1" indent="-228600">
              <a:buFont typeface="Arial" pitchFamily="34" charset="0"/>
              <a:buChar char="•"/>
            </a:pPr>
            <a:r>
              <a:rPr lang="en-US" baseline="0" dirty="0" smtClean="0"/>
              <a:t>Click the arrow next to </a:t>
            </a:r>
            <a:r>
              <a:rPr lang="en-US" b="1" baseline="0" dirty="0" smtClean="0"/>
              <a:t>Font</a:t>
            </a:r>
            <a:r>
              <a:rPr lang="en-US" baseline="0" dirty="0" smtClean="0"/>
              <a:t> </a:t>
            </a:r>
            <a:r>
              <a:rPr lang="en-US" b="1" baseline="0" dirty="0" smtClean="0"/>
              <a:t>Color</a:t>
            </a:r>
            <a:r>
              <a:rPr lang="en-US" baseline="0" dirty="0" smtClean="0"/>
              <a:t>, and then under </a:t>
            </a:r>
            <a:r>
              <a:rPr lang="en-US" b="1" baseline="0" dirty="0" smtClean="0"/>
              <a:t>Theme</a:t>
            </a:r>
            <a:r>
              <a:rPr lang="en-US" baseline="0" dirty="0" smtClean="0"/>
              <a:t> </a:t>
            </a:r>
            <a:r>
              <a:rPr lang="en-US" b="1" baseline="0" dirty="0" smtClean="0"/>
              <a:t>Colors</a:t>
            </a:r>
            <a:r>
              <a:rPr lang="en-US" baseline="0" dirty="0" smtClean="0"/>
              <a:t> click </a:t>
            </a:r>
            <a:r>
              <a:rPr lang="en-US" b="1" baseline="0" dirty="0" smtClean="0"/>
              <a:t>White, Background 1 </a:t>
            </a:r>
            <a:r>
              <a:rPr lang="en-US" baseline="0" dirty="0" smtClean="0"/>
              <a:t>(first row, first option from the left).</a:t>
            </a:r>
            <a:endParaRPr lang="en-US" dirty="0" smtClean="0"/>
          </a:p>
          <a:p>
            <a:pPr marL="685800" lvl="1" indent="-228600">
              <a:buFont typeface="Arial" pitchFamily="34" charset="0"/>
              <a:buChar char="•"/>
            </a:pPr>
            <a:r>
              <a:rPr lang="en-US" baseline="0" dirty="0" smtClean="0"/>
              <a:t>Click </a:t>
            </a:r>
            <a:r>
              <a:rPr lang="en-US" b="1" baseline="0" dirty="0" smtClean="0"/>
              <a:t>Bold</a:t>
            </a:r>
            <a:r>
              <a:rPr lang="en-US" baseline="0" dirty="0" smtClean="0"/>
              <a:t>.</a:t>
            </a:r>
            <a:endParaRPr lang="en-US" dirty="0" smtClean="0"/>
          </a:p>
          <a:p>
            <a:pPr marL="228600" indent="-228600">
              <a:buFont typeface="+mj-lt"/>
              <a:buAutoNum type="arabicPeriod"/>
            </a:pPr>
            <a:r>
              <a:rPr lang="en-US" dirty="0" smtClean="0"/>
              <a:t>With the text still selected, 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a:t>
            </a:r>
          </a:p>
          <a:p>
            <a:pPr marL="228600" indent="-228600">
              <a:buFont typeface="+mj-lt"/>
              <a:buAutoNum type="arabicPeriod"/>
            </a:pPr>
            <a:r>
              <a:rPr lang="en-US" dirty="0" smtClean="0"/>
              <a:t>Select the second</a:t>
            </a:r>
            <a:r>
              <a:rPr lang="en-US" baseline="0" dirty="0" smtClean="0"/>
              <a:t> text box. </a:t>
            </a:r>
            <a:r>
              <a:rPr lang="en-US" dirty="0" smtClean="0"/>
              <a:t>On</a:t>
            </a:r>
            <a:r>
              <a:rPr lang="en-US" baseline="0" dirty="0" smtClean="0"/>
              <a:t> the </a:t>
            </a:r>
            <a:r>
              <a:rPr lang="en-US" b="1" baseline="0" dirty="0" smtClean="0"/>
              <a:t>Home</a:t>
            </a:r>
            <a:r>
              <a:rPr lang="en-US" baseline="0" dirty="0" smtClean="0"/>
              <a:t> tab, in the </a:t>
            </a:r>
            <a:r>
              <a:rPr lang="en-US" b="1" baseline="0" dirty="0" smtClean="0"/>
              <a:t>Drawing</a:t>
            </a:r>
            <a:r>
              <a:rPr lang="en-US" baseline="0" dirty="0" smtClean="0"/>
              <a:t> group, click </a:t>
            </a:r>
            <a:r>
              <a:rPr lang="en-US" b="1" baseline="0" dirty="0" smtClean="0"/>
              <a:t>Arrange</a:t>
            </a:r>
            <a:r>
              <a:rPr lang="en-US" baseline="0" dirty="0" smtClean="0"/>
              <a:t>, point to </a:t>
            </a:r>
            <a:r>
              <a:rPr lang="en-US" b="1" baseline="0" dirty="0" smtClean="0"/>
              <a:t>Align</a:t>
            </a:r>
            <a:r>
              <a:rPr lang="en-US" baseline="0" dirty="0" smtClean="0"/>
              <a:t>, and then do the following:</a:t>
            </a:r>
          </a:p>
          <a:p>
            <a:pPr marL="685800" lvl="1" indent="-228600">
              <a:buFont typeface="+mj-lt"/>
              <a:buAutoNum type="arabicPeriod"/>
            </a:pPr>
            <a:r>
              <a:rPr lang="en-US" baseline="0" dirty="0" smtClean="0"/>
              <a:t>Click </a:t>
            </a:r>
            <a:r>
              <a:rPr lang="en-US" b="1" baseline="0" dirty="0" smtClean="0"/>
              <a:t>Align to Slide</a:t>
            </a:r>
            <a:r>
              <a:rPr lang="en-US" baseline="0" dirty="0" smtClean="0"/>
              <a:t>.</a:t>
            </a:r>
          </a:p>
          <a:p>
            <a:pPr marL="685800" lvl="1" indent="-228600">
              <a:buFont typeface="+mj-lt"/>
              <a:buAutoNum type="arabicPeriod"/>
            </a:pPr>
            <a:r>
              <a:rPr lang="en-US" baseline="0" dirty="0" smtClean="0"/>
              <a:t>Click </a:t>
            </a:r>
            <a:r>
              <a:rPr lang="en-US" b="1" baseline="0" dirty="0" smtClean="0"/>
              <a:t>Align</a:t>
            </a:r>
            <a:r>
              <a:rPr lang="en-US" baseline="0" dirty="0" smtClean="0"/>
              <a:t> </a:t>
            </a:r>
            <a:r>
              <a:rPr lang="en-US" b="1" baseline="0" dirty="0" smtClean="0"/>
              <a:t>Center</a:t>
            </a:r>
            <a:r>
              <a:rPr lang="en-US" baseline="0" dirty="0" smtClean="0"/>
              <a:t>.</a:t>
            </a:r>
          </a:p>
          <a:p>
            <a:pPr marL="685800" lvl="1" indent="-228600">
              <a:buFont typeface="+mj-lt"/>
              <a:buAutoNum type="arabicPeriod"/>
            </a:pPr>
            <a:r>
              <a:rPr lang="en-US" baseline="0" dirty="0" smtClean="0"/>
              <a:t>Click </a:t>
            </a:r>
            <a:r>
              <a:rPr lang="en-US" b="1" baseline="0" dirty="0" smtClean="0"/>
              <a:t>Align</a:t>
            </a:r>
            <a:r>
              <a:rPr lang="en-US" baseline="0" dirty="0" smtClean="0"/>
              <a:t> </a:t>
            </a:r>
            <a:r>
              <a:rPr lang="en-US" b="1" baseline="0" dirty="0" smtClean="0"/>
              <a:t>Middle</a:t>
            </a:r>
            <a:r>
              <a:rPr lang="en-US" baseline="0" dirty="0" smtClean="0"/>
              <a:t>.</a:t>
            </a:r>
          </a:p>
          <a:p>
            <a:pPr marL="228600" indent="-228600">
              <a:buFont typeface="+mj-lt"/>
              <a:buNone/>
            </a:pPr>
            <a:endParaRPr lang="en-US" dirty="0" smtClean="0"/>
          </a:p>
          <a:p>
            <a:pPr marL="228600" indent="-228600">
              <a:buFont typeface="+mj-lt"/>
              <a:buNone/>
            </a:pPr>
            <a:endParaRPr lang="en-US"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Blue, Accent 1, Darker 25% </a:t>
            </a:r>
            <a:r>
              <a:rPr lang="en-US" sz="1200" b="0" baseline="0" dirty="0" smtClean="0">
                <a:solidFill>
                  <a:schemeClr val="accent6"/>
                </a:solidFill>
                <a:latin typeface="+mn-lt"/>
              </a:rPr>
              <a:t>(fifth row, fifth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a:t>
            </a:r>
            <a:r>
              <a:rPr lang="en-US" sz="1200" kern="1200" dirty="0" smtClean="0">
                <a:solidFill>
                  <a:schemeClr val="tx1"/>
                </a:solidFill>
                <a:latin typeface="+mn-lt"/>
                <a:ea typeface="+mn-ea"/>
                <a:cs typeface="+mn-cs"/>
              </a:rPr>
              <a:t>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Black, Text 1 </a:t>
            </a:r>
            <a:r>
              <a:rPr lang="en-US" sz="1200" b="0" baseline="0" dirty="0" smtClean="0">
                <a:solidFill>
                  <a:schemeClr val="accent6"/>
                </a:solidFill>
                <a:latin typeface="+mn-lt"/>
              </a:rPr>
              <a:t>(first row, second option from the left). </a:t>
            </a:r>
            <a:endParaRPr lang="en-US" sz="1200" dirty="0" smtClean="0"/>
          </a:p>
          <a:p>
            <a:pPr marL="228600" indent="-228600">
              <a:buFont typeface="+mj-lt"/>
              <a:buNone/>
            </a:pPr>
            <a:endParaRPr lang="en-US" dirty="0" smtClean="0"/>
          </a:p>
          <a:p>
            <a:pPr marL="228600" indent="-228600">
              <a:buFont typeface="+mj-lt"/>
              <a:buNone/>
            </a:pPr>
            <a:endParaRPr lang="en-US" dirty="0" smtClean="0"/>
          </a:p>
          <a:p>
            <a:pPr marL="228600" indent="-228600">
              <a:buFont typeface="+mj-lt"/>
              <a:buNone/>
            </a:pPr>
            <a:r>
              <a:rPr lang="en-US" dirty="0" smtClean="0"/>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On the </a:t>
            </a:r>
            <a:r>
              <a:rPr lang="en-US" b="1" dirty="0" smtClean="0"/>
              <a:t>Animations</a:t>
            </a:r>
            <a:r>
              <a:rPr lang="en-US" dirty="0" smtClean="0"/>
              <a:t> tab, in the </a:t>
            </a:r>
            <a:r>
              <a:rPr lang="en-US" b="1" dirty="0" smtClean="0"/>
              <a:t>Animations</a:t>
            </a:r>
            <a:r>
              <a:rPr lang="en-US" dirty="0" smtClean="0"/>
              <a:t> group, click </a:t>
            </a:r>
            <a:r>
              <a:rPr lang="en-US" b="1" dirty="0" smtClean="0"/>
              <a:t>Custom</a:t>
            </a:r>
            <a:r>
              <a:rPr lang="en-US" dirty="0" smtClean="0"/>
              <a:t> </a:t>
            </a:r>
            <a:r>
              <a:rPr lang="en-US" b="1" dirty="0" smtClean="0"/>
              <a:t>Animation</a:t>
            </a:r>
            <a:r>
              <a:rPr lang="en-US"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On</a:t>
            </a:r>
            <a:r>
              <a:rPr lang="en-US" baseline="0" dirty="0" smtClean="0"/>
              <a:t> the slide, s</a:t>
            </a:r>
            <a:r>
              <a:rPr lang="en-US" dirty="0" smtClean="0"/>
              <a:t>elect the first</a:t>
            </a:r>
            <a:r>
              <a:rPr lang="en-US" baseline="0" dirty="0" smtClean="0"/>
              <a:t> t</a:t>
            </a:r>
            <a:r>
              <a:rPr lang="en-US" dirty="0" smtClean="0"/>
              <a:t>ext box.</a:t>
            </a:r>
            <a:r>
              <a:rPr lang="en-US" baseline="0" dirty="0" smtClean="0"/>
              <a:t> I</a:t>
            </a:r>
            <a:r>
              <a:rPr lang="en-US" dirty="0" smtClean="0"/>
              <a:t>n</a:t>
            </a:r>
            <a:r>
              <a:rPr lang="en-US" baseline="0" dirty="0" smtClean="0"/>
              <a:t> the </a:t>
            </a:r>
            <a:r>
              <a:rPr lang="en-US" b="1" baseline="0" dirty="0" smtClean="0"/>
              <a:t>Custom</a:t>
            </a:r>
            <a:r>
              <a:rPr lang="en-US" baseline="0" dirty="0" smtClean="0"/>
              <a:t> </a:t>
            </a:r>
            <a:r>
              <a:rPr lang="en-US" b="1" baseline="0" dirty="0" smtClean="0"/>
              <a:t>Animation</a:t>
            </a:r>
            <a:r>
              <a:rPr lang="en-US" baseline="0" dirty="0" smtClean="0"/>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Click </a:t>
            </a:r>
            <a:r>
              <a:rPr lang="en-US" b="1" baseline="0" dirty="0" smtClean="0"/>
              <a:t>Add</a:t>
            </a:r>
            <a:r>
              <a:rPr lang="en-US" baseline="0" dirty="0" smtClean="0"/>
              <a:t> </a:t>
            </a:r>
            <a:r>
              <a:rPr lang="en-US" b="1" baseline="0" dirty="0" smtClean="0"/>
              <a:t>Effect</a:t>
            </a:r>
            <a:r>
              <a:rPr lang="en-US" baseline="0" dirty="0" smtClean="0"/>
              <a:t>, point to </a:t>
            </a:r>
            <a:r>
              <a:rPr lang="en-US" b="1" baseline="0" dirty="0" smtClean="0"/>
              <a:t>Entrance</a:t>
            </a:r>
            <a:r>
              <a:rPr lang="en-US" b="0" baseline="0" dirty="0" smtClean="0"/>
              <a:t>,</a:t>
            </a:r>
            <a:r>
              <a:rPr lang="en-US" baseline="0" dirty="0" smtClean="0"/>
              <a:t> and then click </a:t>
            </a:r>
            <a:r>
              <a:rPr lang="en-US" b="1" baseline="0" dirty="0" smtClean="0"/>
              <a:t>More</a:t>
            </a:r>
            <a:r>
              <a:rPr lang="en-US" baseline="0" dirty="0" smtClean="0"/>
              <a:t> </a:t>
            </a:r>
            <a:r>
              <a:rPr lang="en-US" b="1" baseline="0" dirty="0" smtClean="0"/>
              <a:t>Effects</a:t>
            </a:r>
            <a:r>
              <a:rPr lang="en-US" baseline="0" dirty="0" smtClean="0"/>
              <a:t>. In the </a:t>
            </a:r>
            <a:r>
              <a:rPr lang="en-US" b="1" baseline="0" dirty="0" smtClean="0"/>
              <a:t>Add</a:t>
            </a:r>
            <a:r>
              <a:rPr lang="en-US" baseline="0" dirty="0" smtClean="0"/>
              <a:t> </a:t>
            </a:r>
            <a:r>
              <a:rPr lang="en-US" b="1" baseline="0" dirty="0" smtClean="0"/>
              <a:t>Entrance Effect </a:t>
            </a:r>
            <a:r>
              <a:rPr lang="en-US" baseline="0" dirty="0" smtClean="0"/>
              <a:t>dialog box, under </a:t>
            </a:r>
            <a:r>
              <a:rPr lang="en-US" b="1" baseline="0" dirty="0" smtClean="0"/>
              <a:t>Basic</a:t>
            </a:r>
            <a:r>
              <a:rPr lang="en-US" b="0" baseline="0" dirty="0" smtClean="0"/>
              <a:t>,</a:t>
            </a:r>
            <a:r>
              <a:rPr lang="en-US" baseline="0" dirty="0" smtClean="0"/>
              <a:t> click </a:t>
            </a:r>
            <a:r>
              <a:rPr lang="en-US" b="1" baseline="0" dirty="0" smtClean="0"/>
              <a:t>Fly In</a:t>
            </a:r>
            <a:r>
              <a:rPr lang="en-US" baseline="0" dirty="0" smtClean="0"/>
              <a:t>.</a:t>
            </a:r>
          </a:p>
          <a:p>
            <a:pPr marL="685800" lvl="1" indent="-228600">
              <a:buFont typeface="+mj-lt"/>
              <a:buAutoNum type="arabicPeriod"/>
            </a:pPr>
            <a:r>
              <a:rPr lang="en-US" dirty="0" smtClean="0"/>
              <a:t>Select the animation effect (fly-in effect for the first text box). Click</a:t>
            </a:r>
            <a:r>
              <a:rPr lang="en-US" baseline="0" dirty="0" smtClean="0"/>
              <a:t> the arrow to the right of the selected effect, and then click </a:t>
            </a:r>
            <a:r>
              <a:rPr lang="en-US" b="1" baseline="0" dirty="0" smtClean="0"/>
              <a:t>Effect</a:t>
            </a:r>
            <a:r>
              <a:rPr lang="en-US" baseline="0" dirty="0" smtClean="0"/>
              <a:t> </a:t>
            </a:r>
            <a:r>
              <a:rPr lang="en-US" b="1" baseline="0" dirty="0" smtClean="0"/>
              <a:t>Options</a:t>
            </a:r>
            <a:r>
              <a:rPr lang="en-US" baseline="0" dirty="0" smtClean="0"/>
              <a:t>. In the </a:t>
            </a:r>
            <a:r>
              <a:rPr lang="en-US" b="1" baseline="0" dirty="0" smtClean="0"/>
              <a:t>Fly In </a:t>
            </a:r>
            <a:r>
              <a:rPr lang="en-US" baseline="0" dirty="0" smtClean="0"/>
              <a:t>dialog box, do the following:</a:t>
            </a:r>
          </a:p>
          <a:p>
            <a:pPr marL="1143000" lvl="2" indent="-228600">
              <a:buFont typeface="Arial" pitchFamily="34" charset="0"/>
              <a:buChar char="•"/>
            </a:pPr>
            <a:r>
              <a:rPr lang="en-US" baseline="0" dirty="0" smtClean="0"/>
              <a:t>On the </a:t>
            </a:r>
            <a:r>
              <a:rPr lang="en-US" b="1" baseline="0" dirty="0" smtClean="0"/>
              <a:t>Effect </a:t>
            </a:r>
            <a:r>
              <a:rPr lang="en-US" baseline="0" dirty="0" smtClean="0"/>
              <a:t>tab, do the following:</a:t>
            </a:r>
          </a:p>
          <a:p>
            <a:pPr marL="16002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In</a:t>
            </a:r>
            <a:r>
              <a:rPr lang="en-US" baseline="0" dirty="0" smtClean="0"/>
              <a:t> the </a:t>
            </a:r>
            <a:r>
              <a:rPr lang="en-US" b="1" baseline="0" dirty="0" smtClean="0"/>
              <a:t>Direction</a:t>
            </a:r>
            <a:r>
              <a:rPr lang="en-US" baseline="0" dirty="0" smtClean="0"/>
              <a:t> list, select </a:t>
            </a:r>
            <a:r>
              <a:rPr lang="en-US" b="1" baseline="0" dirty="0" smtClean="0"/>
              <a:t>From</a:t>
            </a:r>
            <a:r>
              <a:rPr lang="en-US" baseline="0" dirty="0" smtClean="0"/>
              <a:t> </a:t>
            </a:r>
            <a:r>
              <a:rPr lang="en-US" b="1" baseline="0" dirty="0" smtClean="0"/>
              <a:t>Left</a:t>
            </a:r>
            <a:r>
              <a:rPr lang="en-US" baseline="0" dirty="0" smtClean="0"/>
              <a:t>.</a:t>
            </a:r>
          </a:p>
          <a:p>
            <a:pPr marL="1600200" lvl="3" indent="-228600">
              <a:buFont typeface="Arial" pitchFamily="34" charset="0"/>
              <a:buChar char="•"/>
            </a:pPr>
            <a:r>
              <a:rPr lang="en-US" dirty="0" smtClean="0"/>
              <a:t>In the </a:t>
            </a:r>
            <a:r>
              <a:rPr lang="en-US" b="1" dirty="0" smtClean="0"/>
              <a:t>Animate</a:t>
            </a:r>
            <a:r>
              <a:rPr lang="en-US" dirty="0" smtClean="0"/>
              <a:t> </a:t>
            </a:r>
            <a:r>
              <a:rPr lang="en-US" b="1" dirty="0" smtClean="0"/>
              <a:t>text</a:t>
            </a:r>
            <a:r>
              <a:rPr lang="en-US" baseline="0" dirty="0" smtClean="0"/>
              <a:t> list, select</a:t>
            </a:r>
            <a:r>
              <a:rPr lang="en-US" dirty="0" smtClean="0"/>
              <a:t> </a:t>
            </a:r>
            <a:r>
              <a:rPr lang="en-US" b="1" dirty="0" smtClean="0"/>
              <a:t>By</a:t>
            </a:r>
            <a:r>
              <a:rPr lang="en-US" dirty="0" smtClean="0"/>
              <a:t> </a:t>
            </a:r>
            <a:r>
              <a:rPr lang="en-US" b="1" dirty="0" smtClean="0"/>
              <a:t>Letter</a:t>
            </a:r>
            <a:r>
              <a:rPr lang="en-US" b="0" dirty="0" smtClean="0"/>
              <a:t>.</a:t>
            </a:r>
            <a:endParaRPr lang="en-US" dirty="0" smtClean="0"/>
          </a:p>
          <a:p>
            <a:pPr marL="1600200" lvl="3" indent="-228600">
              <a:buFont typeface="Arial" pitchFamily="34" charset="0"/>
              <a:buChar char="•"/>
            </a:pPr>
            <a:r>
              <a:rPr lang="en-US" dirty="0" smtClean="0"/>
              <a:t>In the </a:t>
            </a:r>
            <a:r>
              <a:rPr lang="en-US" b="1" dirty="0" smtClean="0"/>
              <a:t>% delay between letters </a:t>
            </a:r>
            <a:r>
              <a:rPr lang="en-US" dirty="0" smtClean="0"/>
              <a:t>box, enter </a:t>
            </a:r>
            <a:r>
              <a:rPr lang="en-US" b="1" dirty="0" smtClean="0"/>
              <a:t>10</a:t>
            </a:r>
            <a:r>
              <a:rPr lang="en-US"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On the </a:t>
            </a:r>
            <a:r>
              <a:rPr lang="en-US" b="1" baseline="0" dirty="0" smtClean="0"/>
              <a:t>Timing </a:t>
            </a:r>
            <a:r>
              <a:rPr lang="en-US" baseline="0" dirty="0" smtClean="0"/>
              <a:t>tab, do the following:</a:t>
            </a:r>
          </a:p>
          <a:p>
            <a:pPr marL="1600200" lvl="3" indent="-228600">
              <a:buFont typeface="Arial" pitchFamily="34" charset="0"/>
              <a:buChar char="•"/>
            </a:pPr>
            <a:r>
              <a:rPr lang="en-US" dirty="0" smtClean="0"/>
              <a:t>In the </a:t>
            </a:r>
            <a:r>
              <a:rPr lang="en-US" b="1" dirty="0" smtClean="0"/>
              <a:t>Start</a:t>
            </a:r>
            <a:r>
              <a:rPr lang="en-US" dirty="0" smtClean="0"/>
              <a:t> list, select </a:t>
            </a:r>
            <a:r>
              <a:rPr lang="en-US" b="1" dirty="0" smtClean="0"/>
              <a:t>With</a:t>
            </a:r>
            <a:r>
              <a:rPr lang="en-US" dirty="0" smtClean="0"/>
              <a:t> </a:t>
            </a:r>
            <a:r>
              <a:rPr lang="en-US" b="1" dirty="0" smtClean="0"/>
              <a:t>Previous</a:t>
            </a:r>
            <a:r>
              <a:rPr lang="en-US" dirty="0" smtClean="0"/>
              <a:t>.</a:t>
            </a:r>
          </a:p>
          <a:p>
            <a:pPr marL="1600200" lvl="3" indent="-228600">
              <a:buFont typeface="Arial" pitchFamily="34" charset="0"/>
              <a:buChar char="•"/>
            </a:pPr>
            <a:r>
              <a:rPr lang="en-US" baseline="0" dirty="0" smtClean="0"/>
              <a:t>In the </a:t>
            </a:r>
            <a:r>
              <a:rPr lang="en-US" b="1" baseline="0" dirty="0" smtClean="0"/>
              <a:t>Speed</a:t>
            </a:r>
            <a:r>
              <a:rPr lang="en-US" baseline="0" dirty="0" smtClean="0"/>
              <a:t> list, select </a:t>
            </a:r>
            <a:r>
              <a:rPr lang="en-US" b="1" baseline="0" dirty="0" smtClean="0"/>
              <a:t>0.5 seconds (Very Fast)</a:t>
            </a:r>
            <a:r>
              <a:rPr lang="en-US"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On</a:t>
            </a:r>
            <a:r>
              <a:rPr lang="en-US" baseline="0" dirty="0" smtClean="0"/>
              <a:t> the slide, s</a:t>
            </a:r>
            <a:r>
              <a:rPr lang="en-US" dirty="0" smtClean="0"/>
              <a:t>elect the first</a:t>
            </a:r>
            <a:r>
              <a:rPr lang="en-US" baseline="0" dirty="0" smtClean="0"/>
              <a:t> t</a:t>
            </a:r>
            <a:r>
              <a:rPr lang="en-US" dirty="0" smtClean="0"/>
              <a:t>ext box.</a:t>
            </a:r>
            <a:r>
              <a:rPr lang="en-US" baseline="0" dirty="0" smtClean="0"/>
              <a:t> I</a:t>
            </a:r>
            <a:r>
              <a:rPr lang="en-US" dirty="0" smtClean="0"/>
              <a:t>n</a:t>
            </a:r>
            <a:r>
              <a:rPr lang="en-US" baseline="0" dirty="0" smtClean="0"/>
              <a:t> the </a:t>
            </a:r>
            <a:r>
              <a:rPr lang="en-US" b="1" baseline="0" dirty="0" smtClean="0"/>
              <a:t>Custom</a:t>
            </a:r>
            <a:r>
              <a:rPr lang="en-US" baseline="0" dirty="0" smtClean="0"/>
              <a:t> </a:t>
            </a:r>
            <a:r>
              <a:rPr lang="en-US" b="1" baseline="0" dirty="0" smtClean="0"/>
              <a:t>Animation</a:t>
            </a:r>
            <a:r>
              <a:rPr lang="en-US" baseline="0" dirty="0" smtClean="0"/>
              <a:t> task pane, do the following:</a:t>
            </a:r>
            <a:endParaRPr lang="en-US" dirty="0" smtClean="0"/>
          </a:p>
          <a:p>
            <a:pPr marL="685800" lvl="1" indent="-228600">
              <a:buFont typeface="+mj-lt"/>
              <a:buAutoNum type="arabicPeriod"/>
            </a:pPr>
            <a:r>
              <a:rPr lang="en-US" dirty="0" smtClean="0"/>
              <a:t>Click </a:t>
            </a:r>
            <a:r>
              <a:rPr lang="en-US" b="1" baseline="0" dirty="0" smtClean="0"/>
              <a:t>Add</a:t>
            </a:r>
            <a:r>
              <a:rPr lang="en-US" baseline="0" dirty="0" smtClean="0"/>
              <a:t> </a:t>
            </a:r>
            <a:r>
              <a:rPr lang="en-US" b="1" baseline="0" dirty="0" smtClean="0"/>
              <a:t>Effect</a:t>
            </a:r>
            <a:r>
              <a:rPr lang="en-US" baseline="0" dirty="0" smtClean="0"/>
              <a:t>, point to </a:t>
            </a:r>
            <a:r>
              <a:rPr lang="en-US" b="1" baseline="0" dirty="0" smtClean="0"/>
              <a:t>Exit</a:t>
            </a:r>
            <a:r>
              <a:rPr lang="en-US" b="0" baseline="0" dirty="0" smtClean="0"/>
              <a:t>,</a:t>
            </a:r>
            <a:r>
              <a:rPr lang="en-US" baseline="0" dirty="0" smtClean="0"/>
              <a:t> and then click </a:t>
            </a:r>
            <a:r>
              <a:rPr lang="en-US" b="1" baseline="0" dirty="0" smtClean="0"/>
              <a:t>More</a:t>
            </a:r>
            <a:r>
              <a:rPr lang="en-US" baseline="0" dirty="0" smtClean="0"/>
              <a:t> </a:t>
            </a:r>
            <a:r>
              <a:rPr lang="en-US" b="1" baseline="0" dirty="0" smtClean="0"/>
              <a:t>Effects</a:t>
            </a:r>
            <a:r>
              <a:rPr lang="en-US" baseline="0" dirty="0" smtClean="0"/>
              <a:t>. In the </a:t>
            </a:r>
            <a:r>
              <a:rPr lang="en-US" b="1" baseline="0" dirty="0" smtClean="0"/>
              <a:t>Add Exit Effect </a:t>
            </a:r>
            <a:r>
              <a:rPr lang="en-US" baseline="0" dirty="0" smtClean="0"/>
              <a:t>dialog box, under </a:t>
            </a:r>
            <a:r>
              <a:rPr lang="en-US" b="1" baseline="0" dirty="0" smtClean="0"/>
              <a:t>Subtle</a:t>
            </a:r>
            <a:r>
              <a:rPr lang="en-US" b="0" baseline="0" dirty="0" smtClean="0"/>
              <a:t>,</a:t>
            </a:r>
            <a:r>
              <a:rPr lang="en-US" baseline="0" dirty="0" smtClean="0"/>
              <a:t> click </a:t>
            </a:r>
            <a:r>
              <a:rPr lang="en-US" b="1" baseline="0" dirty="0" smtClean="0"/>
              <a:t>Fade</a:t>
            </a:r>
            <a:r>
              <a:rPr lang="en-US" baseline="0" dirty="0" smtClean="0"/>
              <a:t>. </a:t>
            </a:r>
            <a:endParaRPr lang="en-US"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Select the second animation effect (fade effect for the first text box). Click</a:t>
            </a:r>
            <a:r>
              <a:rPr lang="en-US" baseline="0" dirty="0" smtClean="0"/>
              <a:t> the arrow to the right of the selected effect, and then click </a:t>
            </a:r>
            <a:r>
              <a:rPr lang="en-US" b="1" baseline="0" dirty="0" smtClean="0"/>
              <a:t>Effect</a:t>
            </a:r>
            <a:r>
              <a:rPr lang="en-US" baseline="0" dirty="0" smtClean="0"/>
              <a:t> </a:t>
            </a:r>
            <a:r>
              <a:rPr lang="en-US" b="1" baseline="0" dirty="0" smtClean="0"/>
              <a:t>Options</a:t>
            </a:r>
            <a:r>
              <a:rPr lang="en-US" baseline="0" dirty="0" smtClean="0"/>
              <a:t>. In the </a:t>
            </a:r>
            <a:r>
              <a:rPr lang="en-US" b="1" baseline="0" dirty="0" smtClean="0"/>
              <a:t>Fade </a:t>
            </a:r>
            <a:r>
              <a:rPr lang="en-US" baseline="0" dirty="0" smtClean="0"/>
              <a:t>dialog box, do the following:</a:t>
            </a:r>
          </a:p>
          <a:p>
            <a:pPr marL="1143000" lvl="2" indent="-228600">
              <a:buFont typeface="Arial" pitchFamily="34" charset="0"/>
              <a:buChar char="•"/>
            </a:pPr>
            <a:r>
              <a:rPr lang="en-US" baseline="0" dirty="0" smtClean="0"/>
              <a:t>On the </a:t>
            </a:r>
            <a:r>
              <a:rPr lang="en-US" b="1" baseline="0" dirty="0" smtClean="0"/>
              <a:t>Effect </a:t>
            </a:r>
            <a:r>
              <a:rPr lang="en-US" baseline="0" dirty="0" smtClean="0"/>
              <a:t>tab, do the following:</a:t>
            </a:r>
          </a:p>
          <a:p>
            <a:pPr marL="1600200" lvl="3" indent="-228600">
              <a:buFont typeface="Arial" pitchFamily="34" charset="0"/>
              <a:buChar char="•"/>
            </a:pPr>
            <a:r>
              <a:rPr lang="en-US" dirty="0" smtClean="0"/>
              <a:t>In the </a:t>
            </a:r>
            <a:r>
              <a:rPr lang="en-US" b="1" dirty="0" smtClean="0"/>
              <a:t>Animate</a:t>
            </a:r>
            <a:r>
              <a:rPr lang="en-US" dirty="0" smtClean="0"/>
              <a:t> </a:t>
            </a:r>
            <a:r>
              <a:rPr lang="en-US" b="1" dirty="0" smtClean="0"/>
              <a:t>text</a:t>
            </a:r>
            <a:r>
              <a:rPr lang="en-US" baseline="0" dirty="0" smtClean="0"/>
              <a:t> list, select</a:t>
            </a:r>
            <a:r>
              <a:rPr lang="en-US" dirty="0" smtClean="0"/>
              <a:t> </a:t>
            </a:r>
            <a:r>
              <a:rPr lang="en-US" b="1" dirty="0" smtClean="0"/>
              <a:t>By</a:t>
            </a:r>
            <a:r>
              <a:rPr lang="en-US" dirty="0" smtClean="0"/>
              <a:t> </a:t>
            </a:r>
            <a:r>
              <a:rPr lang="en-US" b="1" dirty="0" smtClean="0"/>
              <a:t>Letter</a:t>
            </a:r>
            <a:r>
              <a:rPr lang="en-US" b="0" dirty="0" smtClean="0"/>
              <a:t>.</a:t>
            </a:r>
            <a:endParaRPr lang="en-US" dirty="0" smtClean="0"/>
          </a:p>
          <a:p>
            <a:pPr marL="1600200" lvl="3" indent="-228600">
              <a:buFont typeface="Arial" pitchFamily="34" charset="0"/>
              <a:buChar char="•"/>
            </a:pPr>
            <a:r>
              <a:rPr lang="en-US" dirty="0" smtClean="0"/>
              <a:t>In the </a:t>
            </a:r>
            <a:r>
              <a:rPr lang="en-US" b="1" dirty="0" smtClean="0"/>
              <a:t>% delay between letters </a:t>
            </a:r>
            <a:r>
              <a:rPr lang="en-US" dirty="0" smtClean="0"/>
              <a:t>box, enter </a:t>
            </a:r>
            <a:r>
              <a:rPr lang="en-US" b="1" dirty="0" smtClean="0"/>
              <a:t>10</a:t>
            </a:r>
            <a:r>
              <a:rPr lang="en-US"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On the </a:t>
            </a:r>
            <a:r>
              <a:rPr lang="en-US" b="1" baseline="0" dirty="0" smtClean="0"/>
              <a:t>Timing </a:t>
            </a:r>
            <a:r>
              <a:rPr lang="en-US" baseline="0" dirty="0" smtClean="0"/>
              <a:t>tab, do the following:</a:t>
            </a:r>
          </a:p>
          <a:p>
            <a:pPr marL="1600200" lvl="3" indent="-228600">
              <a:buFont typeface="Arial" pitchFamily="34" charset="0"/>
              <a:buChar char="•"/>
            </a:pPr>
            <a:r>
              <a:rPr lang="en-US" dirty="0" smtClean="0"/>
              <a:t>In the </a:t>
            </a:r>
            <a:r>
              <a:rPr lang="en-US" b="1" dirty="0" smtClean="0"/>
              <a:t>Start</a:t>
            </a:r>
            <a:r>
              <a:rPr lang="en-US" dirty="0" smtClean="0"/>
              <a:t> list, select </a:t>
            </a:r>
            <a:r>
              <a:rPr lang="en-US" b="1" dirty="0" smtClean="0"/>
              <a:t>With</a:t>
            </a:r>
            <a:r>
              <a:rPr lang="en-US" dirty="0" smtClean="0"/>
              <a:t> </a:t>
            </a:r>
            <a:r>
              <a:rPr lang="en-US" b="1" dirty="0" smtClean="0"/>
              <a:t>Previous</a:t>
            </a:r>
            <a:r>
              <a:rPr lang="en-US" dirty="0" smtClean="0"/>
              <a:t>.</a:t>
            </a:r>
          </a:p>
          <a:p>
            <a:pPr marL="1600200" lvl="3" indent="-228600">
              <a:buFont typeface="Arial" pitchFamily="34" charset="0"/>
              <a:buChar char="•"/>
            </a:pPr>
            <a:r>
              <a:rPr lang="en-US" dirty="0" smtClean="0"/>
              <a:t>In</a:t>
            </a:r>
            <a:r>
              <a:rPr lang="en-US" baseline="0" dirty="0" smtClean="0"/>
              <a:t> the </a:t>
            </a:r>
            <a:r>
              <a:rPr lang="en-US" b="1" baseline="0" dirty="0" smtClean="0"/>
              <a:t>Delay </a:t>
            </a:r>
            <a:r>
              <a:rPr lang="en-US" b="0" baseline="0" dirty="0" smtClean="0"/>
              <a:t>box,</a:t>
            </a:r>
            <a:r>
              <a:rPr lang="en-US" baseline="0" dirty="0" smtClean="0"/>
              <a:t> enter </a:t>
            </a:r>
            <a:r>
              <a:rPr lang="en-US" b="1" baseline="0" dirty="0" smtClean="0"/>
              <a:t>1.5</a:t>
            </a:r>
            <a:r>
              <a:rPr lang="en-US" baseline="0" dirty="0" smtClean="0"/>
              <a:t>.</a:t>
            </a:r>
          </a:p>
          <a:p>
            <a:pPr marL="1600200" lvl="3" indent="-228600">
              <a:buFont typeface="Arial" pitchFamily="34" charset="0"/>
              <a:buChar char="•"/>
            </a:pPr>
            <a:r>
              <a:rPr lang="en-US" baseline="0" dirty="0" smtClean="0"/>
              <a:t>In the </a:t>
            </a:r>
            <a:r>
              <a:rPr lang="en-US" b="1" baseline="0" dirty="0" smtClean="0"/>
              <a:t>Speed</a:t>
            </a:r>
            <a:r>
              <a:rPr lang="en-US" baseline="0" dirty="0" smtClean="0"/>
              <a:t> list, select </a:t>
            </a:r>
            <a:r>
              <a:rPr lang="en-US" b="1" baseline="0" dirty="0" smtClean="0"/>
              <a:t>0.5 seconds (Very Fast)</a:t>
            </a:r>
            <a:r>
              <a:rPr lang="en-US" baseline="0" dirty="0" smtClean="0"/>
              <a:t>.</a:t>
            </a:r>
            <a:endParaRPr lang="en-US" dirty="0" smtClean="0"/>
          </a:p>
          <a:p>
            <a:pPr marL="228600" indent="-228600">
              <a:buFont typeface="+mj-lt"/>
              <a:buAutoNum type="arabicPeriod"/>
            </a:pPr>
            <a:r>
              <a:rPr lang="en-US" dirty="0" smtClean="0"/>
              <a:t>On</a:t>
            </a:r>
            <a:r>
              <a:rPr lang="en-US" baseline="0" dirty="0" smtClean="0"/>
              <a:t> the slide, s</a:t>
            </a:r>
            <a:r>
              <a:rPr lang="en-US" dirty="0" smtClean="0"/>
              <a:t>elect the second</a:t>
            </a:r>
            <a:r>
              <a:rPr lang="en-US" baseline="0" dirty="0" smtClean="0"/>
              <a:t> text box. In </a:t>
            </a:r>
            <a:r>
              <a:rPr lang="en-US" dirty="0" smtClean="0"/>
              <a:t>the </a:t>
            </a:r>
            <a:r>
              <a:rPr lang="en-US" b="1" dirty="0" smtClean="0"/>
              <a:t>Custom</a:t>
            </a:r>
            <a:r>
              <a:rPr lang="en-US" dirty="0" smtClean="0"/>
              <a:t> </a:t>
            </a:r>
            <a:r>
              <a:rPr lang="en-US" b="1" dirty="0" smtClean="0"/>
              <a:t>Animation</a:t>
            </a:r>
            <a:r>
              <a:rPr lang="en-US" dirty="0" smtClean="0"/>
              <a:t> task pane, do the following</a:t>
            </a:r>
            <a:r>
              <a:rPr lang="en-US" baseline="0" dirty="0" smtClean="0"/>
              <a:t>.</a:t>
            </a:r>
            <a:endParaRPr lang="en-US" dirty="0" smtClean="0"/>
          </a:p>
          <a:p>
            <a:pPr marL="685800" lvl="1" indent="-228600">
              <a:buFont typeface="+mj-lt"/>
              <a:buAutoNum type="arabicPeriod"/>
            </a:pPr>
            <a:r>
              <a:rPr lang="en-US" dirty="0" smtClean="0"/>
              <a:t>Click </a:t>
            </a:r>
            <a:r>
              <a:rPr lang="en-US" b="1" baseline="0" dirty="0" smtClean="0"/>
              <a:t>Add</a:t>
            </a:r>
            <a:r>
              <a:rPr lang="en-US" baseline="0" dirty="0" smtClean="0"/>
              <a:t> </a:t>
            </a:r>
            <a:r>
              <a:rPr lang="en-US" b="1" baseline="0" dirty="0" smtClean="0"/>
              <a:t>Effect</a:t>
            </a:r>
            <a:r>
              <a:rPr lang="en-US" baseline="0" dirty="0" smtClean="0"/>
              <a:t>, point to </a:t>
            </a:r>
            <a:r>
              <a:rPr lang="en-US" b="1" baseline="0" dirty="0" smtClean="0"/>
              <a:t>Entrance</a:t>
            </a:r>
            <a:r>
              <a:rPr lang="en-US" b="0" baseline="0" dirty="0" smtClean="0"/>
              <a:t>,</a:t>
            </a:r>
            <a:r>
              <a:rPr lang="en-US" baseline="0" dirty="0" smtClean="0"/>
              <a:t> and then click </a:t>
            </a:r>
            <a:r>
              <a:rPr lang="en-US" b="1" baseline="0" dirty="0" smtClean="0"/>
              <a:t>More</a:t>
            </a:r>
            <a:r>
              <a:rPr lang="en-US" baseline="0" dirty="0" smtClean="0"/>
              <a:t> </a:t>
            </a:r>
            <a:r>
              <a:rPr lang="en-US" b="1" baseline="0" dirty="0" smtClean="0"/>
              <a:t>Effects</a:t>
            </a:r>
            <a:r>
              <a:rPr lang="en-US" baseline="0" dirty="0" smtClean="0"/>
              <a:t>. In the </a:t>
            </a:r>
            <a:r>
              <a:rPr lang="en-US" b="1" baseline="0" dirty="0" smtClean="0"/>
              <a:t>Add</a:t>
            </a:r>
            <a:r>
              <a:rPr lang="en-US" baseline="0" dirty="0" smtClean="0"/>
              <a:t> </a:t>
            </a:r>
            <a:r>
              <a:rPr lang="en-US" b="1" baseline="0" dirty="0" smtClean="0"/>
              <a:t>Entrance</a:t>
            </a:r>
            <a:r>
              <a:rPr lang="en-US" baseline="0" dirty="0" smtClean="0"/>
              <a:t> </a:t>
            </a:r>
            <a:r>
              <a:rPr lang="en-US" b="1" baseline="0" dirty="0" smtClean="0"/>
              <a:t>Effect</a:t>
            </a:r>
            <a:r>
              <a:rPr lang="en-US" baseline="0" dirty="0" smtClean="0"/>
              <a:t> dialog box, under </a:t>
            </a:r>
            <a:r>
              <a:rPr lang="en-US" b="1" baseline="0" dirty="0" smtClean="0"/>
              <a:t>Subtle</a:t>
            </a:r>
            <a:r>
              <a:rPr lang="en-US" b="0" baseline="0" dirty="0" smtClean="0"/>
              <a:t>,</a:t>
            </a:r>
            <a:r>
              <a:rPr lang="en-US" baseline="0" dirty="0" smtClean="0"/>
              <a:t> click </a:t>
            </a:r>
            <a:r>
              <a:rPr lang="en-US" b="1" baseline="0" dirty="0" smtClean="0"/>
              <a:t>Fade</a:t>
            </a:r>
            <a:r>
              <a:rPr lang="en-US" baseline="0" dirty="0" smtClean="0"/>
              <a:t>.</a:t>
            </a:r>
          </a:p>
          <a:p>
            <a:pPr marL="685800" lvl="1" indent="-228600">
              <a:buFont typeface="+mj-lt"/>
              <a:buAutoNum type="arabicPeriod"/>
            </a:pPr>
            <a:r>
              <a:rPr lang="en-US" dirty="0" smtClean="0"/>
              <a:t>Select the third animation effect (fade effect for the second text box). Click</a:t>
            </a:r>
            <a:r>
              <a:rPr lang="en-US" baseline="0" dirty="0" smtClean="0"/>
              <a:t> the arrow to the right of the selected effect, and then click </a:t>
            </a:r>
            <a:r>
              <a:rPr lang="en-US" b="1" baseline="0" dirty="0" smtClean="0"/>
              <a:t>Effect</a:t>
            </a:r>
            <a:r>
              <a:rPr lang="en-US" baseline="0" dirty="0" smtClean="0"/>
              <a:t> </a:t>
            </a:r>
            <a:r>
              <a:rPr lang="en-US" b="1" baseline="0" dirty="0" smtClean="0"/>
              <a:t>Options</a:t>
            </a:r>
            <a:r>
              <a:rPr lang="en-US" baseline="0" dirty="0" smtClean="0"/>
              <a:t>. In the </a:t>
            </a:r>
            <a:r>
              <a:rPr lang="en-US" b="1" baseline="0" dirty="0" smtClean="0"/>
              <a:t>Fade </a:t>
            </a:r>
            <a:r>
              <a:rPr lang="en-US" baseline="0" dirty="0" smtClean="0"/>
              <a:t>dialog box, do the following:</a:t>
            </a:r>
          </a:p>
          <a:p>
            <a:pPr marL="1143000" lvl="2" indent="-228600">
              <a:buFont typeface="Arial" pitchFamily="34" charset="0"/>
              <a:buChar char="•"/>
            </a:pPr>
            <a:r>
              <a:rPr lang="en-US" baseline="0" dirty="0" smtClean="0"/>
              <a:t>On the </a:t>
            </a:r>
            <a:r>
              <a:rPr lang="en-US" b="1" baseline="0" dirty="0" smtClean="0"/>
              <a:t>Effect </a:t>
            </a:r>
            <a:r>
              <a:rPr lang="en-US" baseline="0" dirty="0" smtClean="0"/>
              <a:t>tab, do the following:</a:t>
            </a:r>
          </a:p>
          <a:p>
            <a:pPr marL="1600200" lvl="3" indent="-228600">
              <a:buFont typeface="Arial" pitchFamily="34" charset="0"/>
              <a:buChar char="•"/>
            </a:pPr>
            <a:r>
              <a:rPr lang="en-US" dirty="0" smtClean="0"/>
              <a:t>In the </a:t>
            </a:r>
            <a:r>
              <a:rPr lang="en-US" b="1" dirty="0" smtClean="0"/>
              <a:t>Animate</a:t>
            </a:r>
            <a:r>
              <a:rPr lang="en-US" dirty="0" smtClean="0"/>
              <a:t> </a:t>
            </a:r>
            <a:r>
              <a:rPr lang="en-US" b="1" dirty="0" smtClean="0"/>
              <a:t>text</a:t>
            </a:r>
            <a:r>
              <a:rPr lang="en-US" baseline="0" dirty="0" smtClean="0"/>
              <a:t> list, select</a:t>
            </a:r>
            <a:r>
              <a:rPr lang="en-US" dirty="0" smtClean="0"/>
              <a:t> </a:t>
            </a:r>
            <a:r>
              <a:rPr lang="en-US" b="1" dirty="0" smtClean="0"/>
              <a:t>By</a:t>
            </a:r>
            <a:r>
              <a:rPr lang="en-US" dirty="0" smtClean="0"/>
              <a:t> </a:t>
            </a:r>
            <a:r>
              <a:rPr lang="en-US" b="1" dirty="0" smtClean="0"/>
              <a:t>Letter</a:t>
            </a:r>
            <a:r>
              <a:rPr lang="en-US" b="0" dirty="0" smtClean="0"/>
              <a:t>.</a:t>
            </a:r>
            <a:endParaRPr lang="en-US" dirty="0" smtClean="0"/>
          </a:p>
          <a:p>
            <a:pPr marL="1600200" lvl="3" indent="-228600">
              <a:buFont typeface="Arial" pitchFamily="34" charset="0"/>
              <a:buChar char="•"/>
            </a:pPr>
            <a:r>
              <a:rPr lang="en-US" dirty="0" smtClean="0"/>
              <a:t>In the </a:t>
            </a:r>
            <a:r>
              <a:rPr lang="en-US" b="1" dirty="0" smtClean="0"/>
              <a:t>% delay between letters </a:t>
            </a:r>
            <a:r>
              <a:rPr lang="en-US" dirty="0" smtClean="0"/>
              <a:t>box, enter </a:t>
            </a:r>
            <a:r>
              <a:rPr lang="en-US" b="1" dirty="0" smtClean="0"/>
              <a:t>6</a:t>
            </a:r>
            <a:r>
              <a:rPr lang="en-US"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On the </a:t>
            </a:r>
            <a:r>
              <a:rPr lang="en-US" b="1" baseline="0" dirty="0" smtClean="0"/>
              <a:t>Timing </a:t>
            </a:r>
            <a:r>
              <a:rPr lang="en-US" baseline="0" dirty="0" smtClean="0"/>
              <a:t>tab, do the following:</a:t>
            </a:r>
          </a:p>
          <a:p>
            <a:pPr marL="1600200" lvl="3" indent="-228600">
              <a:buFont typeface="Arial" pitchFamily="34" charset="0"/>
              <a:buChar char="•"/>
            </a:pPr>
            <a:r>
              <a:rPr lang="en-US" dirty="0" smtClean="0"/>
              <a:t>In the </a:t>
            </a:r>
            <a:r>
              <a:rPr lang="en-US" b="1" dirty="0" smtClean="0"/>
              <a:t>Start</a:t>
            </a:r>
            <a:r>
              <a:rPr lang="en-US" dirty="0" smtClean="0"/>
              <a:t> list, select </a:t>
            </a:r>
            <a:r>
              <a:rPr lang="en-US" b="1" dirty="0" smtClean="0"/>
              <a:t>With</a:t>
            </a:r>
            <a:r>
              <a:rPr lang="en-US" dirty="0" smtClean="0"/>
              <a:t> </a:t>
            </a:r>
            <a:r>
              <a:rPr lang="en-US" b="1" dirty="0" smtClean="0"/>
              <a:t>Previous</a:t>
            </a:r>
            <a:r>
              <a:rPr lang="en-US" dirty="0" smtClean="0"/>
              <a:t>.</a:t>
            </a:r>
          </a:p>
          <a:p>
            <a:pPr marL="1600200" lvl="3" indent="-228600">
              <a:buFont typeface="Arial" pitchFamily="34" charset="0"/>
              <a:buChar char="•"/>
            </a:pPr>
            <a:r>
              <a:rPr lang="en-US" dirty="0" smtClean="0"/>
              <a:t>In</a:t>
            </a:r>
            <a:r>
              <a:rPr lang="en-US" baseline="0" dirty="0" smtClean="0"/>
              <a:t> the </a:t>
            </a:r>
            <a:r>
              <a:rPr lang="en-US" b="1" baseline="0" dirty="0" smtClean="0"/>
              <a:t>Delay </a:t>
            </a:r>
            <a:r>
              <a:rPr lang="en-US" b="0" baseline="0" dirty="0" smtClean="0"/>
              <a:t>box,</a:t>
            </a:r>
            <a:r>
              <a:rPr lang="en-US" b="1" baseline="0" dirty="0" smtClean="0"/>
              <a:t> </a:t>
            </a:r>
            <a:r>
              <a:rPr lang="en-US" baseline="0" dirty="0" smtClean="0"/>
              <a:t>enter </a:t>
            </a:r>
            <a:r>
              <a:rPr lang="en-US" b="1" baseline="0" dirty="0" smtClean="0"/>
              <a:t>2</a:t>
            </a:r>
            <a:r>
              <a:rPr lang="en-US" baseline="0" dirty="0" smtClean="0"/>
              <a:t>.</a:t>
            </a:r>
          </a:p>
          <a:p>
            <a:pPr marL="1600200" lvl="3" indent="-228600">
              <a:buFont typeface="Arial" pitchFamily="34" charset="0"/>
              <a:buChar char="•"/>
            </a:pPr>
            <a:r>
              <a:rPr lang="en-US" baseline="0" dirty="0" smtClean="0"/>
              <a:t>In the </a:t>
            </a:r>
            <a:r>
              <a:rPr lang="en-US" b="1" baseline="0" dirty="0" smtClean="0"/>
              <a:t>Speed</a:t>
            </a:r>
            <a:r>
              <a:rPr lang="en-US" baseline="0" dirty="0" smtClean="0"/>
              <a:t> list, select </a:t>
            </a:r>
            <a:r>
              <a:rPr lang="en-US" b="1" baseline="0" dirty="0" smtClean="0"/>
              <a:t>0.5 seconds (Very Fast)</a:t>
            </a:r>
            <a:r>
              <a:rPr lang="en-US" baseline="0" dirty="0" smtClean="0"/>
              <a:t>.</a:t>
            </a:r>
            <a:endParaRPr lang="en-US" dirty="0" smtClean="0"/>
          </a:p>
          <a:p>
            <a:pPr marL="685800" lvl="1" indent="-228600">
              <a:buFont typeface="+mj-lt"/>
              <a:buNone/>
            </a:pPr>
            <a:endParaRPr lang="en-US" baseline="0" dirty="0" smtClean="0"/>
          </a:p>
        </p:txBody>
      </p:sp>
      <p:sp>
        <p:nvSpPr>
          <p:cNvPr id="5" name="Slide Image Placeholder 4"/>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Custom</a:t>
            </a:r>
            <a:r>
              <a:rPr lang="en-US" sz="1400" b="1" baseline="0" dirty="0" smtClean="0"/>
              <a:t> a</a:t>
            </a:r>
            <a:r>
              <a:rPr lang="en-US" sz="1400" b="1" dirty="0" smtClean="0"/>
              <a:t>nimation effects: object spins on end</a:t>
            </a:r>
          </a:p>
          <a:p>
            <a:r>
              <a:rPr lang="en-US" sz="1400" dirty="0" smtClean="0"/>
              <a:t>(Advanced)</a:t>
            </a:r>
            <a:endParaRPr lang="en-US" sz="1400" baseline="0" dirty="0" smtClean="0">
              <a:latin typeface="+mn-lt"/>
            </a:endParaRPr>
          </a:p>
          <a:p>
            <a:endParaRPr lang="en-US" sz="1200" baseline="0" dirty="0" smtClean="0">
              <a:latin typeface="+mn-lt"/>
            </a:endParaRPr>
          </a:p>
          <a:p>
            <a:endParaRPr lang="en-US" sz="1200" baseline="0" dirty="0" smtClean="0">
              <a:latin typeface="+mn-lt"/>
            </a:endParaRPr>
          </a:p>
          <a:p>
            <a:r>
              <a:rPr lang="en-US" sz="1200" b="0" baseline="0" dirty="0" smtClean="0">
                <a:latin typeface="+mn-lt"/>
              </a:rPr>
              <a:t>To reproduce the background effects on this slide, do the following:</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 the </a:t>
            </a:r>
            <a:r>
              <a:rPr lang="en-US" sz="1200" b="1" i="0" dirty="0" smtClean="0">
                <a:latin typeface="+mn-lt"/>
              </a:rPr>
              <a:t>Home</a:t>
            </a:r>
            <a:r>
              <a:rPr lang="en-US" sz="1200" i="0" dirty="0" smtClean="0">
                <a:latin typeface="+mn-lt"/>
              </a:rPr>
              <a:t> tab, in the</a:t>
            </a:r>
            <a:r>
              <a:rPr lang="en-US" sz="1200" i="0" baseline="0" dirty="0" smtClean="0">
                <a:latin typeface="+mn-lt"/>
              </a:rPr>
              <a:t> </a:t>
            </a:r>
            <a:r>
              <a:rPr lang="en-US" sz="1200" b="1" i="0" baseline="0" dirty="0" smtClean="0">
                <a:latin typeface="+mn-lt"/>
              </a:rPr>
              <a:t>Slides</a:t>
            </a:r>
            <a:r>
              <a:rPr lang="en-US" sz="1200" i="0" baseline="0" dirty="0" smtClean="0">
                <a:latin typeface="+mn-lt"/>
              </a:rPr>
              <a:t> group, click </a:t>
            </a:r>
            <a:r>
              <a:rPr lang="en-US" sz="1200" b="1" i="0" baseline="0" dirty="0" smtClean="0">
                <a:latin typeface="+mn-lt"/>
              </a:rPr>
              <a:t>Layout</a:t>
            </a:r>
            <a:r>
              <a:rPr lang="en-US" sz="1200" i="0" baseline="0" dirty="0" smtClean="0">
                <a:latin typeface="+mn-lt"/>
              </a:rPr>
              <a:t>, and then click </a:t>
            </a:r>
            <a:r>
              <a:rPr lang="en-US" sz="1200" b="1" i="0" baseline="0" dirty="0" smtClean="0">
                <a:latin typeface="+mn-lt"/>
              </a:rPr>
              <a:t>Blank</a:t>
            </a:r>
            <a:r>
              <a:rPr lang="en-US" sz="1200" i="0" baseline="0" dirty="0" smtClean="0">
                <a:latin typeface="+mn-lt"/>
              </a:rPr>
              <a:t>.</a:t>
            </a:r>
            <a:endParaRPr lang="en-US" sz="1200" i="0" dirty="0" smtClean="0">
              <a:latin typeface="+mn-lt"/>
            </a:endParaRP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and then select </a:t>
            </a:r>
            <a:r>
              <a:rPr lang="en-US" sz="1200" b="1" kern="1200" dirty="0" smtClean="0">
                <a:solidFill>
                  <a:schemeClr val="tx1"/>
                </a:solidFill>
                <a:latin typeface="+mn-lt"/>
                <a:ea typeface="+mn-ea"/>
                <a:cs typeface="+mn-cs"/>
              </a:rPr>
              <a:t>Solid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0" lvl="0" indent="0">
              <a:buFontTx/>
              <a:buNone/>
            </a:pPr>
            <a:endParaRPr lang="en-US" sz="1200" b="0" kern="1200" dirty="0" smtClean="0">
              <a:solidFill>
                <a:schemeClr val="tx1"/>
              </a:solidFill>
              <a:latin typeface="+mn-lt"/>
              <a:ea typeface="+mn-ea"/>
              <a:cs typeface="+mn-cs"/>
            </a:endParaRPr>
          </a:p>
          <a:p>
            <a:pPr marL="0" lvl="0" indent="0">
              <a:buFontTx/>
              <a:buNone/>
            </a:pPr>
            <a:endParaRPr lang="en-US" sz="1200" dirty="0" smtClean="0">
              <a:latin typeface="+mn-lt"/>
            </a:endParaRPr>
          </a:p>
          <a:p>
            <a:r>
              <a:rPr lang="en-US" sz="1200" baseline="0" dirty="0" smtClean="0">
                <a:latin typeface="+mn-lt"/>
              </a:rPr>
              <a:t>To reproduce the rectangle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Drawing</a:t>
            </a:r>
            <a:r>
              <a:rPr lang="en-US" sz="1200" i="0" baseline="0" dirty="0" smtClean="0">
                <a:latin typeface="+mn-lt"/>
              </a:rPr>
              <a:t> group, click </a:t>
            </a:r>
            <a:r>
              <a:rPr lang="en-US" sz="1200" b="1" i="0" baseline="0" dirty="0" smtClean="0">
                <a:latin typeface="+mn-lt"/>
              </a:rPr>
              <a:t>Shapes</a:t>
            </a:r>
            <a:r>
              <a:rPr lang="en-US" sz="1200" i="0" baseline="0" dirty="0" smtClean="0">
                <a:latin typeface="+mn-lt"/>
              </a:rPr>
              <a:t>, and then under </a:t>
            </a:r>
            <a:r>
              <a:rPr lang="en-US" sz="1200" b="1" i="0" baseline="0" dirty="0" smtClean="0">
                <a:latin typeface="+mn-lt"/>
              </a:rPr>
              <a:t>Rectangles</a:t>
            </a:r>
            <a:r>
              <a:rPr lang="en-US" sz="1200" i="0" baseline="0" dirty="0" smtClean="0">
                <a:latin typeface="+mn-lt"/>
              </a:rPr>
              <a:t> click </a:t>
            </a:r>
            <a:r>
              <a:rPr lang="en-US" sz="1200" b="1" baseline="0" dirty="0" smtClean="0">
                <a:latin typeface="+mn-lt"/>
              </a:rPr>
              <a:t>Rounded Rectangle </a:t>
            </a:r>
            <a:r>
              <a:rPr lang="en-US" sz="1200" b="0" i="0" baseline="0" dirty="0" smtClean="0">
                <a:latin typeface="+mn-lt"/>
              </a:rPr>
              <a:t>(second option from the left). On the slide, drag to draw a rounded rectangle.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rectangle. Drag the </a:t>
            </a:r>
            <a:r>
              <a:rPr lang="en-US" sz="1200" b="0" baseline="0" dirty="0" smtClean="0">
                <a:latin typeface="+mn-lt"/>
              </a:rPr>
              <a:t>yellow diamond adjustment handle to the left to decrease the amount of rounding on the corners.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With the rounded rectangle still selected,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Size</a:t>
            </a:r>
            <a:r>
              <a:rPr lang="en-US" sz="1200" b="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Height</a:t>
            </a:r>
            <a:r>
              <a:rPr lang="en-US" sz="1200" b="0" i="0" baseline="0" dirty="0" smtClean="0">
                <a:latin typeface="+mn-lt"/>
              </a:rPr>
              <a:t> box, enter </a:t>
            </a:r>
            <a:r>
              <a:rPr lang="en-US" sz="1200" b="1" i="0" baseline="0" dirty="0" smtClean="0">
                <a:latin typeface="+mn-lt"/>
              </a:rPr>
              <a:t>3.5”</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Width</a:t>
            </a:r>
            <a:r>
              <a:rPr lang="en-US" sz="1200" b="0" i="0" baseline="0" dirty="0" smtClean="0">
                <a:latin typeface="+mn-lt"/>
              </a:rPr>
              <a:t> box, enter </a:t>
            </a:r>
            <a:r>
              <a:rPr lang="en-US" sz="1200" b="1" i="0" baseline="0" dirty="0" smtClean="0">
                <a:latin typeface="+mn-lt"/>
              </a:rPr>
              <a:t>0.25”</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bottom right corner of the </a:t>
            </a:r>
            <a:r>
              <a:rPr lang="en-US" sz="1200" b="1" i="0" baseline="0" dirty="0" smtClean="0">
                <a:latin typeface="+mn-lt"/>
              </a:rPr>
              <a:t>Shape Styles</a:t>
            </a:r>
            <a:r>
              <a:rPr lang="en-US" sz="1200" b="0" i="0" baseline="0" dirty="0" smtClean="0">
                <a:latin typeface="+mn-lt"/>
              </a:rPr>
              <a:t> group, click the </a:t>
            </a:r>
            <a:r>
              <a:rPr lang="en-US" sz="1200" b="1" i="0" baseline="0" dirty="0" smtClean="0">
                <a:latin typeface="+mn-lt"/>
              </a:rPr>
              <a:t>Format Shape</a:t>
            </a:r>
            <a:r>
              <a:rPr lang="en-US" sz="1200" b="0" i="0" baseline="0" dirty="0" smtClean="0">
                <a:latin typeface="+mn-lt"/>
              </a:rPr>
              <a:t> dialog box launcher.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Fill </a:t>
            </a:r>
            <a:r>
              <a:rPr lang="en-US" sz="1200" b="0" i="0" baseline="0" dirty="0" smtClean="0">
                <a:latin typeface="+mn-lt"/>
              </a:rPr>
              <a:t>in the left pane. In the </a:t>
            </a:r>
            <a:r>
              <a:rPr lang="en-US" sz="1200" b="1" i="0" baseline="0" dirty="0" smtClean="0">
                <a:latin typeface="+mn-lt"/>
              </a:rPr>
              <a:t>Fill</a:t>
            </a:r>
            <a:r>
              <a:rPr lang="en-US" sz="1200" b="0" i="0" baseline="0" dirty="0" smtClean="0">
                <a:latin typeface="+mn-lt"/>
              </a:rPr>
              <a:t> pane, select </a:t>
            </a:r>
            <a:r>
              <a:rPr lang="en-US" sz="1200" b="1" i="0" baseline="0" dirty="0" smtClean="0">
                <a:latin typeface="+mn-lt"/>
              </a:rPr>
              <a:t>Solid fill</a:t>
            </a:r>
            <a:r>
              <a:rPr lang="en-US" sz="1200" b="0" i="0" baseline="0" dirty="0" smtClean="0">
                <a:latin typeface="+mn-lt"/>
              </a:rPr>
              <a:t>, click the button next to </a:t>
            </a:r>
            <a:r>
              <a:rPr lang="en-US" sz="1200" b="1" i="0" baseline="0" dirty="0" smtClean="0">
                <a:latin typeface="+mn-lt"/>
              </a:rPr>
              <a:t>Color</a:t>
            </a:r>
            <a:r>
              <a:rPr lang="en-US" sz="1200" b="0" i="0" baseline="0" dirty="0" smtClean="0">
                <a:latin typeface="+mn-lt"/>
              </a:rPr>
              <a:t>, and then under </a:t>
            </a:r>
            <a:r>
              <a:rPr lang="en-US" sz="1200" b="1" i="0" baseline="0" dirty="0" smtClean="0">
                <a:latin typeface="+mn-lt"/>
              </a:rPr>
              <a:t>Theme Colors</a:t>
            </a:r>
            <a:r>
              <a:rPr lang="en-US" sz="1200" b="0" i="0" baseline="0" dirty="0" smtClean="0">
                <a:latin typeface="+mn-lt"/>
              </a:rPr>
              <a:t> click </a:t>
            </a:r>
            <a:r>
              <a:rPr lang="en-US" sz="1200" b="1" i="0" baseline="0" dirty="0" smtClean="0">
                <a:latin typeface="+mn-lt"/>
              </a:rPr>
              <a:t>White, Background 1, Darker 15% </a:t>
            </a:r>
            <a:r>
              <a:rPr lang="en-US" sz="1200" b="0" i="0" baseline="0" dirty="0" smtClean="0">
                <a:latin typeface="+mn-lt"/>
              </a:rPr>
              <a:t>(third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Line Color </a:t>
            </a:r>
            <a:r>
              <a:rPr lang="en-US" sz="1200" b="0" i="0" baseline="0" dirty="0" smtClean="0">
                <a:latin typeface="+mn-lt"/>
              </a:rPr>
              <a:t>in the left pane. In the </a:t>
            </a:r>
            <a:r>
              <a:rPr lang="en-US" sz="1200" b="1" i="0" baseline="0" dirty="0" smtClean="0">
                <a:latin typeface="+mn-lt"/>
              </a:rPr>
              <a:t>Line Color</a:t>
            </a:r>
            <a:r>
              <a:rPr lang="en-US" sz="1200" b="0" i="0" baseline="0" dirty="0" smtClean="0">
                <a:latin typeface="+mn-lt"/>
              </a:rPr>
              <a:t> pane, select </a:t>
            </a:r>
            <a:r>
              <a:rPr lang="en-US" sz="1200" b="1" i="0" baseline="0" dirty="0" smtClean="0">
                <a:latin typeface="+mn-lt"/>
              </a:rPr>
              <a:t>No line</a:t>
            </a:r>
            <a:r>
              <a:rPr lang="en-US" sz="1200" b="0" i="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a:t>
            </a:r>
            <a:r>
              <a:rPr lang="en-US" sz="1200" b="1" i="0" baseline="0" dirty="0" smtClean="0">
                <a:latin typeface="+mn-lt"/>
              </a:rPr>
              <a:t> Shadow </a:t>
            </a:r>
            <a:r>
              <a:rPr lang="en-US" sz="1200" b="0" i="0" baseline="0" dirty="0" smtClean="0">
                <a:latin typeface="+mn-lt"/>
              </a:rPr>
              <a:t>in the left pane. In the </a:t>
            </a:r>
            <a:r>
              <a:rPr lang="en-US" sz="1200" b="1" i="0" baseline="0" dirty="0" smtClean="0">
                <a:latin typeface="+mn-lt"/>
              </a:rPr>
              <a:t>Shadow</a:t>
            </a:r>
            <a:r>
              <a:rPr lang="en-US" sz="1200" b="0" i="0" baseline="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select </a:t>
            </a:r>
            <a:r>
              <a:rPr lang="en-US" sz="1200" b="1" i="0" baseline="0" dirty="0" smtClean="0">
                <a:latin typeface="+mn-lt"/>
              </a:rPr>
              <a:t>Offset Bottom</a:t>
            </a:r>
            <a:r>
              <a:rPr lang="en-US" sz="1200" b="0" i="0" baseline="0" dirty="0" smtClean="0">
                <a:latin typeface="+mn-lt"/>
              </a:rPr>
              <a:t> (first row, second option from the left),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1" kern="1200" baseline="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3-D Format </a:t>
            </a:r>
            <a:r>
              <a:rPr lang="en-US" sz="1200" b="0" i="0" baseline="0" dirty="0" smtClean="0">
                <a:latin typeface="+mn-lt"/>
              </a:rPr>
              <a:t>in the left pane. In the </a:t>
            </a:r>
            <a:r>
              <a:rPr lang="en-US" sz="1200" b="1" i="0" baseline="0" dirty="0" smtClean="0">
                <a:latin typeface="+mn-lt"/>
              </a:rPr>
              <a:t>3-D Format</a:t>
            </a:r>
            <a:r>
              <a:rPr lang="en-US" sz="1200" b="0" i="0" baseline="0" dirty="0" smtClean="0">
                <a:latin typeface="+mn-lt"/>
              </a:rPr>
              <a:t> pane,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Under </a:t>
            </a:r>
            <a:r>
              <a:rPr lang="en-US" sz="1200" b="1" i="0" baseline="0" dirty="0" smtClean="0">
                <a:latin typeface="+mn-lt"/>
              </a:rPr>
              <a:t>Bevel</a:t>
            </a:r>
            <a:r>
              <a:rPr lang="en-US" sz="1200" b="0" i="0" baseline="0" dirty="0" smtClean="0">
                <a:latin typeface="+mn-lt"/>
              </a:rPr>
              <a:t>, click the button next to </a:t>
            </a:r>
            <a:r>
              <a:rPr lang="en-US" sz="1200" b="1" i="0" baseline="0" dirty="0" smtClean="0">
                <a:latin typeface="+mn-lt"/>
              </a:rPr>
              <a:t>Top</a:t>
            </a:r>
            <a:r>
              <a:rPr lang="en-US" sz="1200" b="0" i="0" baseline="0" dirty="0" smtClean="0">
                <a:latin typeface="+mn-lt"/>
              </a:rPr>
              <a:t>, and then under </a:t>
            </a:r>
            <a:r>
              <a:rPr lang="en-US" sz="1200" b="1" i="0" baseline="0" dirty="0" smtClean="0">
                <a:latin typeface="+mn-lt"/>
              </a:rPr>
              <a:t>Bevel</a:t>
            </a:r>
            <a:r>
              <a:rPr lang="en-US" sz="1200" b="0" i="0" baseline="0" dirty="0" smtClean="0">
                <a:latin typeface="+mn-lt"/>
              </a:rPr>
              <a:t> click </a:t>
            </a:r>
            <a:r>
              <a:rPr lang="en-US" sz="1200" b="1" i="0" baseline="0" dirty="0" smtClean="0">
                <a:latin typeface="+mn-lt"/>
              </a:rPr>
              <a:t>Circle</a:t>
            </a:r>
            <a:r>
              <a:rPr lang="en-US" sz="1200" b="0" i="0" baseline="0" dirty="0" smtClean="0">
                <a:latin typeface="+mn-lt"/>
              </a:rPr>
              <a:t> (first row, first option from the left). Next to </a:t>
            </a:r>
            <a:r>
              <a:rPr lang="en-US" sz="1200" b="1" i="0" baseline="0" dirty="0" smtClean="0">
                <a:latin typeface="+mn-lt"/>
              </a:rPr>
              <a:t>Top</a:t>
            </a:r>
            <a:r>
              <a:rPr lang="en-US" sz="1200" b="0" i="0" baseline="0" dirty="0" smtClean="0">
                <a:latin typeface="+mn-lt"/>
              </a:rPr>
              <a:t>, in the </a:t>
            </a:r>
            <a:r>
              <a:rPr lang="en-US" sz="1200" b="1" i="0" baseline="0" dirty="0" smtClean="0">
                <a:latin typeface="+mn-lt"/>
              </a:rPr>
              <a:t>Width</a:t>
            </a:r>
            <a:r>
              <a:rPr lang="en-US" sz="1200" b="0" i="0" baseline="0" dirty="0" smtClean="0">
                <a:latin typeface="+mn-lt"/>
              </a:rPr>
              <a:t> box, enter </a:t>
            </a:r>
            <a:r>
              <a:rPr lang="en-US" sz="1200" b="1" i="0" baseline="0" dirty="0" smtClean="0">
                <a:latin typeface="+mn-lt"/>
              </a:rPr>
              <a:t>5 pt</a:t>
            </a:r>
            <a:r>
              <a:rPr lang="en-US" sz="1200" b="0" i="0" baseline="0" dirty="0" smtClean="0">
                <a:latin typeface="+mn-lt"/>
              </a:rPr>
              <a:t>, and in the </a:t>
            </a:r>
            <a:r>
              <a:rPr lang="en-US" sz="1200" b="1" i="0" baseline="0" dirty="0" smtClean="0">
                <a:latin typeface="+mn-lt"/>
              </a:rPr>
              <a:t>Height</a:t>
            </a:r>
            <a:r>
              <a:rPr lang="en-US" sz="1200" b="0" i="0" baseline="0" dirty="0" smtClean="0">
                <a:latin typeface="+mn-lt"/>
              </a:rPr>
              <a:t> box, enter </a:t>
            </a:r>
            <a:r>
              <a:rPr lang="en-US" sz="1200" b="1" i="0" baseline="0" dirty="0" smtClean="0">
                <a:latin typeface="+mn-lt"/>
              </a:rPr>
              <a:t>5 pt</a:t>
            </a:r>
            <a:r>
              <a:rPr lang="en-US" sz="1200" b="0" i="0" baseline="0" dirty="0" smtClean="0">
                <a:latin typeface="+mn-lt"/>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Surface</a:t>
            </a:r>
            <a:r>
              <a:rPr lang="en-US" sz="1200" b="0" kern="1200" dirty="0" smtClean="0">
                <a:solidFill>
                  <a:schemeClr val="tx1"/>
                </a:solidFill>
                <a:latin typeface="+mn-lt"/>
                <a:ea typeface="+mn-ea"/>
                <a:cs typeface="+mn-cs"/>
              </a:rPr>
              <a:t>, </a:t>
            </a:r>
            <a:r>
              <a:rPr lang="en-US" sz="1200" b="0" i="0" baseline="0" dirty="0" smtClean="0">
                <a:latin typeface="+mn-lt"/>
              </a:rPr>
              <a:t>click the button next to </a:t>
            </a:r>
            <a:r>
              <a:rPr lang="en-US" sz="1200" b="1" kern="1200" dirty="0" smtClean="0">
                <a:solidFill>
                  <a:schemeClr val="tx1"/>
                </a:solidFill>
                <a:latin typeface="+mn-lt"/>
                <a:ea typeface="+mn-ea"/>
                <a:cs typeface="+mn-cs"/>
              </a:rPr>
              <a:t>Material</a:t>
            </a:r>
            <a:r>
              <a:rPr lang="en-US" sz="1200" b="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Standard</a:t>
            </a:r>
            <a:r>
              <a:rPr lang="en-US" sz="1200" b="0" kern="1200" baseline="0" dirty="0" smtClean="0">
                <a:solidFill>
                  <a:schemeClr val="tx1"/>
                </a:solidFill>
                <a:latin typeface="+mn-lt"/>
                <a:ea typeface="+mn-ea"/>
                <a:cs typeface="+mn-cs"/>
              </a:rPr>
              <a:t> click</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Matte</a:t>
            </a:r>
            <a:r>
              <a:rPr lang="en-US" sz="1200" b="0" kern="1200" dirty="0" smtClean="0">
                <a:solidFill>
                  <a:schemeClr val="tx1"/>
                </a:solidFill>
                <a:latin typeface="+mn-lt"/>
                <a:ea typeface="+mn-ea"/>
                <a:cs typeface="+mn-cs"/>
              </a:rPr>
              <a:t> (first row, first option from the left).</a:t>
            </a:r>
            <a:r>
              <a:rPr lang="en-US" sz="1200" b="0" kern="1200" baseline="0" dirty="0" smtClean="0">
                <a:solidFill>
                  <a:schemeClr val="tx1"/>
                </a:solidFill>
                <a:latin typeface="+mn-lt"/>
                <a:ea typeface="+mn-ea"/>
                <a:cs typeface="+mn-cs"/>
              </a:rPr>
              <a:t> </a:t>
            </a:r>
            <a:r>
              <a:rPr lang="en-US" sz="1200" b="0" i="0" kern="1200" baseline="0" dirty="0" smtClean="0">
                <a:solidFill>
                  <a:schemeClr val="tx1"/>
                </a:solidFill>
                <a:latin typeface="+mn-lt"/>
                <a:ea typeface="+mn-ea"/>
                <a:cs typeface="+mn-cs"/>
              </a:rPr>
              <a:t>C</a:t>
            </a:r>
            <a:r>
              <a:rPr lang="en-US" sz="1200" b="0" i="0" baseline="0" dirty="0" smtClean="0">
                <a:latin typeface="+mn-lt"/>
              </a:rPr>
              <a:t>lick the button next to </a:t>
            </a:r>
            <a:r>
              <a:rPr lang="en-US" sz="1200" b="1" kern="1200" baseline="0" dirty="0" smtClean="0">
                <a:solidFill>
                  <a:schemeClr val="tx1"/>
                </a:solidFill>
                <a:latin typeface="+mn-lt"/>
                <a:ea typeface="+mn-ea"/>
                <a:cs typeface="+mn-cs"/>
              </a:rPr>
              <a:t>Lighting</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Neutral</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Soft</a:t>
            </a:r>
            <a:r>
              <a:rPr lang="en-US" sz="1200" b="0" kern="1200" baseline="0" dirty="0" smtClean="0">
                <a:solidFill>
                  <a:schemeClr val="tx1"/>
                </a:solidFill>
                <a:latin typeface="+mn-lt"/>
                <a:ea typeface="+mn-ea"/>
                <a:cs typeface="+mn-cs"/>
              </a:rPr>
              <a:t> (first row, third option from the left).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select the rounded rectangle.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Clipboard</a:t>
            </a:r>
            <a:r>
              <a:rPr lang="en-US" sz="1200" b="0" i="0" baseline="0" dirty="0" smtClean="0">
                <a:latin typeface="+mn-lt"/>
              </a:rPr>
              <a:t> group, click the arrow under </a:t>
            </a:r>
            <a:r>
              <a:rPr lang="en-US" sz="1200" b="1" i="0" baseline="0" dirty="0" smtClean="0">
                <a:latin typeface="+mn-lt"/>
              </a:rPr>
              <a:t>Paste</a:t>
            </a:r>
            <a:r>
              <a:rPr lang="en-US" sz="1200" b="0" i="0" baseline="0" dirty="0" smtClean="0">
                <a:latin typeface="+mn-lt"/>
              </a:rPr>
              <a:t>, and then click </a:t>
            </a:r>
            <a:r>
              <a:rPr lang="en-US" sz="1200" b="1" i="0" baseline="0" dirty="0" smtClean="0">
                <a:latin typeface="+mn-lt"/>
              </a:rPr>
              <a:t>Duplicate</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duplicate rectangle.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Click the arrow next to </a:t>
            </a:r>
            <a:r>
              <a:rPr lang="en-US" sz="1200" b="1" i="0" baseline="0" dirty="0" smtClean="0">
                <a:latin typeface="+mn-lt"/>
              </a:rPr>
              <a:t>Shape Fill</a:t>
            </a:r>
            <a:r>
              <a:rPr lang="en-US" sz="1200" b="0" i="0" baseline="0" dirty="0" smtClean="0">
                <a:latin typeface="+mn-lt"/>
              </a:rPr>
              <a:t>, and then click </a:t>
            </a:r>
            <a:r>
              <a:rPr lang="en-US" sz="1200" b="1" i="0" baseline="0" dirty="0" smtClean="0">
                <a:latin typeface="+mn-lt"/>
              </a:rPr>
              <a:t>No Fill</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Click the arrow next to </a:t>
            </a:r>
            <a:r>
              <a:rPr lang="en-US" sz="1200" b="1" i="0" baseline="0" dirty="0" smtClean="0">
                <a:latin typeface="+mn-lt"/>
              </a:rPr>
              <a:t>Shape Outline</a:t>
            </a:r>
            <a:r>
              <a:rPr lang="en-US" sz="1200" b="0" i="0" baseline="0" dirty="0" smtClean="0">
                <a:latin typeface="+mn-lt"/>
              </a:rPr>
              <a:t>, and then click </a:t>
            </a:r>
            <a:r>
              <a:rPr lang="en-US" sz="1200" b="1" i="0" baseline="0" dirty="0" smtClean="0">
                <a:latin typeface="+mn-lt"/>
              </a:rPr>
              <a:t>No Outline</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Drag the second rectangle above the first rectangle until the lower edge overlays the top edge of the first rectangle.</a:t>
            </a:r>
            <a:r>
              <a:rPr lang="en-US" sz="1200" b="0" dirty="0" smtClean="0">
                <a:latin typeface="+mn-lt"/>
              </a:rPr>
              <a:t> (</a:t>
            </a:r>
            <a:r>
              <a:rPr lang="en-US" sz="1200" b="1" dirty="0" smtClean="0">
                <a:latin typeface="+mn-lt"/>
              </a:rPr>
              <a:t>Note: </a:t>
            </a:r>
            <a:r>
              <a:rPr lang="en-US" sz="1200" baseline="0" dirty="0" smtClean="0">
                <a:latin typeface="+mn-lt"/>
              </a:rPr>
              <a:t>When the spinning animation effect is created later for these rectangles, the spin will center where the edges of the rectangles meet.)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Press and hold CTRL, and then select both rectangles.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Arrange</a:t>
            </a:r>
            <a:r>
              <a:rPr lang="en-US" sz="1200" b="0" i="0" baseline="0" dirty="0" smtClean="0">
                <a:latin typeface="+mn-lt"/>
              </a:rPr>
              <a:t>, and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Point to </a:t>
            </a:r>
            <a:r>
              <a:rPr lang="en-US" sz="1200" b="1" i="0" baseline="0" dirty="0" smtClean="0">
                <a:latin typeface="+mn-lt"/>
              </a:rPr>
              <a:t>Align</a:t>
            </a:r>
            <a:r>
              <a:rPr lang="en-US" sz="1200" b="0" i="0" baseline="0" dirty="0" smtClean="0">
                <a:latin typeface="+mn-lt"/>
              </a:rPr>
              <a:t>, and then click </a:t>
            </a:r>
            <a:r>
              <a:rPr lang="en-US" sz="1200" b="1" i="0" baseline="0" dirty="0" smtClean="0">
                <a:latin typeface="+mn-lt"/>
              </a:rPr>
              <a:t>Align Selected Objects</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Point to </a:t>
            </a:r>
            <a:r>
              <a:rPr lang="en-US" sz="1200" b="1" i="0" baseline="0" dirty="0" smtClean="0">
                <a:latin typeface="+mn-lt"/>
              </a:rPr>
              <a:t>Align</a:t>
            </a:r>
            <a:r>
              <a:rPr lang="en-US" sz="1200" b="0" i="0" baseline="0" dirty="0" smtClean="0">
                <a:latin typeface="+mn-lt"/>
              </a:rPr>
              <a:t>, and then click </a:t>
            </a:r>
            <a:r>
              <a:rPr lang="en-US" sz="1200" b="1" i="0" baseline="0" dirty="0" smtClean="0">
                <a:latin typeface="+mn-lt"/>
              </a:rPr>
              <a:t>Align Center</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Group</a:t>
            </a:r>
            <a:r>
              <a:rPr lang="en-US" sz="1200" b="0" i="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drag the group until it is centered horizontally on the left edge of the slide (straddling the edge).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Arrange</a:t>
            </a:r>
            <a:r>
              <a:rPr lang="en-US" sz="1200" b="0" i="0" baseline="0" dirty="0" smtClean="0">
                <a:latin typeface="+mn-lt"/>
              </a:rPr>
              <a:t>, point to </a:t>
            </a:r>
            <a:r>
              <a:rPr lang="en-US" sz="1200" b="1" i="0" baseline="0" dirty="0" smtClean="0">
                <a:latin typeface="+mn-lt"/>
              </a:rPr>
              <a:t>Align</a:t>
            </a:r>
            <a:r>
              <a:rPr lang="en-US" sz="1200" b="0" i="0" baseline="0" dirty="0" smtClean="0">
                <a:latin typeface="+mn-lt"/>
              </a:rPr>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Align to Slide</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Align Middle</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i="0" baseline="0" dirty="0" smtClean="0">
              <a:latin typeface="+mn-lt"/>
            </a:endParaRPr>
          </a:p>
          <a:p>
            <a:pPr marL="228600" marR="0" lvl="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mn-lt"/>
              </a:rPr>
              <a:t>To reproduce the dashed arc on this slide, do the following:</a:t>
            </a:r>
            <a:endParaRPr lang="en-US" sz="1200" b="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Shapes</a:t>
            </a:r>
            <a:r>
              <a:rPr lang="en-US" sz="1200" b="0" i="0" baseline="0" dirty="0" smtClean="0">
                <a:latin typeface="+mn-lt"/>
              </a:rPr>
              <a:t>, and then under </a:t>
            </a:r>
            <a:r>
              <a:rPr lang="en-US" sz="1200" b="1" i="0" baseline="0" dirty="0" smtClean="0">
                <a:latin typeface="+mn-lt"/>
              </a:rPr>
              <a:t>Basic Shapes</a:t>
            </a:r>
            <a:r>
              <a:rPr lang="en-US" sz="1200" b="0" i="0" baseline="0" dirty="0" smtClean="0">
                <a:latin typeface="+mn-lt"/>
              </a:rPr>
              <a:t> click </a:t>
            </a:r>
            <a:r>
              <a:rPr lang="en-US" sz="1200" b="1" i="0" baseline="0" dirty="0" smtClean="0">
                <a:latin typeface="+mn-lt"/>
              </a:rPr>
              <a:t>Arc</a:t>
            </a:r>
            <a:r>
              <a:rPr lang="en-US" sz="1200" b="0" i="0" baseline="0" dirty="0" smtClean="0">
                <a:latin typeface="+mn-lt"/>
              </a:rPr>
              <a:t> (third row, 12</a:t>
            </a:r>
            <a:r>
              <a:rPr lang="en-US" sz="1200" b="0" i="0" baseline="30000" dirty="0" smtClean="0">
                <a:latin typeface="+mn-lt"/>
              </a:rPr>
              <a:t>th</a:t>
            </a:r>
            <a:r>
              <a:rPr lang="en-US" sz="1200" b="0" i="0" baseline="0" dirty="0" smtClean="0">
                <a:latin typeface="+mn-lt"/>
              </a:rPr>
              <a:t> option from the left). On the slide, drag to draw an arc.</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arc.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Size</a:t>
            </a:r>
            <a:r>
              <a:rPr lang="en-US" sz="1200" b="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Height</a:t>
            </a:r>
            <a:r>
              <a:rPr lang="en-US" sz="1200" b="0" i="0" baseline="0" dirty="0" smtClean="0">
                <a:latin typeface="+mn-lt"/>
              </a:rPr>
              <a:t> box, enter </a:t>
            </a:r>
            <a:r>
              <a:rPr lang="en-US" sz="1200" b="1" i="0" baseline="0" dirty="0" smtClean="0">
                <a:latin typeface="+mn-lt"/>
              </a:rPr>
              <a:t>7.5”</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Width</a:t>
            </a:r>
            <a:r>
              <a:rPr lang="en-US" sz="1200" b="0" i="0" baseline="0" dirty="0" smtClean="0">
                <a:latin typeface="+mn-lt"/>
              </a:rPr>
              <a:t> box, enter </a:t>
            </a:r>
            <a:r>
              <a:rPr lang="en-US" sz="1200" b="1" i="0" baseline="0" dirty="0" smtClean="0">
                <a:latin typeface="+mn-lt"/>
              </a:rPr>
              <a:t>7.5”</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With the arc still selected,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the arrow next to </a:t>
            </a:r>
            <a:r>
              <a:rPr lang="en-US" sz="1200" b="1" i="0" baseline="0" dirty="0" smtClean="0">
                <a:latin typeface="+mn-lt"/>
              </a:rPr>
              <a:t>Shape Outline</a:t>
            </a:r>
            <a:r>
              <a:rPr lang="en-US" sz="1200" b="0" i="0" baseline="0" dirty="0" smtClean="0">
                <a:latin typeface="+mn-lt"/>
              </a:rPr>
              <a:t>,</a:t>
            </a:r>
            <a:r>
              <a:rPr lang="en-US" sz="1200" b="1" i="0" baseline="0" dirty="0" smtClean="0">
                <a:latin typeface="+mn-lt"/>
              </a:rPr>
              <a:t> </a:t>
            </a:r>
            <a:r>
              <a:rPr lang="en-US" sz="1200" b="0" i="0" baseline="0" dirty="0" smtClean="0">
                <a:latin typeface="+mn-lt"/>
              </a:rPr>
              <a:t>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Under </a:t>
            </a:r>
            <a:r>
              <a:rPr lang="en-US" sz="1200" b="1" i="0" baseline="0" dirty="0" smtClean="0">
                <a:latin typeface="+mn-lt"/>
              </a:rPr>
              <a:t>Theme Colors</a:t>
            </a:r>
            <a:r>
              <a:rPr lang="en-US" sz="1200" b="0" i="0" baseline="0" dirty="0" smtClean="0">
                <a:latin typeface="+mn-lt"/>
              </a:rPr>
              <a:t>, click </a:t>
            </a:r>
            <a:r>
              <a:rPr lang="en-US" sz="1200" b="1" i="0" baseline="0" dirty="0" smtClean="0">
                <a:latin typeface="+mn-lt"/>
              </a:rPr>
              <a:t>White, Background 1, Darker 15% </a:t>
            </a:r>
            <a:r>
              <a:rPr lang="en-US" sz="1200" b="0" i="0" baseline="0" dirty="0" smtClean="0">
                <a:latin typeface="+mn-lt"/>
              </a:rPr>
              <a:t>(third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Point to </a:t>
            </a:r>
            <a:r>
              <a:rPr lang="en-US" sz="1200" b="1" i="0" baseline="0" dirty="0" smtClean="0">
                <a:latin typeface="+mn-lt"/>
              </a:rPr>
              <a:t>Dashes</a:t>
            </a:r>
            <a:r>
              <a:rPr lang="en-US" sz="1200" b="0" i="0" baseline="0" dirty="0" smtClean="0">
                <a:latin typeface="+mn-lt"/>
              </a:rPr>
              <a:t>, and then click </a:t>
            </a:r>
            <a:r>
              <a:rPr lang="en-US" sz="1200" b="1" i="0" baseline="0" dirty="0" smtClean="0">
                <a:latin typeface="+mn-lt"/>
              </a:rPr>
              <a:t>Dash </a:t>
            </a:r>
            <a:r>
              <a:rPr lang="en-US" sz="1200" b="0" i="0" baseline="0" dirty="0" smtClean="0">
                <a:latin typeface="+mn-lt"/>
              </a:rPr>
              <a:t>(fourth option from the top).</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drag the yellow diamond adjustment handle on the right side of the arc to the bottom of the arc to create a half circle.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Drag the arc until the yellow diamond adjustment handles are on the left edge of the slide.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With the arc still selected,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Arrange</a:t>
            </a:r>
            <a:r>
              <a:rPr lang="en-US" sz="1200" b="0" i="0" baseline="0" dirty="0" smtClean="0">
                <a:latin typeface="+mn-lt"/>
              </a:rPr>
              <a:t>, point to </a:t>
            </a:r>
            <a:r>
              <a:rPr lang="en-US" sz="1200" b="1" i="0" baseline="0" dirty="0" smtClean="0">
                <a:latin typeface="+mn-lt"/>
              </a:rPr>
              <a:t>Align</a:t>
            </a:r>
            <a:r>
              <a:rPr lang="en-US" sz="1200" b="0" i="0" baseline="0" dirty="0" smtClean="0">
                <a:latin typeface="+mn-lt"/>
              </a:rPr>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Align to Slide</a:t>
            </a:r>
            <a:r>
              <a:rPr lang="en-US" sz="1200" b="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Align Middle</a:t>
            </a:r>
            <a:r>
              <a:rPr lang="en-US" sz="1200" b="0" i="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mn-lt"/>
              </a:rPr>
              <a:t>To reproduce the half circle on this slide, do the following:</a:t>
            </a:r>
            <a:endParaRPr lang="en-US" sz="1200" b="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select the arc.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Clipboard </a:t>
            </a:r>
            <a:r>
              <a:rPr lang="en-US" sz="1200" b="0" i="0" baseline="0" dirty="0" smtClean="0">
                <a:latin typeface="+mn-lt"/>
              </a:rPr>
              <a:t>group, click the arrow under </a:t>
            </a:r>
            <a:r>
              <a:rPr lang="en-US" sz="1200" b="1" i="0" baseline="0" dirty="0" smtClean="0">
                <a:latin typeface="+mn-lt"/>
              </a:rPr>
              <a:t>Paste</a:t>
            </a:r>
            <a:r>
              <a:rPr lang="en-US" sz="1200" b="0" i="0" baseline="0" dirty="0" smtClean="0">
                <a:latin typeface="+mn-lt"/>
              </a:rPr>
              <a:t>, and then click </a:t>
            </a:r>
            <a:r>
              <a:rPr lang="en-US" sz="1200" b="1" i="0" baseline="0" dirty="0" smtClean="0">
                <a:latin typeface="+mn-lt"/>
              </a:rPr>
              <a:t>Duplicate</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duplicate arc.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Size</a:t>
            </a:r>
            <a:r>
              <a:rPr lang="en-US" sz="1200" b="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Height</a:t>
            </a:r>
            <a:r>
              <a:rPr lang="en-US" sz="1200" b="0" i="0" baseline="0" dirty="0" smtClean="0">
                <a:latin typeface="+mn-lt"/>
              </a:rPr>
              <a:t> box, enter </a:t>
            </a:r>
            <a:r>
              <a:rPr lang="en-US" sz="1200" b="1" i="0" baseline="0" dirty="0" smtClean="0">
                <a:latin typeface="+mn-lt"/>
              </a:rPr>
              <a:t>3.33”</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Width</a:t>
            </a:r>
            <a:r>
              <a:rPr lang="en-US" sz="1200" b="0" i="0" baseline="0" dirty="0" smtClean="0">
                <a:latin typeface="+mn-lt"/>
              </a:rPr>
              <a:t> box, enter </a:t>
            </a:r>
            <a:r>
              <a:rPr lang="en-US" sz="1200" b="1" i="0" baseline="0" dirty="0" smtClean="0">
                <a:latin typeface="+mn-lt"/>
              </a:rPr>
              <a:t>3.33”</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With the second arc still selected,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Shape Styles </a:t>
            </a:r>
            <a:r>
              <a:rPr lang="en-US" sz="1200" b="0" i="0" baseline="0" dirty="0" smtClean="0">
                <a:latin typeface="+mn-lt"/>
              </a:rPr>
              <a:t>group, click the arrow next to </a:t>
            </a:r>
            <a:r>
              <a:rPr lang="en-US" sz="1200" b="1" i="0" baseline="0" dirty="0" smtClean="0">
                <a:latin typeface="+mn-lt"/>
              </a:rPr>
              <a:t>Shape Fill</a:t>
            </a:r>
            <a:r>
              <a:rPr lang="en-US" sz="1200" b="0" i="0" baseline="0" dirty="0" smtClean="0">
                <a:latin typeface="+mn-lt"/>
              </a:rPr>
              <a:t>, and then under </a:t>
            </a:r>
            <a:r>
              <a:rPr lang="en-US" sz="1200" b="1" i="0" baseline="0" dirty="0" smtClean="0">
                <a:latin typeface="+mn-lt"/>
              </a:rPr>
              <a:t>Theme Colors</a:t>
            </a:r>
            <a:r>
              <a:rPr lang="en-US" sz="1200" b="0" i="0" baseline="0" dirty="0" smtClean="0">
                <a:latin typeface="+mn-lt"/>
              </a:rPr>
              <a:t> click </a:t>
            </a:r>
            <a:r>
              <a:rPr lang="en-US" sz="1200" b="1" i="0" baseline="0" dirty="0" smtClean="0">
                <a:latin typeface="+mn-lt"/>
              </a:rPr>
              <a:t>White, Background 1, Darker 5% </a:t>
            </a:r>
            <a:r>
              <a:rPr lang="en-US" sz="1200" b="0" i="0" baseline="0" dirty="0" smtClean="0">
                <a:latin typeface="+mn-lt"/>
              </a:rPr>
              <a:t>(second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Shape Styles </a:t>
            </a:r>
            <a:r>
              <a:rPr lang="en-US" sz="1200" b="0" i="0" baseline="0" dirty="0" smtClean="0">
                <a:latin typeface="+mn-lt"/>
              </a:rPr>
              <a:t>group, click the arrow next to </a:t>
            </a:r>
            <a:r>
              <a:rPr lang="en-US" sz="1200" b="1" i="0" baseline="0" dirty="0" smtClean="0">
                <a:latin typeface="+mn-lt"/>
              </a:rPr>
              <a:t>Shape Outline</a:t>
            </a:r>
            <a:r>
              <a:rPr lang="en-US" sz="1200" b="0" i="0" baseline="0" dirty="0" smtClean="0">
                <a:latin typeface="+mn-lt"/>
              </a:rPr>
              <a:t>,</a:t>
            </a:r>
            <a:r>
              <a:rPr lang="en-US" sz="1200" b="1" i="0" baseline="0" dirty="0" smtClean="0">
                <a:latin typeface="+mn-lt"/>
              </a:rPr>
              <a:t> </a:t>
            </a:r>
            <a:r>
              <a:rPr lang="en-US" sz="1200" b="0" i="0" baseline="0" dirty="0" smtClean="0">
                <a:latin typeface="+mn-lt"/>
              </a:rPr>
              <a:t>and then click </a:t>
            </a:r>
            <a:r>
              <a:rPr lang="en-US" sz="1200" b="1" i="0" baseline="0" dirty="0" smtClean="0">
                <a:latin typeface="+mn-lt"/>
              </a:rPr>
              <a:t>No Outline</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Shape Styles </a:t>
            </a:r>
            <a:r>
              <a:rPr lang="en-US" sz="1200" b="0" i="0" baseline="0" dirty="0" smtClean="0">
                <a:latin typeface="+mn-lt"/>
              </a:rPr>
              <a:t>group, click </a:t>
            </a:r>
            <a:r>
              <a:rPr lang="en-US" sz="1200" b="1" i="0" baseline="0" dirty="0" smtClean="0">
                <a:latin typeface="+mn-lt"/>
              </a:rPr>
              <a:t>Shape Effects</a:t>
            </a:r>
            <a:r>
              <a:rPr lang="en-US" sz="1200" b="0" i="0" baseline="0" dirty="0" smtClean="0">
                <a:latin typeface="+mn-lt"/>
              </a:rPr>
              <a:t>, point to </a:t>
            </a:r>
            <a:r>
              <a:rPr lang="en-US" sz="1200" b="1" i="0" baseline="0" dirty="0" smtClean="0">
                <a:latin typeface="+mn-lt"/>
              </a:rPr>
              <a:t>Shadow</a:t>
            </a:r>
            <a:r>
              <a:rPr lang="en-US" sz="1200" b="0" i="0" baseline="0" dirty="0" smtClean="0">
                <a:latin typeface="+mn-lt"/>
              </a:rPr>
              <a:t>, and then click </a:t>
            </a:r>
            <a:r>
              <a:rPr lang="en-US" sz="1200" b="1" i="0" baseline="0" dirty="0" smtClean="0">
                <a:latin typeface="+mn-lt"/>
              </a:rPr>
              <a:t>Shadow</a:t>
            </a:r>
            <a:r>
              <a:rPr lang="en-US" sz="1200" b="0" i="0" baseline="0" dirty="0" smtClean="0">
                <a:latin typeface="+mn-lt"/>
              </a:rPr>
              <a:t> </a:t>
            </a:r>
            <a:r>
              <a:rPr lang="en-US" sz="1200" b="1" i="0" baseline="0" dirty="0" smtClean="0">
                <a:latin typeface="+mn-lt"/>
              </a:rPr>
              <a:t>Options</a:t>
            </a:r>
            <a:r>
              <a:rPr lang="en-US" sz="1200" b="0" i="0" baseline="0" dirty="0" smtClean="0">
                <a:latin typeface="+mn-lt"/>
              </a:rPr>
              <a:t>.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Shadow</a:t>
            </a:r>
            <a:r>
              <a:rPr lang="en-US" sz="1200" b="0" i="0" baseline="0" dirty="0" smtClean="0">
                <a:latin typeface="+mn-lt"/>
              </a:rPr>
              <a:t> in the left pane. In the </a:t>
            </a:r>
            <a:r>
              <a:rPr lang="en-US" sz="1200" b="1" i="0" baseline="0" dirty="0" smtClean="0">
                <a:latin typeface="+mn-lt"/>
              </a:rPr>
              <a:t>Shadow</a:t>
            </a:r>
            <a:r>
              <a:rPr lang="en-US" sz="1200" b="0" i="0" baseline="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Inner</a:t>
            </a:r>
            <a:r>
              <a:rPr lang="en-US" sz="1200" b="0" i="0" baseline="0" dirty="0" smtClean="0">
                <a:latin typeface="+mn-lt"/>
              </a:rPr>
              <a:t> click </a:t>
            </a:r>
            <a:r>
              <a:rPr lang="en-US" sz="1200" b="1" i="0" baseline="0" dirty="0" smtClean="0">
                <a:latin typeface="+mn-lt"/>
              </a:rPr>
              <a:t>Inside Right </a:t>
            </a:r>
            <a:r>
              <a:rPr lang="en-US" sz="1200" b="0" i="0" baseline="0" dirty="0" smtClean="0">
                <a:latin typeface="+mn-lt"/>
              </a:rPr>
              <a:t>(second row, third option from the left),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86%</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24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315</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slide, drag the second arc until the yellow diamond adjustment handles are on the left edge of the slide. 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Arrange</a:t>
            </a:r>
            <a:r>
              <a:rPr lang="en-US" sz="1200" b="0" i="0" baseline="0" dirty="0" smtClean="0">
                <a:latin typeface="+mn-lt"/>
              </a:rPr>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Point to </a:t>
            </a:r>
            <a:r>
              <a:rPr lang="en-US" sz="1200" b="1" i="0" baseline="0" dirty="0" smtClean="0">
                <a:latin typeface="+mn-lt"/>
              </a:rPr>
              <a:t>Align</a:t>
            </a:r>
            <a:r>
              <a:rPr lang="en-US" sz="1200" b="0" i="0" baseline="0" dirty="0" smtClean="0">
                <a:latin typeface="+mn-lt"/>
              </a:rPr>
              <a:t>, and then click </a:t>
            </a:r>
            <a:r>
              <a:rPr lang="en-US" sz="1200" b="1" i="0" baseline="0" dirty="0" smtClean="0">
                <a:latin typeface="+mn-lt"/>
              </a:rPr>
              <a:t>Align to Slide</a:t>
            </a:r>
            <a:r>
              <a:rPr lang="en-US" sz="1200" b="0" i="1" baseline="0" dirty="0" smtClean="0">
                <a:latin typeface="+mn-lt"/>
              </a:rPr>
              <a:t>. </a:t>
            </a:r>
            <a:endParaRPr lang="en-US" sz="1200" b="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Point to </a:t>
            </a:r>
            <a:r>
              <a:rPr lang="en-US" sz="1200" b="1" i="0" baseline="0" dirty="0" smtClean="0">
                <a:latin typeface="+mn-lt"/>
              </a:rPr>
              <a:t>Align</a:t>
            </a:r>
            <a:r>
              <a:rPr lang="en-US" sz="1200" b="0" i="0" baseline="0" dirty="0" smtClean="0">
                <a:latin typeface="+mn-lt"/>
              </a:rPr>
              <a:t>, and then click </a:t>
            </a:r>
            <a:r>
              <a:rPr lang="en-US" sz="1200" b="1" i="0" baseline="0" dirty="0" smtClean="0">
                <a:latin typeface="+mn-lt"/>
              </a:rPr>
              <a:t>Align Middle</a:t>
            </a:r>
            <a:r>
              <a:rPr lang="en-US" sz="1200" b="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a:t>
            </a:r>
            <a:r>
              <a:rPr lang="en-US" sz="1200" b="1" i="0" baseline="0" dirty="0" smtClean="0">
                <a:latin typeface="+mn-lt"/>
              </a:rPr>
              <a:t>Send to Back</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kern="1200" baseline="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kern="1200" baseline="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mn-lt"/>
              </a:rPr>
              <a:t>To reproduce the button shapes on this slide, do the following:</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Drawing</a:t>
            </a:r>
            <a:r>
              <a:rPr lang="en-US" sz="1200" b="0" i="0" baseline="0" dirty="0" smtClean="0">
                <a:latin typeface="+mn-lt"/>
              </a:rPr>
              <a:t> group, click </a:t>
            </a:r>
            <a:r>
              <a:rPr lang="en-US" sz="1200" b="1" i="0" baseline="0" dirty="0" smtClean="0">
                <a:latin typeface="+mn-lt"/>
              </a:rPr>
              <a:t>Shapes</a:t>
            </a:r>
            <a:r>
              <a:rPr lang="en-US" sz="1200" b="0" i="0" baseline="0" dirty="0" smtClean="0">
                <a:latin typeface="+mn-lt"/>
              </a:rPr>
              <a:t>, and then under </a:t>
            </a:r>
            <a:r>
              <a:rPr lang="en-US" sz="1200" b="1" i="0" baseline="0" dirty="0" smtClean="0">
                <a:latin typeface="+mn-lt"/>
              </a:rPr>
              <a:t>Basic Shapes</a:t>
            </a:r>
            <a:r>
              <a:rPr lang="en-US" sz="1200" b="0" i="0" baseline="0" dirty="0" smtClean="0">
                <a:latin typeface="+mn-lt"/>
              </a:rPr>
              <a:t> click </a:t>
            </a:r>
            <a:r>
              <a:rPr lang="en-US" sz="1200" b="1" i="0" baseline="0" dirty="0" smtClean="0">
                <a:latin typeface="+mn-lt"/>
              </a:rPr>
              <a:t>Oval </a:t>
            </a:r>
            <a:r>
              <a:rPr lang="en-US" sz="1200" b="0" i="0" baseline="0" dirty="0" smtClean="0">
                <a:latin typeface="+mn-lt"/>
              </a:rPr>
              <a:t>(first row, second option from the left). On the slide, drag to draw an oval.</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oval.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Size</a:t>
            </a:r>
            <a:r>
              <a:rPr lang="en-US" sz="1200" b="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Height</a:t>
            </a:r>
            <a:r>
              <a:rPr lang="en-US" sz="1200" b="0" i="0" baseline="0" dirty="0" smtClean="0">
                <a:latin typeface="+mn-lt"/>
              </a:rPr>
              <a:t> box, enter </a:t>
            </a:r>
            <a:r>
              <a:rPr lang="en-US" sz="1200" b="1" i="0" baseline="0" dirty="0" smtClean="0">
                <a:latin typeface="+mn-lt"/>
              </a:rPr>
              <a:t>0.34”</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Shape Width</a:t>
            </a:r>
            <a:r>
              <a:rPr lang="en-US" sz="1200" b="0" i="0" baseline="0" dirty="0" smtClean="0">
                <a:latin typeface="+mn-lt"/>
              </a:rPr>
              <a:t> box, enter </a:t>
            </a:r>
            <a:r>
              <a:rPr lang="en-US" sz="1200" b="1" i="0" baseline="0" dirty="0" smtClean="0">
                <a:latin typeface="+mn-lt"/>
              </a:rPr>
              <a:t>0.34”</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a:t>
            </a:r>
            <a:r>
              <a:rPr lang="en-US" sz="1200" b="1" i="0" baseline="0" dirty="0" smtClean="0">
                <a:latin typeface="+mn-lt"/>
              </a:rPr>
              <a:t>Shape Styles </a:t>
            </a:r>
            <a:r>
              <a:rPr lang="en-US" sz="1200" b="0" i="0" baseline="0" dirty="0" smtClean="0">
                <a:latin typeface="+mn-lt"/>
              </a:rPr>
              <a:t>group, click </a:t>
            </a:r>
            <a:r>
              <a:rPr lang="en-US" sz="1200" b="1" i="0" baseline="0" dirty="0" smtClean="0">
                <a:latin typeface="+mn-lt"/>
              </a:rPr>
              <a:t>More</a:t>
            </a:r>
            <a:r>
              <a:rPr lang="en-US" sz="1200" b="0" i="0" baseline="0" dirty="0" smtClean="0">
                <a:latin typeface="+mn-lt"/>
              </a:rPr>
              <a:t>, and then click </a:t>
            </a:r>
            <a:r>
              <a:rPr lang="en-US" sz="1200" b="1" i="0" baseline="0" dirty="0" smtClean="0">
                <a:latin typeface="+mn-lt"/>
              </a:rPr>
              <a:t>Light 1 Outline, Colored Fill – Dark 1</a:t>
            </a:r>
            <a:r>
              <a:rPr lang="en-US" sz="1200" b="0" i="0" baseline="0" dirty="0" smtClean="0">
                <a:latin typeface="+mn-lt"/>
              </a:rPr>
              <a:t> (third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bottom right corner of the </a:t>
            </a:r>
            <a:r>
              <a:rPr lang="en-US" sz="1200" b="1" i="0" baseline="0" dirty="0" smtClean="0">
                <a:latin typeface="+mn-lt"/>
              </a:rPr>
              <a:t>Shape Styles </a:t>
            </a:r>
            <a:r>
              <a:rPr lang="en-US" sz="1200" b="0" i="0" baseline="0" dirty="0" smtClean="0">
                <a:latin typeface="+mn-lt"/>
              </a:rPr>
              <a:t>group, click the </a:t>
            </a:r>
            <a:r>
              <a:rPr lang="en-US" sz="1200" b="1" i="0" baseline="0" dirty="0" smtClean="0">
                <a:latin typeface="+mn-lt"/>
              </a:rPr>
              <a:t>Format Shape </a:t>
            </a:r>
            <a:r>
              <a:rPr lang="en-US" sz="1200" b="0" i="0" baseline="0" dirty="0" smtClean="0">
                <a:latin typeface="+mn-lt"/>
              </a:rPr>
              <a:t>dialog box launcher.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Fill</a:t>
            </a:r>
            <a:r>
              <a:rPr lang="en-US" sz="1200" b="0" i="0" baseline="0" dirty="0" smtClean="0">
                <a:latin typeface="+mn-lt"/>
              </a:rPr>
              <a:t> in the left pane. In the </a:t>
            </a:r>
            <a:r>
              <a:rPr lang="en-US" sz="1200" b="1" i="0" baseline="0" dirty="0" smtClean="0">
                <a:latin typeface="+mn-lt"/>
              </a:rPr>
              <a:t>Fill</a:t>
            </a:r>
            <a:r>
              <a:rPr lang="en-US" sz="1200" b="0" i="0" baseline="0" dirty="0" smtClean="0">
                <a:latin typeface="+mn-lt"/>
              </a:rPr>
              <a:t> pane, select </a:t>
            </a:r>
            <a:r>
              <a:rPr lang="en-US" sz="1200" b="1" i="0" baseline="0" dirty="0" smtClean="0">
                <a:latin typeface="+mn-lt"/>
              </a:rPr>
              <a:t>Solid Fill</a:t>
            </a:r>
            <a:r>
              <a:rPr lang="en-US" sz="1200" b="0" i="0" baseline="0" dirty="0" smtClean="0">
                <a:latin typeface="+mn-lt"/>
              </a:rPr>
              <a:t>. Click the button next to </a:t>
            </a:r>
            <a:r>
              <a:rPr lang="en-US" sz="1200" b="1" i="0" baseline="0" dirty="0" smtClean="0">
                <a:latin typeface="+mn-lt"/>
              </a:rPr>
              <a:t>Color</a:t>
            </a:r>
            <a:r>
              <a:rPr lang="en-US" sz="1200" b="0" i="0" baseline="0" dirty="0" smtClean="0">
                <a:latin typeface="+mn-lt"/>
              </a:rPr>
              <a:t>, and then under </a:t>
            </a:r>
            <a:r>
              <a:rPr lang="en-US" sz="1200" b="1" i="0" baseline="0" dirty="0" smtClean="0">
                <a:latin typeface="+mn-lt"/>
              </a:rPr>
              <a:t>Theme Colors </a:t>
            </a:r>
            <a:r>
              <a:rPr lang="en-US" sz="1200" b="0" i="0" baseline="0" dirty="0" smtClean="0">
                <a:latin typeface="+mn-lt"/>
              </a:rPr>
              <a:t>click </a:t>
            </a:r>
            <a:r>
              <a:rPr lang="en-US" sz="1200" b="1" i="0" baseline="0" dirty="0" smtClean="0">
                <a:latin typeface="+mn-lt"/>
              </a:rPr>
              <a:t>Olive Green, Accent 3, Lighter 80</a:t>
            </a:r>
            <a:r>
              <a:rPr lang="en-US" sz="1200" b="1" i="0" baseline="0" dirty="0" smtClean="0">
                <a:latin typeface="+mn-lt"/>
                <a:ea typeface="Verdana"/>
                <a:cs typeface="Verdana"/>
              </a:rPr>
              <a:t>°</a:t>
            </a:r>
            <a:r>
              <a:rPr lang="en-US" sz="1200" b="1" i="0" baseline="0" dirty="0" smtClean="0">
                <a:latin typeface="+mn-lt"/>
              </a:rPr>
              <a:t> </a:t>
            </a:r>
            <a:r>
              <a:rPr lang="en-US" sz="1200" b="0" i="0" baseline="0" dirty="0" smtClean="0">
                <a:latin typeface="+mn-lt"/>
              </a:rPr>
              <a:t>(second row, seventh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Line Color</a:t>
            </a:r>
            <a:r>
              <a:rPr lang="en-US" sz="1200" b="0" i="0" baseline="0" dirty="0" smtClean="0">
                <a:latin typeface="+mn-lt"/>
              </a:rPr>
              <a:t> in the left pane. In the </a:t>
            </a:r>
            <a:r>
              <a:rPr lang="en-US" sz="1200" b="1" i="0" baseline="0" dirty="0" smtClean="0">
                <a:latin typeface="+mn-lt"/>
              </a:rPr>
              <a:t>Line Color</a:t>
            </a:r>
            <a:r>
              <a:rPr lang="en-US" sz="1200" b="0" i="0" baseline="0" dirty="0" smtClean="0">
                <a:latin typeface="+mn-lt"/>
              </a:rPr>
              <a:t> pane, select </a:t>
            </a:r>
            <a:r>
              <a:rPr lang="en-US" sz="1200" b="1" i="0" baseline="0" dirty="0" smtClean="0">
                <a:latin typeface="+mn-lt"/>
              </a:rPr>
              <a:t>No line</a:t>
            </a:r>
            <a:r>
              <a:rPr lang="en-US" sz="1200" b="0" i="0" baseline="0" dirty="0" smtClean="0">
                <a:latin typeface="+mn-lt"/>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Shadow </a:t>
            </a:r>
            <a:r>
              <a:rPr lang="en-US" sz="1200" b="0" i="0" baseline="0" dirty="0" smtClean="0">
                <a:latin typeface="+mn-lt"/>
              </a:rPr>
              <a:t>in the left pane. In the </a:t>
            </a:r>
            <a:r>
              <a:rPr lang="en-US" sz="1200" b="1" i="0" baseline="0" dirty="0" smtClean="0">
                <a:latin typeface="+mn-lt"/>
              </a:rPr>
              <a:t>Shadow</a:t>
            </a:r>
            <a:r>
              <a:rPr lang="en-US" sz="1200" b="0" i="0" baseline="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Bottom </a:t>
            </a:r>
            <a:r>
              <a:rPr lang="en-US" sz="1200" b="0" i="0" baseline="0" dirty="0" smtClean="0">
                <a:latin typeface="+mn-lt"/>
              </a:rPr>
              <a:t>(first row, second option from the left),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90</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 </a:t>
            </a:r>
            <a:r>
              <a:rPr lang="en-US" sz="1200" b="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Also in the </a:t>
            </a:r>
            <a:r>
              <a:rPr lang="en-US" sz="1200" b="1" i="0" baseline="0" dirty="0" smtClean="0">
                <a:latin typeface="+mn-lt"/>
              </a:rPr>
              <a:t>Format Shape </a:t>
            </a:r>
            <a:r>
              <a:rPr lang="en-US" sz="1200" b="0" i="0" baseline="0" dirty="0" smtClean="0">
                <a:latin typeface="+mn-lt"/>
              </a:rPr>
              <a:t>dialog box, click </a:t>
            </a:r>
            <a:r>
              <a:rPr lang="en-US" sz="1200" b="1" i="0" baseline="0" dirty="0" smtClean="0">
                <a:latin typeface="+mn-lt"/>
              </a:rPr>
              <a:t>3-D Format</a:t>
            </a:r>
            <a:r>
              <a:rPr lang="en-US" sz="1200" b="0" i="0" baseline="0" dirty="0" smtClean="0">
                <a:latin typeface="+mn-lt"/>
              </a:rPr>
              <a:t> in the left pane, and then do the following in the </a:t>
            </a:r>
            <a:r>
              <a:rPr lang="en-US" sz="1200" b="1" i="0" baseline="0" dirty="0" smtClean="0">
                <a:latin typeface="+mn-lt"/>
              </a:rPr>
              <a:t>3-D Format </a:t>
            </a:r>
            <a:r>
              <a:rPr lang="en-US" sz="1200" b="0" i="0" baseline="0" dirty="0" smtClean="0">
                <a:latin typeface="+mn-lt"/>
              </a:rPr>
              <a:t>pane:</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Under </a:t>
            </a:r>
            <a:r>
              <a:rPr lang="en-US" sz="1200" b="1" i="0" baseline="0" dirty="0" smtClean="0">
                <a:latin typeface="+mn-lt"/>
              </a:rPr>
              <a:t>Bevel</a:t>
            </a:r>
            <a:r>
              <a:rPr lang="en-US" sz="1200" b="0" i="0" baseline="0" dirty="0" smtClean="0">
                <a:latin typeface="+mn-lt"/>
              </a:rPr>
              <a:t>, click the button next to </a:t>
            </a:r>
            <a:r>
              <a:rPr lang="en-US" sz="1200" b="1" i="0" baseline="0" dirty="0" smtClean="0">
                <a:latin typeface="+mn-lt"/>
              </a:rPr>
              <a:t>Top</a:t>
            </a:r>
            <a:r>
              <a:rPr lang="en-US" sz="1200" b="0" i="0" baseline="0" dirty="0" smtClean="0">
                <a:latin typeface="+mn-lt"/>
              </a:rPr>
              <a:t>, and then under </a:t>
            </a:r>
            <a:r>
              <a:rPr lang="en-US" sz="1200" b="1" i="0" baseline="0" dirty="0" smtClean="0">
                <a:latin typeface="+mn-lt"/>
              </a:rPr>
              <a:t>Bevel</a:t>
            </a:r>
            <a:r>
              <a:rPr lang="en-US" sz="1200" b="0" i="0" baseline="0" dirty="0" smtClean="0">
                <a:latin typeface="+mn-lt"/>
              </a:rPr>
              <a:t> click </a:t>
            </a:r>
            <a:r>
              <a:rPr lang="en-US" sz="1200" b="1" i="0" baseline="0" dirty="0" smtClean="0">
                <a:latin typeface="+mn-lt"/>
              </a:rPr>
              <a:t>Art Deco</a:t>
            </a:r>
            <a:r>
              <a:rPr lang="en-US" sz="1200" b="0" i="0" baseline="0" dirty="0" smtClean="0">
                <a:latin typeface="+mn-lt"/>
              </a:rPr>
              <a:t> (third row, fourth option from the left). Next to </a:t>
            </a:r>
            <a:r>
              <a:rPr lang="en-US" sz="1200" b="1" i="0" baseline="0" dirty="0" smtClean="0">
                <a:latin typeface="+mn-lt"/>
              </a:rPr>
              <a:t>Top</a:t>
            </a:r>
            <a:r>
              <a:rPr lang="en-US" sz="1200" b="0" i="0" baseline="0" dirty="0" smtClean="0">
                <a:latin typeface="+mn-lt"/>
              </a:rPr>
              <a:t>, in the </a:t>
            </a:r>
            <a:r>
              <a:rPr lang="en-US" sz="1200" b="1" i="0" baseline="0" dirty="0" smtClean="0">
                <a:latin typeface="+mn-lt"/>
              </a:rPr>
              <a:t>Width</a:t>
            </a:r>
            <a:r>
              <a:rPr lang="en-US" sz="1200" b="0" i="0" baseline="0" dirty="0" smtClean="0">
                <a:latin typeface="+mn-lt"/>
              </a:rPr>
              <a:t> box, enter </a:t>
            </a:r>
            <a:r>
              <a:rPr lang="en-US" sz="1200" b="1" i="0" baseline="0" dirty="0" smtClean="0">
                <a:latin typeface="+mn-lt"/>
              </a:rPr>
              <a:t>5 pt</a:t>
            </a:r>
            <a:r>
              <a:rPr lang="en-US" sz="1200" b="0" i="0" baseline="0" dirty="0" smtClean="0">
                <a:latin typeface="+mn-lt"/>
              </a:rPr>
              <a:t>, and in the </a:t>
            </a:r>
            <a:r>
              <a:rPr lang="en-US" sz="1200" b="1" i="0" baseline="0" dirty="0" smtClean="0">
                <a:latin typeface="+mn-lt"/>
              </a:rPr>
              <a:t>Height</a:t>
            </a:r>
            <a:r>
              <a:rPr lang="en-US" sz="1200" b="0" i="0" baseline="0" dirty="0" smtClean="0">
                <a:latin typeface="+mn-lt"/>
              </a:rPr>
              <a:t> box, enter </a:t>
            </a:r>
            <a:r>
              <a:rPr lang="en-US" sz="1200" b="1" i="0" baseline="0" dirty="0" smtClean="0">
                <a:latin typeface="+mn-lt"/>
              </a:rPr>
              <a:t>5 pt</a:t>
            </a:r>
            <a:r>
              <a:rPr lang="en-US" sz="1200" b="0" i="0" baseline="0" dirty="0" smtClean="0">
                <a:latin typeface="+mn-lt"/>
              </a:rPr>
              <a:t>.</a:t>
            </a:r>
          </a:p>
          <a:p>
            <a:pPr marL="685800" lvl="1" indent="-228600">
              <a:buFont typeface="Arial" pitchFamily="34" charset="0"/>
              <a:buChar char="•"/>
            </a:pPr>
            <a:r>
              <a:rPr lang="en-US" sz="1200" kern="1200" dirty="0" smtClean="0">
                <a:solidFill>
                  <a:schemeClr val="tx1"/>
                </a:solidFill>
                <a:latin typeface="+mn-lt"/>
                <a:ea typeface="+mn-ea"/>
                <a:cs typeface="+mn-cs"/>
              </a:rPr>
              <a:t>Under</a:t>
            </a:r>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Contour</a:t>
            </a:r>
            <a:r>
              <a:rPr lang="en-US" sz="1200" b="0" kern="1200" baseline="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Color</a:t>
            </a:r>
            <a:r>
              <a:rPr lang="en-US" sz="1200" b="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b="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a:t>
            </a:r>
            <a:r>
              <a:rPr lang="en-US" sz="1200" b="0" kern="1200" baseline="0" dirty="0" smtClean="0">
                <a:solidFill>
                  <a:schemeClr val="tx1"/>
                </a:solidFill>
                <a:latin typeface="+mn-lt"/>
                <a:ea typeface="+mn-ea"/>
                <a:cs typeface="+mn-cs"/>
              </a:rPr>
              <a:t> from the left). In the </a:t>
            </a:r>
            <a:r>
              <a:rPr lang="en-US" sz="1200" b="1" kern="1200" baseline="0" dirty="0" smtClean="0">
                <a:solidFill>
                  <a:schemeClr val="tx1"/>
                </a:solidFill>
                <a:latin typeface="+mn-lt"/>
                <a:ea typeface="+mn-ea"/>
                <a:cs typeface="+mn-cs"/>
              </a:rPr>
              <a:t>Size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3.5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kern="1200" baseline="0" dirty="0" smtClean="0">
                <a:solidFill>
                  <a:schemeClr val="tx1"/>
                </a:solidFill>
                <a:latin typeface="+mn-lt"/>
                <a:ea typeface="+mn-ea"/>
                <a:cs typeface="+mn-cs"/>
              </a:rPr>
              <a:t>Under </a:t>
            </a:r>
            <a:r>
              <a:rPr lang="en-US" sz="1200" b="1" i="0" kern="1200" baseline="0" dirty="0" smtClean="0">
                <a:solidFill>
                  <a:schemeClr val="tx1"/>
                </a:solidFill>
                <a:latin typeface="+mn-lt"/>
                <a:ea typeface="+mn-ea"/>
                <a:cs typeface="+mn-cs"/>
              </a:rPr>
              <a:t>Surface</a:t>
            </a:r>
            <a:r>
              <a:rPr lang="en-US" sz="1200" b="0" i="0"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 the button next to </a:t>
            </a:r>
            <a:r>
              <a:rPr lang="en-US" sz="1200" b="1" i="0" kern="1200" baseline="0" dirty="0" smtClean="0">
                <a:solidFill>
                  <a:schemeClr val="tx1"/>
                </a:solidFill>
                <a:latin typeface="+mn-lt"/>
                <a:ea typeface="+mn-ea"/>
                <a:cs typeface="+mn-cs"/>
              </a:rPr>
              <a:t>Material</a:t>
            </a:r>
            <a:r>
              <a:rPr lang="en-US" sz="1200" b="0" i="0" kern="1200" baseline="0" dirty="0" smtClean="0">
                <a:solidFill>
                  <a:schemeClr val="tx1"/>
                </a:solidFill>
                <a:latin typeface="+mn-lt"/>
                <a:ea typeface="+mn-ea"/>
                <a:cs typeface="+mn-cs"/>
              </a:rPr>
              <a:t>, and then under </a:t>
            </a:r>
            <a:r>
              <a:rPr lang="en-US" sz="1200" b="1" i="0" kern="1200" baseline="0" dirty="0" smtClean="0">
                <a:solidFill>
                  <a:schemeClr val="tx1"/>
                </a:solidFill>
                <a:latin typeface="+mn-lt"/>
                <a:ea typeface="+mn-ea"/>
                <a:cs typeface="+mn-cs"/>
              </a:rPr>
              <a:t>Standard</a:t>
            </a:r>
            <a:r>
              <a:rPr lang="en-US" sz="1200" b="0" i="0" kern="1200" baseline="0" dirty="0" smtClean="0">
                <a:solidFill>
                  <a:schemeClr val="tx1"/>
                </a:solidFill>
                <a:latin typeface="+mn-lt"/>
                <a:ea typeface="+mn-ea"/>
                <a:cs typeface="+mn-cs"/>
              </a:rPr>
              <a:t> click </a:t>
            </a:r>
            <a:r>
              <a:rPr lang="en-US" sz="1200" b="1" i="0" kern="1200" baseline="0" dirty="0" smtClean="0">
                <a:solidFill>
                  <a:schemeClr val="tx1"/>
                </a:solidFill>
                <a:latin typeface="+mn-lt"/>
                <a:ea typeface="+mn-ea"/>
                <a:cs typeface="+mn-cs"/>
              </a:rPr>
              <a:t>Matte </a:t>
            </a:r>
            <a:r>
              <a:rPr lang="en-US" sz="1200" b="0" i="0" kern="1200" baseline="0" dirty="0" smtClean="0">
                <a:solidFill>
                  <a:schemeClr val="tx1"/>
                </a:solidFill>
                <a:latin typeface="+mn-lt"/>
                <a:ea typeface="+mn-ea"/>
                <a:cs typeface="+mn-cs"/>
              </a:rPr>
              <a:t>(first row, first option from the left). C</a:t>
            </a:r>
            <a:r>
              <a:rPr lang="en-US" sz="1200" b="0" kern="1200" baseline="0" dirty="0" smtClean="0">
                <a:solidFill>
                  <a:schemeClr val="tx1"/>
                </a:solidFill>
                <a:latin typeface="+mn-lt"/>
                <a:ea typeface="+mn-ea"/>
                <a:cs typeface="+mn-cs"/>
              </a:rPr>
              <a:t>lick the button next to </a:t>
            </a:r>
            <a:r>
              <a:rPr lang="en-US" sz="1200" b="1" i="0" kern="1200" baseline="0" dirty="0" smtClean="0">
                <a:solidFill>
                  <a:schemeClr val="tx1"/>
                </a:solidFill>
                <a:latin typeface="+mn-lt"/>
                <a:ea typeface="+mn-ea"/>
                <a:cs typeface="+mn-cs"/>
              </a:rPr>
              <a:t>Lighting</a:t>
            </a:r>
            <a:r>
              <a:rPr lang="en-US" sz="1200" b="0" i="0" kern="1200" baseline="0" dirty="0" smtClean="0">
                <a:solidFill>
                  <a:schemeClr val="tx1"/>
                </a:solidFill>
                <a:latin typeface="+mn-lt"/>
                <a:ea typeface="+mn-ea"/>
                <a:cs typeface="+mn-cs"/>
              </a:rPr>
              <a:t>, and then under </a:t>
            </a:r>
            <a:r>
              <a:rPr lang="en-US" sz="1200" b="1" i="0" kern="1200" baseline="0" dirty="0" smtClean="0">
                <a:solidFill>
                  <a:schemeClr val="tx1"/>
                </a:solidFill>
                <a:latin typeface="+mn-lt"/>
                <a:ea typeface="+mn-ea"/>
                <a:cs typeface="+mn-cs"/>
              </a:rPr>
              <a:t>Neutral</a:t>
            </a:r>
            <a:r>
              <a:rPr lang="en-US" sz="1200" b="0" i="0" kern="1200" baseline="0" dirty="0" smtClean="0">
                <a:solidFill>
                  <a:schemeClr val="tx1"/>
                </a:solidFill>
                <a:latin typeface="+mn-lt"/>
                <a:ea typeface="+mn-ea"/>
                <a:cs typeface="+mn-cs"/>
              </a:rPr>
              <a:t> click </a:t>
            </a:r>
            <a:r>
              <a:rPr lang="en-US" sz="1200" b="1" i="0" kern="1200" baseline="0" dirty="0" smtClean="0">
                <a:solidFill>
                  <a:schemeClr val="tx1"/>
                </a:solidFill>
                <a:latin typeface="+mn-lt"/>
                <a:ea typeface="+mn-ea"/>
                <a:cs typeface="+mn-cs"/>
              </a:rPr>
              <a:t>Soft </a:t>
            </a:r>
            <a:r>
              <a:rPr lang="en-US" sz="1200" b="0" i="0" kern="1200" baseline="0" dirty="0" smtClean="0">
                <a:solidFill>
                  <a:schemeClr val="tx1"/>
                </a:solidFill>
                <a:latin typeface="+mn-lt"/>
                <a:ea typeface="+mn-ea"/>
                <a:cs typeface="+mn-cs"/>
              </a:rPr>
              <a:t>(first row, third option from the left).</a:t>
            </a:r>
            <a:endParaRPr lang="en-US" sz="1200" b="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slide, s</a:t>
            </a:r>
            <a:r>
              <a:rPr lang="en-US" sz="1200" i="0" dirty="0" smtClean="0">
                <a:latin typeface="+mn-lt"/>
              </a:rPr>
              <a:t>elect the oval. </a:t>
            </a: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bottom right corner of the </a:t>
            </a:r>
            <a:r>
              <a:rPr lang="en-US" sz="1200" b="1" i="0" baseline="0" dirty="0" smtClean="0">
                <a:latin typeface="+mn-lt"/>
              </a:rPr>
              <a:t>Size </a:t>
            </a:r>
            <a:r>
              <a:rPr lang="en-US" sz="1200" b="0" i="0" baseline="0" dirty="0" smtClean="0">
                <a:latin typeface="+mn-lt"/>
              </a:rPr>
              <a:t>group, click the </a:t>
            </a:r>
            <a:r>
              <a:rPr lang="en-US" sz="1200" b="1" i="0" baseline="0" dirty="0" smtClean="0">
                <a:latin typeface="+mn-lt"/>
              </a:rPr>
              <a:t>Size and Position </a:t>
            </a:r>
            <a:r>
              <a:rPr lang="en-US" sz="1200" b="0" i="0" baseline="0" dirty="0" smtClean="0">
                <a:latin typeface="+mn-lt"/>
              </a:rPr>
              <a:t>dialog box launcher. In the </a:t>
            </a:r>
            <a:r>
              <a:rPr lang="en-US" sz="1200" b="1" i="0" baseline="0" dirty="0" smtClean="0">
                <a:latin typeface="+mn-lt"/>
              </a:rPr>
              <a:t>Size and Position </a:t>
            </a:r>
            <a:r>
              <a:rPr lang="en-US" sz="1200" b="0" i="0" baseline="0" dirty="0" smtClean="0">
                <a:latin typeface="+mn-lt"/>
              </a:rPr>
              <a:t>dialog box, on the </a:t>
            </a:r>
            <a:r>
              <a:rPr lang="en-US" sz="1200" b="1" i="0" baseline="0" dirty="0" smtClean="0">
                <a:latin typeface="+mn-lt"/>
              </a:rPr>
              <a:t>Position</a:t>
            </a:r>
            <a:r>
              <a:rPr lang="en-US" sz="1200" b="0" i="0" baseline="0" dirty="0" smtClean="0">
                <a:latin typeface="+mn-lt"/>
              </a:rPr>
              <a:t> tab,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Horizontal</a:t>
            </a:r>
            <a:r>
              <a:rPr lang="en-US" sz="1200" b="0" i="0" baseline="0" dirty="0" smtClean="0">
                <a:latin typeface="+mn-lt"/>
              </a:rPr>
              <a:t> box, enter </a:t>
            </a:r>
            <a:r>
              <a:rPr lang="en-US" sz="1200" b="1" i="0" baseline="0" dirty="0" smtClean="0">
                <a:latin typeface="+mn-lt"/>
              </a:rPr>
              <a:t>2.98”</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Vertical</a:t>
            </a:r>
            <a:r>
              <a:rPr lang="en-US" sz="1200" b="0" i="0" baseline="0" dirty="0" smtClean="0">
                <a:latin typeface="+mn-lt"/>
              </a:rPr>
              <a:t> box, enter </a:t>
            </a:r>
            <a:r>
              <a:rPr lang="en-US" sz="1200" b="1" i="0" baseline="0" dirty="0" smtClean="0">
                <a:latin typeface="+mn-lt"/>
              </a:rPr>
              <a:t>1.5”</a:t>
            </a:r>
            <a:r>
              <a:rPr lang="en-US" sz="1200" b="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Select the oval. 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Clipboard</a:t>
            </a:r>
            <a:r>
              <a:rPr lang="en-US" sz="1200" i="0" baseline="0" dirty="0" smtClean="0">
                <a:latin typeface="+mn-lt"/>
              </a:rPr>
              <a:t> group, click the arrow under </a:t>
            </a:r>
            <a:r>
              <a:rPr lang="en-US" sz="1200" b="1" i="0" baseline="0" dirty="0" smtClean="0">
                <a:latin typeface="+mn-lt"/>
              </a:rPr>
              <a:t>Paste</a:t>
            </a:r>
            <a:r>
              <a:rPr lang="en-US" sz="1200" i="0" baseline="0" dirty="0" smtClean="0">
                <a:latin typeface="+mn-lt"/>
              </a:rPr>
              <a:t>, and then click </a:t>
            </a:r>
            <a:r>
              <a:rPr lang="en-US" sz="1200" b="1" i="0" baseline="0" dirty="0" smtClean="0">
                <a:latin typeface="+mn-lt"/>
              </a:rPr>
              <a:t>Duplicate</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Select the duplicate oval. 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bottom right corner of the </a:t>
            </a:r>
            <a:r>
              <a:rPr lang="en-US" sz="1200" b="1" i="0" baseline="0" dirty="0" smtClean="0">
                <a:latin typeface="+mn-lt"/>
              </a:rPr>
              <a:t>Size </a:t>
            </a:r>
            <a:r>
              <a:rPr lang="en-US" sz="1200" b="0" i="0" baseline="0" dirty="0" smtClean="0">
                <a:latin typeface="+mn-lt"/>
              </a:rPr>
              <a:t>group, click the </a:t>
            </a:r>
            <a:r>
              <a:rPr lang="en-US" sz="1200" b="1" i="0" baseline="0" dirty="0" smtClean="0">
                <a:latin typeface="+mn-lt"/>
              </a:rPr>
              <a:t>Size and Position </a:t>
            </a:r>
            <a:r>
              <a:rPr lang="en-US" sz="1200" b="0" i="0" baseline="0" dirty="0" smtClean="0">
                <a:latin typeface="+mn-lt"/>
              </a:rPr>
              <a:t>dialog box launcher. In the </a:t>
            </a:r>
            <a:r>
              <a:rPr lang="en-US" sz="1200" b="1" i="0" baseline="0" dirty="0" smtClean="0">
                <a:latin typeface="+mn-lt"/>
              </a:rPr>
              <a:t>Size and Position </a:t>
            </a:r>
            <a:r>
              <a:rPr lang="en-US" sz="1200" b="0" i="0" baseline="0" dirty="0" smtClean="0">
                <a:latin typeface="+mn-lt"/>
              </a:rPr>
              <a:t>dialog box, on the </a:t>
            </a:r>
            <a:r>
              <a:rPr lang="en-US" sz="1200" b="1" i="0" baseline="0" dirty="0" smtClean="0">
                <a:latin typeface="+mn-lt"/>
              </a:rPr>
              <a:t>Position</a:t>
            </a:r>
            <a:r>
              <a:rPr lang="en-US" sz="1200" b="0" i="0" baseline="0" dirty="0" smtClean="0">
                <a:latin typeface="+mn-lt"/>
              </a:rPr>
              <a:t> tab,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Horizontal</a:t>
            </a:r>
            <a:r>
              <a:rPr lang="en-US" sz="1200" b="0" i="0" baseline="0" dirty="0" smtClean="0">
                <a:latin typeface="+mn-lt"/>
              </a:rPr>
              <a:t> box, enter </a:t>
            </a:r>
            <a:r>
              <a:rPr lang="en-US" sz="1200" b="1" i="0" baseline="0" dirty="0" smtClean="0">
                <a:latin typeface="+mn-lt"/>
              </a:rPr>
              <a:t>3.52”</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Vertical</a:t>
            </a:r>
            <a:r>
              <a:rPr lang="en-US" sz="1200" b="0" i="0" baseline="0" dirty="0" smtClean="0">
                <a:latin typeface="+mn-lt"/>
              </a:rPr>
              <a:t> box, enter </a:t>
            </a:r>
            <a:r>
              <a:rPr lang="en-US" sz="1200" b="1" i="0" baseline="0" dirty="0" smtClean="0">
                <a:latin typeface="+mn-lt"/>
              </a:rPr>
              <a:t>2.98”</a:t>
            </a:r>
            <a:r>
              <a:rPr lang="en-US" sz="1200" b="0" i="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Repeat step 9 two more times, for a total of four ovals. </a:t>
            </a:r>
            <a:r>
              <a:rPr lang="en-US" sz="1200" b="0" i="0" baseline="0" dirty="0" smtClean="0">
                <a:latin typeface="+mn-lt"/>
              </a:rPr>
              <a:t>Under </a:t>
            </a:r>
            <a:r>
              <a:rPr lang="en-US" sz="1200" b="1" i="0" baseline="0" dirty="0" smtClean="0">
                <a:latin typeface="+mn-lt"/>
              </a:rPr>
              <a:t>Drawing Tools</a:t>
            </a:r>
            <a:r>
              <a:rPr lang="en-US" sz="1200" b="0" i="0" baseline="0" dirty="0" smtClean="0">
                <a:latin typeface="+mn-lt"/>
              </a:rPr>
              <a:t>, on the </a:t>
            </a:r>
            <a:r>
              <a:rPr lang="en-US" sz="1200" b="1" i="0" baseline="0" dirty="0" smtClean="0">
                <a:latin typeface="+mn-lt"/>
              </a:rPr>
              <a:t>Format</a:t>
            </a:r>
            <a:r>
              <a:rPr lang="en-US" sz="1200" b="0" i="0" baseline="0" dirty="0" smtClean="0">
                <a:latin typeface="+mn-lt"/>
              </a:rPr>
              <a:t> tab, in the bottom right corner of the </a:t>
            </a:r>
            <a:r>
              <a:rPr lang="en-US" sz="1200" b="1" i="0" baseline="0" dirty="0" smtClean="0">
                <a:latin typeface="+mn-lt"/>
              </a:rPr>
              <a:t>Size </a:t>
            </a:r>
            <a:r>
              <a:rPr lang="en-US" sz="1200" b="0" i="0" baseline="0" dirty="0" smtClean="0">
                <a:latin typeface="+mn-lt"/>
              </a:rPr>
              <a:t>group, click the </a:t>
            </a:r>
            <a:r>
              <a:rPr lang="en-US" sz="1200" b="1" i="0" baseline="0" dirty="0" smtClean="0">
                <a:latin typeface="+mn-lt"/>
              </a:rPr>
              <a:t>Size and Position </a:t>
            </a:r>
            <a:r>
              <a:rPr lang="en-US" sz="1200" b="0" i="0" baseline="0" dirty="0" smtClean="0">
                <a:latin typeface="+mn-lt"/>
              </a:rPr>
              <a:t>dialog box launcher. </a:t>
            </a:r>
            <a:r>
              <a:rPr lang="en-US" sz="1200" i="0" baseline="0" dirty="0" smtClean="0">
                <a:latin typeface="+mn-lt"/>
              </a:rPr>
              <a:t>In the </a:t>
            </a:r>
            <a:r>
              <a:rPr lang="en-US" sz="1200" b="1" i="0" baseline="0" dirty="0" smtClean="0">
                <a:latin typeface="+mn-lt"/>
              </a:rPr>
              <a:t>Size and Position </a:t>
            </a:r>
            <a:r>
              <a:rPr lang="en-US" sz="1200" i="0" baseline="0" dirty="0" smtClean="0">
                <a:latin typeface="+mn-lt"/>
              </a:rPr>
              <a:t>dialog box, on the </a:t>
            </a:r>
            <a:r>
              <a:rPr lang="en-US" sz="1200" b="1" i="0" baseline="0" dirty="0" smtClean="0">
                <a:latin typeface="+mn-lt"/>
              </a:rPr>
              <a:t>Position</a:t>
            </a:r>
            <a:r>
              <a:rPr lang="en-US" sz="1200" i="0" baseline="0" dirty="0" smtClean="0">
                <a:latin typeface="+mn-lt"/>
              </a:rPr>
              <a:t> tab, do the following to position the third and fourth ovals:</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Select the third oval on the slide, and then enter </a:t>
            </a:r>
            <a:r>
              <a:rPr lang="en-US" sz="1200" b="1" i="0" baseline="0" dirty="0" smtClean="0">
                <a:latin typeface="+mn-lt"/>
              </a:rPr>
              <a:t>3.52” </a:t>
            </a:r>
            <a:r>
              <a:rPr lang="en-US" sz="1200" b="0" i="0" baseline="0" dirty="0" smtClean="0">
                <a:latin typeface="+mn-lt"/>
              </a:rPr>
              <a:t>in the</a:t>
            </a:r>
            <a:r>
              <a:rPr lang="en-US" sz="1200" i="0" baseline="0" dirty="0" smtClean="0">
                <a:latin typeface="+mn-lt"/>
              </a:rPr>
              <a:t> </a:t>
            </a:r>
            <a:r>
              <a:rPr lang="en-US" sz="1200" b="1" i="0" baseline="0" dirty="0" smtClean="0">
                <a:latin typeface="+mn-lt"/>
              </a:rPr>
              <a:t>Horizontal</a:t>
            </a:r>
            <a:r>
              <a:rPr lang="en-US" sz="1200" i="0" baseline="0" dirty="0" smtClean="0">
                <a:latin typeface="+mn-lt"/>
              </a:rPr>
              <a:t> box and </a:t>
            </a:r>
            <a:r>
              <a:rPr lang="en-US" sz="1200" b="1" i="0" baseline="0" dirty="0" smtClean="0">
                <a:latin typeface="+mn-lt"/>
              </a:rPr>
              <a:t>4.27” </a:t>
            </a:r>
            <a:r>
              <a:rPr lang="en-US" sz="1200" b="0" i="0" baseline="0" dirty="0" smtClean="0">
                <a:latin typeface="+mn-lt"/>
              </a:rPr>
              <a:t>in the</a:t>
            </a:r>
            <a:r>
              <a:rPr lang="en-US" sz="1200" b="1" i="0" baseline="0" dirty="0" smtClean="0">
                <a:latin typeface="+mn-lt"/>
              </a:rPr>
              <a:t> Vertical </a:t>
            </a:r>
            <a:r>
              <a:rPr lang="en-US" sz="1200" b="0" i="0" baseline="0" dirty="0" smtClean="0">
                <a:latin typeface="+mn-lt"/>
              </a:rPr>
              <a:t>box.</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Select the fourth oval on the slide, and then enter </a:t>
            </a:r>
            <a:r>
              <a:rPr lang="en-US" sz="1200" b="1" i="0" baseline="0" dirty="0" smtClean="0">
                <a:latin typeface="+mn-lt"/>
              </a:rPr>
              <a:t>2.99” </a:t>
            </a:r>
            <a:r>
              <a:rPr lang="en-US" sz="1200" b="0" i="0" baseline="0" dirty="0" smtClean="0">
                <a:latin typeface="+mn-lt"/>
              </a:rPr>
              <a:t>in the</a:t>
            </a:r>
            <a:r>
              <a:rPr lang="en-US" sz="1200" i="0" baseline="0" dirty="0" smtClean="0">
                <a:latin typeface="+mn-lt"/>
              </a:rPr>
              <a:t> </a:t>
            </a:r>
            <a:r>
              <a:rPr lang="en-US" sz="1200" b="1" i="0" baseline="0" dirty="0" smtClean="0">
                <a:latin typeface="+mn-lt"/>
              </a:rPr>
              <a:t>Horizontal</a:t>
            </a:r>
            <a:r>
              <a:rPr lang="en-US" sz="1200" i="0" baseline="0" dirty="0" smtClean="0">
                <a:latin typeface="+mn-lt"/>
              </a:rPr>
              <a:t> box and </a:t>
            </a:r>
            <a:r>
              <a:rPr lang="en-US" sz="1200" b="1" i="0" baseline="0" dirty="0" smtClean="0">
                <a:latin typeface="+mn-lt"/>
              </a:rPr>
              <a:t>5.66” </a:t>
            </a:r>
            <a:r>
              <a:rPr lang="en-US" sz="1200" b="0" i="0" baseline="0" dirty="0" smtClean="0">
                <a:latin typeface="+mn-lt"/>
              </a:rPr>
              <a:t>in the</a:t>
            </a:r>
            <a:r>
              <a:rPr lang="en-US" sz="1200" b="1" i="0" baseline="0" dirty="0" smtClean="0">
                <a:latin typeface="+mn-lt"/>
              </a:rPr>
              <a:t> Vertical </a:t>
            </a:r>
            <a:r>
              <a:rPr lang="en-US" sz="1200" b="0" i="0" baseline="0" dirty="0" smtClean="0">
                <a:latin typeface="+mn-lt"/>
              </a:rPr>
              <a:t>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mn-lt"/>
              </a:rPr>
              <a:t>To reproduce the text on this slide, do the following:</a:t>
            </a:r>
            <a:endParaRPr lang="en-US" sz="1200" i="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i="0" baseline="0" dirty="0" smtClean="0">
                <a:latin typeface="+mn-lt"/>
              </a:rPr>
              <a:t>, and then on the slide, drag to draw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the text.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a:t>
            </a:r>
            <a:r>
              <a:rPr lang="en-US" sz="1200" i="0" baseline="0" dirty="0" smtClean="0">
                <a:latin typeface="+mn-lt"/>
              </a:rPr>
              <a:t>list, select </a:t>
            </a:r>
            <a:r>
              <a:rPr lang="en-US" sz="1200" b="1" i="0" baseline="0" dirty="0" smtClean="0">
                <a:latin typeface="+mn-lt"/>
              </a:rPr>
              <a:t>Corbel</a:t>
            </a:r>
            <a:r>
              <a:rPr lang="en-US" sz="1200" b="0" i="0" baseline="0" dirty="0" smtClean="0">
                <a:latin typeface="+mn-lt"/>
              </a:rPr>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list, select </a:t>
            </a:r>
            <a:r>
              <a:rPr lang="en-US" sz="1200" b="1" i="0" baseline="0" dirty="0" smtClean="0">
                <a:latin typeface="+mn-lt"/>
              </a:rPr>
              <a:t>22</a:t>
            </a:r>
            <a:r>
              <a:rPr lang="en-US" sz="1200" b="0" i="0" baseline="0" dirty="0" smtClean="0">
                <a:latin typeface="+mn-lt"/>
              </a:rPr>
              <a:t>.</a:t>
            </a:r>
            <a:r>
              <a:rPr lang="en-US" sz="1200" b="1" i="0" baseline="0" dirty="0" smtClean="0">
                <a:latin typeface="+mn-lt"/>
              </a:rPr>
              <a:t> </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 and then under </a:t>
            </a:r>
            <a:r>
              <a:rPr lang="en-US" sz="1200" b="1" i="0" baseline="0" dirty="0" smtClean="0">
                <a:latin typeface="+mn-lt"/>
              </a:rPr>
              <a:t>Theme Colors</a:t>
            </a:r>
            <a:r>
              <a:rPr lang="en-US" sz="1200" b="0" i="0" baseline="0" dirty="0" smtClean="0">
                <a:latin typeface="+mn-lt"/>
              </a:rPr>
              <a:t> 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 </a:t>
            </a:r>
            <a:r>
              <a:rPr lang="en-US" sz="1200" i="0" baseline="0" dirty="0" smtClean="0">
                <a:latin typeface="+mn-lt"/>
              </a:rPr>
              <a:t>to align the text left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first oval.</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Select the text box. </a:t>
            </a:r>
            <a:r>
              <a:rPr lang="en-US" sz="1200" b="0" i="0" baseline="0" dirty="0" smtClean="0">
                <a:latin typeface="+mn-lt"/>
              </a:rPr>
              <a:t>On the </a:t>
            </a:r>
            <a:r>
              <a:rPr lang="en-US" sz="1200" b="1" i="0" baseline="0" dirty="0" smtClean="0">
                <a:latin typeface="+mn-lt"/>
              </a:rPr>
              <a:t>Home</a:t>
            </a:r>
            <a:r>
              <a:rPr lang="en-US" sz="1200" b="0" i="0" baseline="0" dirty="0" smtClean="0">
                <a:latin typeface="+mn-lt"/>
              </a:rPr>
              <a:t> tab, in the </a:t>
            </a:r>
            <a:r>
              <a:rPr lang="en-US" sz="1200" b="1" i="0" baseline="0" dirty="0" smtClean="0">
                <a:latin typeface="+mn-lt"/>
              </a:rPr>
              <a:t>Clipboard </a:t>
            </a:r>
            <a:r>
              <a:rPr lang="en-US" sz="1200" b="0" i="0" baseline="0" dirty="0" smtClean="0">
                <a:latin typeface="+mn-lt"/>
              </a:rPr>
              <a:t>group, click the arrow under </a:t>
            </a:r>
            <a:r>
              <a:rPr lang="en-US" sz="1200" b="1" i="0" baseline="0" dirty="0" smtClean="0">
                <a:latin typeface="+mn-lt"/>
              </a:rPr>
              <a:t>Paste</a:t>
            </a:r>
            <a:r>
              <a:rPr lang="en-US" sz="1200" b="0" i="0" baseline="0" dirty="0" smtClean="0">
                <a:latin typeface="+mn-lt"/>
              </a:rPr>
              <a:t>, and then click </a:t>
            </a:r>
            <a:r>
              <a:rPr lang="en-US" sz="1200" b="1" i="0" baseline="0" dirty="0" smtClean="0">
                <a:latin typeface="+mn-lt"/>
              </a:rPr>
              <a:t>Duplicate</a:t>
            </a:r>
            <a:r>
              <a:rPr lang="en-US" sz="1200" b="0" i="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Click in the text box and edit the text.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Drag the second text box to the right of the second oval.</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i="0" baseline="0" dirty="0" smtClean="0">
                <a:latin typeface="+mn-lt"/>
              </a:rPr>
              <a:t>Repeat steps 5-7 to create the third and fourth text boxes, dragging them to the right of the third and fourth ovals. </a:t>
            </a:r>
          </a:p>
          <a:p>
            <a:endParaRPr lang="en-US" sz="1200" i="1" baseline="0" dirty="0" smtClean="0">
              <a:latin typeface="+mn-lt"/>
            </a:endParaRPr>
          </a:p>
          <a:p>
            <a:endParaRPr lang="en-US" sz="1200" i="1"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a:t>
            </a:r>
            <a:r>
              <a:rPr lang="en-US" sz="1200" baseline="0" dirty="0" smtClean="0">
                <a:latin typeface="+mn-lt"/>
              </a:rPr>
              <a:t>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Animations</a:t>
            </a:r>
            <a:r>
              <a:rPr lang="en-US" sz="1200" b="0" baseline="0" dirty="0" smtClean="0">
                <a:latin typeface="+mn-lt"/>
              </a:rPr>
              <a:t> group, click </a:t>
            </a:r>
            <a:r>
              <a:rPr lang="en-US" sz="1200" b="1" baseline="0" dirty="0" smtClean="0">
                <a:latin typeface="+mn-lt"/>
              </a:rPr>
              <a:t>Custom Animation</a:t>
            </a:r>
            <a:r>
              <a:rPr lang="en-US" sz="1200" b="0" baseline="0" dirty="0" smtClean="0">
                <a:latin typeface="+mn-lt"/>
              </a:rPr>
              <a:t>.</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a:t>
            </a:r>
            <a:r>
              <a:rPr lang="en-US" sz="1200" b="1" dirty="0" smtClean="0">
                <a:latin typeface="+mn-lt"/>
              </a:rPr>
              <a:t>Home</a:t>
            </a:r>
            <a:r>
              <a:rPr lang="en-US" sz="1200" dirty="0" smtClean="0">
                <a:latin typeface="+mn-lt"/>
              </a:rPr>
              <a:t> tab, in the </a:t>
            </a:r>
            <a:r>
              <a:rPr lang="en-US" sz="1200" b="1" dirty="0" smtClean="0">
                <a:latin typeface="+mn-lt"/>
              </a:rPr>
              <a:t>Editing</a:t>
            </a:r>
            <a:r>
              <a:rPr lang="en-US" sz="1200" dirty="0" smtClean="0">
                <a:latin typeface="+mn-lt"/>
              </a:rPr>
              <a:t> group, click </a:t>
            </a:r>
            <a:r>
              <a:rPr lang="en-US" sz="1200" b="1" dirty="0" smtClean="0">
                <a:latin typeface="+mn-lt"/>
              </a:rPr>
              <a:t>Select</a:t>
            </a:r>
            <a:r>
              <a:rPr lang="en-US" sz="1200" dirty="0" smtClean="0">
                <a:latin typeface="+mn-lt"/>
              </a:rPr>
              <a:t>, and then click </a:t>
            </a:r>
            <a:r>
              <a:rPr lang="en-US" sz="1200" b="1" dirty="0" smtClean="0">
                <a:latin typeface="+mn-lt"/>
              </a:rPr>
              <a:t>Selection Pane</a:t>
            </a:r>
            <a:r>
              <a:rPr lang="en-US" sz="1200" dirty="0" smtClean="0">
                <a:latin typeface="+mn-lt"/>
              </a:rPr>
              <a:t>. </a:t>
            </a:r>
          </a:p>
          <a:p>
            <a:pPr marL="228600" indent="-228600">
              <a:buFont typeface="+mj-lt"/>
              <a:buAutoNum type="arabicPeriod"/>
            </a:pPr>
            <a:r>
              <a:rPr lang="en-US" sz="1200" b="0" baseline="0" dirty="0" smtClean="0">
                <a:latin typeface="+mn-lt"/>
              </a:rPr>
              <a:t>In the </a:t>
            </a:r>
            <a:r>
              <a:rPr lang="en-US" sz="1200" b="1" baseline="0" dirty="0" smtClean="0">
                <a:latin typeface="+mn-lt"/>
              </a:rPr>
              <a:t>Selection and Visibility</a:t>
            </a:r>
            <a:r>
              <a:rPr lang="en-US" sz="1200" b="0" baseline="0" dirty="0" smtClean="0">
                <a:latin typeface="+mn-lt"/>
              </a:rPr>
              <a:t> pane, select the rectangle </a:t>
            </a:r>
            <a:r>
              <a:rPr lang="en-US" sz="1200" b="0" i="0" baseline="0" dirty="0" smtClean="0">
                <a:latin typeface="+mn-lt"/>
              </a:rPr>
              <a:t>group. </a:t>
            </a:r>
            <a:r>
              <a:rPr lang="en-US" sz="1200" b="0" baseline="0" dirty="0" smtClean="0">
                <a:latin typeface="+mn-lt"/>
              </a:rPr>
              <a:t>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lvl="1" indent="-228600">
              <a:buFont typeface="+mj-lt"/>
              <a:buAutoNum type="arabicPeriod"/>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Spin</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animation effect (spin effect for the rectangle group). U</a:t>
            </a:r>
            <a:r>
              <a:rPr lang="en-US" sz="1200" baseline="0" dirty="0" smtClean="0">
                <a:latin typeface="+mn-lt"/>
              </a:rPr>
              <a:t>nder </a:t>
            </a:r>
            <a:r>
              <a:rPr lang="en-US" sz="1200" b="1" dirty="0" smtClean="0">
                <a:latin typeface="+mn-lt"/>
              </a:rPr>
              <a:t>Modify:</a:t>
            </a:r>
            <a:r>
              <a:rPr lang="en-US" sz="1200" b="1" baseline="0" dirty="0" smtClean="0">
                <a:latin typeface="+mn-lt"/>
              </a:rPr>
              <a:t> Spin</a:t>
            </a:r>
            <a:r>
              <a:rPr lang="en-US" sz="1200" b="0" baseline="0" dirty="0" smtClean="0">
                <a:latin typeface="+mn-lt"/>
              </a:rPr>
              <a:t>, do the following:</a:t>
            </a:r>
          </a:p>
          <a:p>
            <a:pPr marL="1143000" lvl="2" indent="-228600">
              <a:buFont typeface="Arial" pitchFamily="34" charset="0"/>
              <a:buChar cha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With Previous</a:t>
            </a:r>
            <a:r>
              <a:rPr lang="en-US" sz="1200" b="0" dirty="0" smtClean="0">
                <a:latin typeface="+mn-lt"/>
              </a:rPr>
              <a:t>. </a:t>
            </a:r>
          </a:p>
          <a:p>
            <a:pPr marL="1143000" lvl="2" indent="-228600">
              <a:buFont typeface="Arial" pitchFamily="34" charset="0"/>
              <a:buChar char="•"/>
            </a:pPr>
            <a:r>
              <a:rPr lang="en-US" sz="1200" b="0" dirty="0" smtClean="0">
                <a:latin typeface="+mn-lt"/>
              </a:rPr>
              <a:t>In the </a:t>
            </a:r>
            <a:r>
              <a:rPr lang="en-US" sz="1200" b="1" dirty="0" smtClean="0">
                <a:latin typeface="+mn-lt"/>
              </a:rPr>
              <a:t>Amount </a:t>
            </a:r>
            <a:r>
              <a:rPr lang="en-US" sz="1200" b="0" dirty="0" smtClean="0">
                <a:latin typeface="+mn-lt"/>
              </a:rPr>
              <a:t>list,</a:t>
            </a:r>
            <a:r>
              <a:rPr lang="en-US" sz="1200" b="0" baseline="0" dirty="0" smtClean="0">
                <a:latin typeface="+mn-lt"/>
              </a:rPr>
              <a:t> in the </a:t>
            </a:r>
            <a:r>
              <a:rPr lang="en-US" sz="1200" b="1" baseline="0" dirty="0" smtClean="0">
                <a:latin typeface="+mn-lt"/>
              </a:rPr>
              <a:t>Custom</a:t>
            </a:r>
            <a:r>
              <a:rPr lang="en-US" sz="1200" b="0" baseline="0" dirty="0" smtClean="0">
                <a:latin typeface="+mn-lt"/>
              </a:rPr>
              <a:t> box, enter </a:t>
            </a:r>
            <a:r>
              <a:rPr lang="en-US" sz="1200" b="1" baseline="0" dirty="0" smtClean="0">
                <a:latin typeface="+mn-lt"/>
              </a:rPr>
              <a:t>123</a:t>
            </a:r>
            <a:r>
              <a:rPr lang="en-US" sz="1200" b="1" baseline="0" dirty="0" smtClean="0">
                <a:latin typeface="+mn-lt"/>
                <a:ea typeface="Verdana"/>
                <a:cs typeface="Verdana"/>
              </a:rPr>
              <a:t>°</a:t>
            </a:r>
            <a:r>
              <a:rPr lang="en-US" sz="1200" b="0" baseline="0" dirty="0" smtClean="0">
                <a:latin typeface="+mn-lt"/>
                <a:ea typeface="Verdana"/>
                <a:cs typeface="Verdana"/>
              </a:rPr>
              <a:t>,</a:t>
            </a:r>
            <a:r>
              <a:rPr lang="en-US" sz="1200" b="1" baseline="0" dirty="0" smtClean="0">
                <a:latin typeface="+mn-lt"/>
                <a:ea typeface="Verdana"/>
                <a:cs typeface="Verdana"/>
              </a:rPr>
              <a:t> </a:t>
            </a:r>
            <a:r>
              <a:rPr lang="en-US" sz="1200" b="0" baseline="0" dirty="0" smtClean="0">
                <a:latin typeface="+mn-lt"/>
              </a:rPr>
              <a:t>and then press ENTER. </a:t>
            </a:r>
            <a:r>
              <a:rPr lang="en-US" sz="1200" b="0" baseline="0" dirty="0" smtClean="0">
                <a:latin typeface="+mn-lt"/>
                <a:ea typeface="+mn-ea"/>
                <a:cs typeface="+mn-cs"/>
              </a:rPr>
              <a:t>Also in the </a:t>
            </a:r>
            <a:r>
              <a:rPr lang="en-US" sz="1200" b="1" baseline="0" dirty="0" smtClean="0">
                <a:latin typeface="+mn-lt"/>
                <a:ea typeface="+mn-ea"/>
                <a:cs typeface="+mn-cs"/>
              </a:rPr>
              <a:t>Amount</a:t>
            </a:r>
            <a:r>
              <a:rPr lang="en-US" sz="1200" b="0" baseline="0" dirty="0" smtClean="0">
                <a:latin typeface="+mn-lt"/>
                <a:ea typeface="+mn-ea"/>
                <a:cs typeface="+mn-cs"/>
              </a:rPr>
              <a:t> list, click</a:t>
            </a:r>
            <a:r>
              <a:rPr lang="en-US" sz="1200" b="0" baseline="0" dirty="0" smtClean="0">
                <a:latin typeface="+mn-lt"/>
              </a:rPr>
              <a:t> </a:t>
            </a:r>
            <a:r>
              <a:rPr lang="en-US" sz="1200" b="1" baseline="0" dirty="0" smtClean="0">
                <a:latin typeface="+mn-lt"/>
              </a:rPr>
              <a:t>Counterclockwise</a:t>
            </a:r>
            <a:r>
              <a:rPr lang="en-US" sz="1200" b="0" baseline="0" dirty="0" smtClean="0">
                <a:latin typeface="+mn-lt"/>
              </a:rPr>
              <a:t>.</a:t>
            </a:r>
          </a:p>
          <a:p>
            <a:pPr marL="1143000" lvl="2" indent="-228600">
              <a:buFont typeface="Arial" pitchFamily="34" charset="0"/>
              <a:buChar char="•"/>
            </a:pPr>
            <a:r>
              <a:rPr lang="en-US" sz="1200" b="0" baseline="0" dirty="0" smtClean="0">
                <a:latin typeface="+mn-lt"/>
              </a:rPr>
              <a:t>I</a:t>
            </a:r>
            <a:r>
              <a:rPr lang="en-US" sz="1200" dirty="0" smtClean="0">
                <a:latin typeface="+mn-lt"/>
              </a:rPr>
              <a:t>n the </a:t>
            </a:r>
            <a:r>
              <a:rPr lang="en-US" sz="1200" b="1" dirty="0" smtClean="0">
                <a:latin typeface="+mn-lt"/>
              </a:rPr>
              <a:t>Speed</a:t>
            </a:r>
            <a:r>
              <a:rPr lang="en-US" sz="1200" dirty="0" smtClean="0">
                <a:latin typeface="+mn-lt"/>
              </a:rPr>
              <a:t> </a:t>
            </a:r>
            <a:r>
              <a:rPr lang="en-US" sz="1200" baseline="0" dirty="0" smtClean="0">
                <a:latin typeface="+mn-lt"/>
              </a:rPr>
              <a:t>list</a:t>
            </a:r>
            <a:r>
              <a:rPr lang="en-US" sz="1200" dirty="0" smtClean="0">
                <a:latin typeface="+mn-lt"/>
              </a:rPr>
              <a:t>, select </a:t>
            </a:r>
            <a:r>
              <a:rPr lang="en-US" sz="1200" b="1" dirty="0" smtClean="0">
                <a:latin typeface="+mn-lt"/>
              </a:rPr>
              <a:t>Fast</a:t>
            </a:r>
            <a:r>
              <a:rPr lang="en-US" sz="1200" dirty="0" smtClean="0">
                <a:latin typeface="+mn-lt"/>
              </a:rPr>
              <a:t>. </a:t>
            </a:r>
          </a:p>
          <a:p>
            <a:pPr marL="228600" indent="-228600">
              <a:buFont typeface="+mj-lt"/>
              <a:buAutoNum type="arabicPeriod"/>
            </a:pPr>
            <a:r>
              <a:rPr lang="en-US" sz="1200" b="0" baseline="0" dirty="0" smtClean="0">
                <a:latin typeface="+mn-lt"/>
              </a:rPr>
              <a:t>On the slide, select the first oval.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Change Fill Color</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second animation effect (change fill color effect for the first oval). Under </a:t>
            </a:r>
            <a:r>
              <a:rPr lang="en-US" sz="1200" b="1" baseline="0" dirty="0" smtClean="0">
                <a:latin typeface="+mn-lt"/>
              </a:rPr>
              <a:t>Modify: Change Fill Color</a:t>
            </a:r>
            <a:r>
              <a:rPr lang="en-US" sz="1200" b="0" baseline="0" dirty="0" smtClean="0">
                <a:latin typeface="+mn-lt"/>
              </a:rPr>
              <a:t>, do the following:</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Start</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After Previous</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Fill Color </a:t>
            </a:r>
            <a:r>
              <a:rPr lang="en-US" sz="1200" b="0" baseline="0" dirty="0" smtClean="0">
                <a:latin typeface="+mn-lt"/>
              </a:rPr>
              <a:t>list, click </a:t>
            </a:r>
            <a:r>
              <a:rPr lang="en-US" sz="1200" b="1" baseline="0" dirty="0" smtClean="0">
                <a:latin typeface="+mn-lt"/>
              </a:rPr>
              <a:t>More Colors</a:t>
            </a:r>
            <a:r>
              <a:rPr lang="en-US" sz="1200" b="0" baseline="0" dirty="0" smtClean="0">
                <a:latin typeface="+mn-lt"/>
              </a:rPr>
              <a:t>. In the </a:t>
            </a:r>
            <a:r>
              <a:rPr lang="en-US" sz="1200" b="1" baseline="0" dirty="0" smtClean="0">
                <a:latin typeface="+mn-lt"/>
              </a:rPr>
              <a:t>Colors</a:t>
            </a:r>
            <a:r>
              <a:rPr lang="en-US" sz="1200" b="0" baseline="0" dirty="0" smtClean="0">
                <a:latin typeface="+mn-lt"/>
              </a:rPr>
              <a:t> dialog box, on the </a:t>
            </a:r>
            <a:r>
              <a:rPr lang="en-US" sz="1200" b="1" baseline="0" dirty="0" smtClean="0">
                <a:latin typeface="+mn-lt"/>
              </a:rPr>
              <a:t>Custom</a:t>
            </a:r>
            <a:r>
              <a:rPr lang="en-US" sz="1200" b="0" baseline="0" dirty="0" smtClean="0">
                <a:latin typeface="+mn-lt"/>
              </a:rPr>
              <a:t> tab, enter values for Red: </a:t>
            </a:r>
            <a:r>
              <a:rPr lang="en-US" sz="1200" b="1" baseline="0" dirty="0" smtClean="0">
                <a:latin typeface="+mn-lt"/>
              </a:rPr>
              <a:t>130</a:t>
            </a:r>
            <a:r>
              <a:rPr lang="en-US" sz="1200" b="0" baseline="0" dirty="0" smtClean="0">
                <a:latin typeface="+mn-lt"/>
              </a:rPr>
              <a:t>, Green: </a:t>
            </a:r>
            <a:r>
              <a:rPr lang="en-US" sz="1200" b="1" baseline="0" dirty="0" smtClean="0">
                <a:latin typeface="+mn-lt"/>
              </a:rPr>
              <a:t>153</a:t>
            </a:r>
            <a:r>
              <a:rPr lang="en-US" sz="1200" b="0" baseline="0" dirty="0" smtClean="0">
                <a:latin typeface="+mn-lt"/>
              </a:rPr>
              <a:t>, Blue: </a:t>
            </a:r>
            <a:r>
              <a:rPr lang="en-US" sz="1200" b="1" baseline="0" dirty="0" smtClean="0">
                <a:latin typeface="+mn-lt"/>
              </a:rPr>
              <a:t>117</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Speed</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Very Fast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select the first text box.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 Effect</a:t>
            </a:r>
            <a:r>
              <a:rPr lang="en-US" sz="1200" b="0" baseline="0" dirty="0" smtClean="0">
                <a:latin typeface="+mn-lt"/>
              </a:rPr>
              <a:t>, point to</a:t>
            </a:r>
            <a:r>
              <a:rPr lang="en-US" sz="1200" b="1" baseline="0" dirty="0" smtClean="0">
                <a:latin typeface="+mn-lt"/>
              </a:rPr>
              <a:t> Entrance</a:t>
            </a:r>
            <a:r>
              <a:rPr lang="en-US" sz="1200" b="0" baseline="0" dirty="0" smtClean="0">
                <a:latin typeface="+mn-lt"/>
              </a:rPr>
              <a:t>,</a:t>
            </a:r>
            <a:r>
              <a:rPr lang="en-US" sz="1200" b="1" baseline="0" dirty="0" smtClean="0">
                <a:latin typeface="+mn-lt"/>
              </a:rPr>
              <a:t> </a:t>
            </a:r>
            <a:r>
              <a:rPr lang="en-US" sz="1200" baseline="0" dirty="0" smtClean="0">
                <a:latin typeface="+mn-lt"/>
              </a:rPr>
              <a:t>and then click </a:t>
            </a:r>
            <a:r>
              <a:rPr lang="en-US" sz="1200" b="1" baseline="0" dirty="0" smtClean="0">
                <a:latin typeface="+mn-lt"/>
              </a:rPr>
              <a:t>More Effects</a:t>
            </a:r>
            <a:r>
              <a:rPr lang="en-US" sz="1200" baseline="0" dirty="0" smtClean="0">
                <a:latin typeface="+mn-lt"/>
              </a:rPr>
              <a:t>. In the </a:t>
            </a:r>
            <a:r>
              <a:rPr lang="en-US" sz="1200" b="1" baseline="0" dirty="0" smtClean="0">
                <a:latin typeface="+mn-lt"/>
              </a:rPr>
              <a:t>Add Entrance Effect </a:t>
            </a:r>
            <a:r>
              <a:rPr lang="en-US" sz="1200" baseline="0" dirty="0" smtClean="0">
                <a:latin typeface="+mn-lt"/>
              </a:rPr>
              <a:t>dialog box, under </a:t>
            </a:r>
            <a:r>
              <a:rPr lang="en-US" sz="1200" b="1" baseline="0" dirty="0" smtClean="0">
                <a:latin typeface="+mn-lt"/>
              </a:rPr>
              <a:t>Subtle</a:t>
            </a:r>
            <a:r>
              <a:rPr lang="en-US" sz="1200" baseline="0" dirty="0" smtClean="0">
                <a:latin typeface="+mn-lt"/>
              </a:rPr>
              <a:t>, click</a:t>
            </a:r>
            <a:r>
              <a:rPr lang="en-US" sz="1200" b="0" baseline="0" dirty="0" smtClean="0">
                <a:latin typeface="+mn-lt"/>
              </a:rPr>
              <a:t> </a:t>
            </a:r>
            <a:r>
              <a:rPr lang="en-US" sz="1200" b="1" baseline="0" dirty="0" smtClean="0">
                <a:latin typeface="+mn-lt"/>
              </a:rPr>
              <a:t>Fade</a:t>
            </a:r>
            <a:r>
              <a:rPr lang="en-US" sz="1200" b="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third animation effect (fade effect for the first text box). U</a:t>
            </a:r>
            <a:r>
              <a:rPr lang="en-US" sz="1200" baseline="0" dirty="0" smtClean="0">
                <a:latin typeface="+mn-lt"/>
              </a:rPr>
              <a:t>nder </a:t>
            </a:r>
            <a:r>
              <a:rPr lang="en-US" sz="1200" b="1" dirty="0" smtClean="0">
                <a:latin typeface="+mn-lt"/>
              </a:rPr>
              <a:t>Modify:</a:t>
            </a:r>
            <a:r>
              <a:rPr lang="en-US" sz="1200" b="1" baseline="0" dirty="0" smtClean="0">
                <a:latin typeface="+mn-lt"/>
              </a:rPr>
              <a:t> Fade</a:t>
            </a:r>
            <a:r>
              <a:rPr lang="en-US" sz="1200" b="0" baseline="0" dirty="0" smtClean="0">
                <a:latin typeface="+mn-lt"/>
              </a:rPr>
              <a:t>,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With Previous</a:t>
            </a:r>
            <a:r>
              <a:rPr lang="en-US" sz="1200" b="0" dirty="0" smtClean="0">
                <a:latin typeface="+mn-lt"/>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latin typeface="+mn-lt"/>
              </a:rPr>
              <a:t>In the </a:t>
            </a:r>
            <a:r>
              <a:rPr lang="en-US" sz="1200" b="1" dirty="0" smtClean="0">
                <a:latin typeface="+mn-lt"/>
              </a:rPr>
              <a:t>Speed </a:t>
            </a:r>
            <a:r>
              <a:rPr lang="en-US" sz="1200" baseline="0" dirty="0" smtClean="0">
                <a:latin typeface="+mn-lt"/>
              </a:rPr>
              <a:t>list</a:t>
            </a:r>
            <a:r>
              <a:rPr lang="en-US" sz="1200" b="0" dirty="0" smtClean="0">
                <a:latin typeface="+mn-lt"/>
              </a:rPr>
              <a:t>,</a:t>
            </a:r>
            <a:r>
              <a:rPr lang="en-US" sz="1200" b="0" baseline="0" dirty="0" smtClean="0">
                <a:latin typeface="+mn-lt"/>
              </a:rPr>
              <a:t> select </a:t>
            </a:r>
            <a:r>
              <a:rPr lang="en-US" sz="1200" b="1" baseline="0" dirty="0" smtClean="0">
                <a:latin typeface="+mn-lt"/>
              </a:rPr>
              <a:t>Very Fast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Selection and Visibility </a:t>
            </a:r>
            <a:r>
              <a:rPr lang="en-US" sz="1200" b="0" baseline="0" dirty="0" smtClean="0">
                <a:latin typeface="+mn-lt"/>
              </a:rPr>
              <a:t>pane, select the rectangle </a:t>
            </a:r>
            <a:r>
              <a:rPr lang="en-US" sz="1200" b="0" i="0" baseline="0" dirty="0" smtClean="0">
                <a:latin typeface="+mn-lt"/>
              </a:rPr>
              <a:t>group. </a:t>
            </a:r>
            <a:r>
              <a:rPr lang="en-US" sz="1200" b="0" baseline="0" dirty="0" smtClean="0">
                <a:latin typeface="+mn-lt"/>
              </a:rPr>
              <a:t>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lvl="1" indent="-228600">
              <a:buFont typeface="+mj-lt"/>
              <a:buAutoNum type="arabicPeriod"/>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Spin</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fourth animation effect (spin effect for the rectangle group). U</a:t>
            </a:r>
            <a:r>
              <a:rPr lang="en-US" sz="1200" baseline="0" dirty="0" smtClean="0">
                <a:latin typeface="+mn-lt"/>
              </a:rPr>
              <a:t>nder </a:t>
            </a:r>
            <a:r>
              <a:rPr lang="en-US" sz="1200" b="1" dirty="0" smtClean="0">
                <a:latin typeface="+mn-lt"/>
              </a:rPr>
              <a:t>Modify:</a:t>
            </a:r>
            <a:r>
              <a:rPr lang="en-US" sz="1200" b="1" baseline="0" dirty="0" smtClean="0">
                <a:latin typeface="+mn-lt"/>
              </a:rPr>
              <a:t> Spin</a:t>
            </a:r>
            <a:r>
              <a:rPr lang="en-US" sz="1200" b="0" baseline="0" dirty="0" smtClean="0">
                <a:latin typeface="+mn-lt"/>
              </a:rPr>
              <a:t>,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On Click</a:t>
            </a:r>
            <a:r>
              <a:rPr lang="en-US" sz="1200" b="0" dirty="0" smtClean="0">
                <a:latin typeface="+mn-lt"/>
              </a:rPr>
              <a:t>. </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latin typeface="+mn-lt"/>
              </a:rPr>
              <a:t>In the </a:t>
            </a:r>
            <a:r>
              <a:rPr lang="en-US" sz="1200" b="1" dirty="0" smtClean="0">
                <a:latin typeface="+mn-lt"/>
              </a:rPr>
              <a:t>Amount </a:t>
            </a:r>
            <a:r>
              <a:rPr lang="en-US" sz="1200" b="0" dirty="0" smtClean="0">
                <a:latin typeface="+mn-lt"/>
              </a:rPr>
              <a:t>list,</a:t>
            </a:r>
            <a:r>
              <a:rPr lang="en-US" sz="1200" b="0" baseline="0" dirty="0" smtClean="0">
                <a:latin typeface="+mn-lt"/>
              </a:rPr>
              <a:t> in the </a:t>
            </a:r>
            <a:r>
              <a:rPr lang="en-US" sz="1200" b="1" baseline="0" dirty="0" smtClean="0">
                <a:latin typeface="+mn-lt"/>
              </a:rPr>
              <a:t>Custom</a:t>
            </a:r>
            <a:r>
              <a:rPr lang="en-US" sz="1200" b="0" baseline="0" dirty="0" smtClean="0">
                <a:latin typeface="+mn-lt"/>
              </a:rPr>
              <a:t> box, enter </a:t>
            </a:r>
            <a:r>
              <a:rPr lang="en-US" sz="1200" b="1" baseline="0" dirty="0" smtClean="0">
                <a:latin typeface="+mn-lt"/>
              </a:rPr>
              <a:t>22</a:t>
            </a:r>
            <a:r>
              <a:rPr lang="en-US" sz="1200" b="1" baseline="0" dirty="0" smtClean="0">
                <a:latin typeface="+mn-lt"/>
                <a:ea typeface="Verdana"/>
                <a:cs typeface="Verdana"/>
              </a:rPr>
              <a:t>°</a:t>
            </a:r>
            <a:r>
              <a:rPr lang="en-US" sz="1200" b="0" baseline="0" dirty="0" smtClean="0">
                <a:latin typeface="+mn-lt"/>
              </a:rPr>
              <a:t>, and then press ENTER.</a:t>
            </a:r>
            <a:r>
              <a:rPr lang="en-US" sz="1200" dirty="0" smtClean="0">
                <a:latin typeface="+mn-lt"/>
              </a:rPr>
              <a:t> </a:t>
            </a:r>
            <a:r>
              <a:rPr lang="en-US" sz="1200" b="0" baseline="0" dirty="0" smtClean="0">
                <a:latin typeface="+mn-lt"/>
              </a:rPr>
              <a:t> Also in the </a:t>
            </a:r>
            <a:r>
              <a:rPr lang="en-US" sz="1200" b="1" baseline="0" dirty="0" smtClean="0">
                <a:latin typeface="+mn-lt"/>
              </a:rPr>
              <a:t>Amount</a:t>
            </a:r>
            <a:r>
              <a:rPr lang="en-US" sz="1200" b="0" baseline="0" dirty="0" smtClean="0">
                <a:latin typeface="+mn-lt"/>
              </a:rPr>
              <a:t> list, click </a:t>
            </a:r>
            <a:r>
              <a:rPr lang="en-US" sz="1200" b="1" baseline="0" dirty="0" smtClean="0">
                <a:latin typeface="+mn-lt"/>
              </a:rPr>
              <a:t>Clockwise</a:t>
            </a:r>
            <a:r>
              <a:rPr lang="en-US" sz="1200" b="0" baseline="0" dirty="0" smtClean="0">
                <a:latin typeface="+mn-lt"/>
              </a:rPr>
              <a:t>.</a:t>
            </a:r>
            <a:r>
              <a:rPr lang="en-US" sz="1200" dirty="0" smtClean="0">
                <a:latin typeface="+mn-lt"/>
              </a:rPr>
              <a:t> </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i="0" baseline="0" dirty="0" smtClean="0">
                <a:latin typeface="+mn-lt"/>
              </a:rPr>
              <a:t>In the </a:t>
            </a:r>
            <a:r>
              <a:rPr lang="en-US" sz="1200" b="1" i="0" baseline="0" dirty="0" smtClean="0">
                <a:latin typeface="+mn-lt"/>
              </a:rPr>
              <a:t>Speed</a:t>
            </a:r>
            <a:r>
              <a:rPr lang="en-US" sz="1200" b="0" i="0" baseline="0" dirty="0" smtClean="0">
                <a:latin typeface="+mn-lt"/>
              </a:rPr>
              <a:t> list, select </a:t>
            </a:r>
            <a:r>
              <a:rPr lang="en-US" sz="1200" b="1" i="0" baseline="0" dirty="0" smtClean="0">
                <a:latin typeface="+mn-lt"/>
              </a:rPr>
              <a:t>Very Fast</a:t>
            </a:r>
            <a:r>
              <a:rPr lang="en-US" sz="1200" b="0" i="0" baseline="0" dirty="0" smtClean="0">
                <a:latin typeface="+mn-lt"/>
              </a:rPr>
              <a:t>.</a:t>
            </a:r>
          </a:p>
          <a:p>
            <a:pPr marL="228600" indent="-228600">
              <a:buFont typeface="+mj-lt"/>
              <a:buAutoNum type="arabicPeriod"/>
            </a:pPr>
            <a:r>
              <a:rPr lang="en-US" sz="1200" b="0" baseline="0" dirty="0" smtClean="0">
                <a:latin typeface="+mn-lt"/>
              </a:rPr>
              <a:t>On the slide, select the second oval.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Change Fill Color</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fifth animation effect (change fill color effect for the second oval). Under </a:t>
            </a:r>
            <a:r>
              <a:rPr lang="en-US" sz="1200" b="1" baseline="0" dirty="0" smtClean="0">
                <a:latin typeface="+mn-lt"/>
              </a:rPr>
              <a:t>Modify: Change Fill Color</a:t>
            </a:r>
            <a:r>
              <a:rPr lang="en-US" sz="1200" b="0" baseline="0" dirty="0" smtClean="0">
                <a:latin typeface="+mn-lt"/>
              </a:rPr>
              <a:t>, do the following:</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Start</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After Previous</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Fill Color </a:t>
            </a:r>
            <a:r>
              <a:rPr lang="en-US" sz="1200" b="0" baseline="0" dirty="0" smtClean="0">
                <a:latin typeface="+mn-lt"/>
              </a:rPr>
              <a:t>list, click </a:t>
            </a:r>
            <a:r>
              <a:rPr lang="en-US" sz="1200" b="1" baseline="0" dirty="0" smtClean="0">
                <a:latin typeface="+mn-lt"/>
              </a:rPr>
              <a:t>More Colors</a:t>
            </a:r>
            <a:r>
              <a:rPr lang="en-US" sz="1200" b="0" baseline="0" dirty="0" smtClean="0">
                <a:latin typeface="+mn-lt"/>
              </a:rPr>
              <a:t>. In the </a:t>
            </a:r>
            <a:r>
              <a:rPr lang="en-US" sz="1200" b="1" baseline="0" dirty="0" smtClean="0">
                <a:latin typeface="+mn-lt"/>
              </a:rPr>
              <a:t>Colors</a:t>
            </a:r>
            <a:r>
              <a:rPr lang="en-US" sz="1200" b="0" baseline="0" dirty="0" smtClean="0">
                <a:latin typeface="+mn-lt"/>
              </a:rPr>
              <a:t> dialog box, on the </a:t>
            </a:r>
            <a:r>
              <a:rPr lang="en-US" sz="1200" b="1" baseline="0" dirty="0" smtClean="0">
                <a:latin typeface="+mn-lt"/>
              </a:rPr>
              <a:t>Custom</a:t>
            </a:r>
            <a:r>
              <a:rPr lang="en-US" sz="1200" b="0" baseline="0" dirty="0" smtClean="0">
                <a:latin typeface="+mn-lt"/>
              </a:rPr>
              <a:t> tab, enter values for Red: </a:t>
            </a:r>
            <a:r>
              <a:rPr lang="en-US" sz="1200" b="1" baseline="0" dirty="0" smtClean="0">
                <a:latin typeface="+mn-lt"/>
              </a:rPr>
              <a:t>130</a:t>
            </a:r>
            <a:r>
              <a:rPr lang="en-US" sz="1200" b="0" baseline="0" dirty="0" smtClean="0">
                <a:latin typeface="+mn-lt"/>
              </a:rPr>
              <a:t>, Green: </a:t>
            </a:r>
            <a:r>
              <a:rPr lang="en-US" sz="1200" b="1" baseline="0" dirty="0" smtClean="0">
                <a:latin typeface="+mn-lt"/>
              </a:rPr>
              <a:t>153</a:t>
            </a:r>
            <a:r>
              <a:rPr lang="en-US" sz="1200" b="0" baseline="0" dirty="0" smtClean="0">
                <a:latin typeface="+mn-lt"/>
              </a:rPr>
              <a:t>, Blue: </a:t>
            </a:r>
            <a:r>
              <a:rPr lang="en-US" sz="1200" b="1" baseline="0" dirty="0" smtClean="0">
                <a:latin typeface="+mn-lt"/>
              </a:rPr>
              <a:t>117</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Speed</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Very Fast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select the second text box.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 Effect</a:t>
            </a:r>
            <a:r>
              <a:rPr lang="en-US" sz="1200" b="0" baseline="0" dirty="0" smtClean="0">
                <a:latin typeface="+mn-lt"/>
              </a:rPr>
              <a:t>, point to</a:t>
            </a:r>
            <a:r>
              <a:rPr lang="en-US" sz="1200" b="1" baseline="0" dirty="0" smtClean="0">
                <a:latin typeface="+mn-lt"/>
              </a:rPr>
              <a:t> Entrance </a:t>
            </a:r>
            <a:r>
              <a:rPr lang="en-US" sz="1200" baseline="0" dirty="0" smtClean="0">
                <a:latin typeface="+mn-lt"/>
              </a:rPr>
              <a:t>and then click </a:t>
            </a:r>
            <a:r>
              <a:rPr lang="en-US" sz="1200" b="1" baseline="0" dirty="0" smtClean="0">
                <a:latin typeface="+mn-lt"/>
              </a:rPr>
              <a:t>More Effects</a:t>
            </a:r>
            <a:r>
              <a:rPr lang="en-US" sz="1200" baseline="0" dirty="0" smtClean="0">
                <a:latin typeface="+mn-lt"/>
              </a:rPr>
              <a:t>. In the </a:t>
            </a:r>
            <a:r>
              <a:rPr lang="en-US" sz="1200" b="1" baseline="0" dirty="0" smtClean="0">
                <a:latin typeface="+mn-lt"/>
              </a:rPr>
              <a:t>Add Entrance Effect </a:t>
            </a:r>
            <a:r>
              <a:rPr lang="en-US" sz="1200" baseline="0" dirty="0" smtClean="0">
                <a:latin typeface="+mn-lt"/>
              </a:rPr>
              <a:t>dialog box, under </a:t>
            </a:r>
            <a:r>
              <a:rPr lang="en-US" sz="1200" b="1" baseline="0" dirty="0" smtClean="0">
                <a:latin typeface="+mn-lt"/>
              </a:rPr>
              <a:t>Subtle</a:t>
            </a:r>
            <a:r>
              <a:rPr lang="en-US" sz="1200" baseline="0" dirty="0" smtClean="0">
                <a:latin typeface="+mn-lt"/>
              </a:rPr>
              <a:t>, click</a:t>
            </a:r>
            <a:r>
              <a:rPr lang="en-US" sz="1200" b="0" baseline="0" dirty="0" smtClean="0">
                <a:latin typeface="+mn-lt"/>
              </a:rPr>
              <a:t> </a:t>
            </a:r>
            <a:r>
              <a:rPr lang="en-US" sz="1200" b="1" baseline="0" dirty="0" smtClean="0">
                <a:latin typeface="+mn-lt"/>
              </a:rPr>
              <a:t>Fade</a:t>
            </a:r>
            <a:r>
              <a:rPr lang="en-US" sz="1200" b="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sixth animation effect (fade effect for the second text box). U</a:t>
            </a:r>
            <a:r>
              <a:rPr lang="en-US" sz="1200" baseline="0" dirty="0" smtClean="0">
                <a:latin typeface="+mn-lt"/>
              </a:rPr>
              <a:t>nder </a:t>
            </a:r>
            <a:r>
              <a:rPr lang="en-US" sz="1200" b="1" dirty="0" smtClean="0">
                <a:latin typeface="+mn-lt"/>
              </a:rPr>
              <a:t>Modify:</a:t>
            </a:r>
            <a:r>
              <a:rPr lang="en-US" sz="1200" b="1" baseline="0" dirty="0" smtClean="0">
                <a:latin typeface="+mn-lt"/>
              </a:rPr>
              <a:t> Fade</a:t>
            </a:r>
            <a:r>
              <a:rPr lang="en-US" sz="1200" b="0" baseline="0" dirty="0" smtClean="0">
                <a:latin typeface="+mn-lt"/>
              </a:rPr>
              <a:t>,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With Previous</a:t>
            </a:r>
            <a:r>
              <a:rPr lang="en-US" sz="1200" b="0" dirty="0" smtClean="0">
                <a:latin typeface="+mn-lt"/>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latin typeface="+mn-lt"/>
              </a:rPr>
              <a:t>In the </a:t>
            </a:r>
            <a:r>
              <a:rPr lang="en-US" sz="1200" b="1" dirty="0" smtClean="0">
                <a:latin typeface="+mn-lt"/>
              </a:rPr>
              <a:t>Speed </a:t>
            </a:r>
            <a:r>
              <a:rPr lang="en-US" sz="1200" baseline="0" dirty="0" smtClean="0">
                <a:latin typeface="+mn-lt"/>
              </a:rPr>
              <a:t>list</a:t>
            </a:r>
            <a:r>
              <a:rPr lang="en-US" sz="1200" b="0" dirty="0" smtClean="0">
                <a:latin typeface="+mn-lt"/>
              </a:rPr>
              <a:t>,</a:t>
            </a:r>
            <a:r>
              <a:rPr lang="en-US" sz="1200" b="0" baseline="0" dirty="0" smtClean="0">
                <a:latin typeface="+mn-lt"/>
              </a:rPr>
              <a:t> select </a:t>
            </a:r>
            <a:r>
              <a:rPr lang="en-US" sz="1200" b="1" baseline="0" dirty="0" smtClean="0">
                <a:latin typeface="+mn-lt"/>
              </a:rPr>
              <a:t>Very Fast</a:t>
            </a:r>
            <a:r>
              <a:rPr lang="en-US" sz="1200" b="0" baseline="0" dirty="0" smtClean="0">
                <a:latin typeface="+mn-lt"/>
              </a:rPr>
              <a:t>. </a:t>
            </a:r>
          </a:p>
          <a:p>
            <a:pPr marL="228600" indent="-228600">
              <a:buFont typeface="+mj-lt"/>
              <a:buAutoNum type="arabicPeriod"/>
            </a:pPr>
            <a:r>
              <a:rPr lang="en-US" sz="1200" b="0" baseline="0" dirty="0" smtClean="0">
                <a:latin typeface="+mn-lt"/>
              </a:rPr>
              <a:t>On the slide, select the third oval.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Change Fill Color</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seventh animation effect (change fill color effect for the third oval). Under </a:t>
            </a:r>
            <a:r>
              <a:rPr lang="en-US" sz="1200" b="1" baseline="0" dirty="0" smtClean="0">
                <a:latin typeface="+mn-lt"/>
              </a:rPr>
              <a:t>Modify: Change Fill Color</a:t>
            </a:r>
            <a:r>
              <a:rPr lang="en-US" sz="1200" b="0" baseline="0" dirty="0" smtClean="0">
                <a:latin typeface="+mn-lt"/>
              </a:rPr>
              <a:t>, do the following:</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Start</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After Previous</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Fill Color </a:t>
            </a:r>
            <a:r>
              <a:rPr lang="en-US" sz="1200" b="0" baseline="0" dirty="0" smtClean="0">
                <a:latin typeface="+mn-lt"/>
              </a:rPr>
              <a:t>list, click </a:t>
            </a:r>
            <a:r>
              <a:rPr lang="en-US" sz="1200" b="1" baseline="0" dirty="0" smtClean="0">
                <a:latin typeface="+mn-lt"/>
              </a:rPr>
              <a:t>More Colors</a:t>
            </a:r>
            <a:r>
              <a:rPr lang="en-US" sz="1200" b="0" baseline="0" dirty="0" smtClean="0">
                <a:latin typeface="+mn-lt"/>
              </a:rPr>
              <a:t>. In the </a:t>
            </a:r>
            <a:r>
              <a:rPr lang="en-US" sz="1200" b="1" baseline="0" dirty="0" smtClean="0">
                <a:latin typeface="+mn-lt"/>
              </a:rPr>
              <a:t>Colors</a:t>
            </a:r>
            <a:r>
              <a:rPr lang="en-US" sz="1200" b="0" baseline="0" dirty="0" smtClean="0">
                <a:latin typeface="+mn-lt"/>
              </a:rPr>
              <a:t> dialog box, on the </a:t>
            </a:r>
            <a:r>
              <a:rPr lang="en-US" sz="1200" b="1" baseline="0" dirty="0" smtClean="0">
                <a:latin typeface="+mn-lt"/>
              </a:rPr>
              <a:t>Custom</a:t>
            </a:r>
            <a:r>
              <a:rPr lang="en-US" sz="1200" b="0" baseline="0" dirty="0" smtClean="0">
                <a:latin typeface="+mn-lt"/>
              </a:rPr>
              <a:t> tab, enter values for Red: </a:t>
            </a:r>
            <a:r>
              <a:rPr lang="en-US" sz="1200" b="1" baseline="0" dirty="0" smtClean="0">
                <a:latin typeface="+mn-lt"/>
              </a:rPr>
              <a:t>130</a:t>
            </a:r>
            <a:r>
              <a:rPr lang="en-US" sz="1200" b="0" baseline="0" dirty="0" smtClean="0">
                <a:latin typeface="+mn-lt"/>
              </a:rPr>
              <a:t>, Green: </a:t>
            </a:r>
            <a:r>
              <a:rPr lang="en-US" sz="1200" b="1" baseline="0" dirty="0" smtClean="0">
                <a:latin typeface="+mn-lt"/>
              </a:rPr>
              <a:t>153</a:t>
            </a:r>
            <a:r>
              <a:rPr lang="en-US" sz="1200" b="0" baseline="0" dirty="0" smtClean="0">
                <a:latin typeface="+mn-lt"/>
              </a:rPr>
              <a:t>, Blue: </a:t>
            </a:r>
            <a:r>
              <a:rPr lang="en-US" sz="1200" b="1" baseline="0" dirty="0" smtClean="0">
                <a:latin typeface="+mn-lt"/>
              </a:rPr>
              <a:t>117</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Speed</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Very Fast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select the third text box.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 Effect</a:t>
            </a:r>
            <a:r>
              <a:rPr lang="en-US" sz="1200" b="0" baseline="0" dirty="0" smtClean="0">
                <a:latin typeface="+mn-lt"/>
              </a:rPr>
              <a:t>, point to</a:t>
            </a:r>
            <a:r>
              <a:rPr lang="en-US" sz="1200" b="1" baseline="0" dirty="0" smtClean="0">
                <a:latin typeface="+mn-lt"/>
              </a:rPr>
              <a:t> Entrance </a:t>
            </a:r>
            <a:r>
              <a:rPr lang="en-US" sz="1200" baseline="0" dirty="0" smtClean="0">
                <a:latin typeface="+mn-lt"/>
              </a:rPr>
              <a:t>and then click </a:t>
            </a:r>
            <a:r>
              <a:rPr lang="en-US" sz="1200" b="1" baseline="0" dirty="0" smtClean="0">
                <a:latin typeface="+mn-lt"/>
              </a:rPr>
              <a:t>More Effects</a:t>
            </a:r>
            <a:r>
              <a:rPr lang="en-US" sz="1200" baseline="0" dirty="0" smtClean="0">
                <a:latin typeface="+mn-lt"/>
              </a:rPr>
              <a:t>. In the </a:t>
            </a:r>
            <a:r>
              <a:rPr lang="en-US" sz="1200" b="1" baseline="0" dirty="0" smtClean="0">
                <a:latin typeface="+mn-lt"/>
              </a:rPr>
              <a:t>Add Entrance Effect </a:t>
            </a:r>
            <a:r>
              <a:rPr lang="en-US" sz="1200" baseline="0" dirty="0" smtClean="0">
                <a:latin typeface="+mn-lt"/>
              </a:rPr>
              <a:t>dialog box, under </a:t>
            </a:r>
            <a:r>
              <a:rPr lang="en-US" sz="1200" b="1" baseline="0" dirty="0" smtClean="0">
                <a:latin typeface="+mn-lt"/>
              </a:rPr>
              <a:t>Subtle</a:t>
            </a:r>
            <a:r>
              <a:rPr lang="en-US" sz="1200" baseline="0" dirty="0" smtClean="0">
                <a:latin typeface="+mn-lt"/>
              </a:rPr>
              <a:t>, click</a:t>
            </a:r>
            <a:r>
              <a:rPr lang="en-US" sz="1200" b="0" baseline="0" dirty="0" smtClean="0">
                <a:latin typeface="+mn-lt"/>
              </a:rPr>
              <a:t> </a:t>
            </a:r>
            <a:r>
              <a:rPr lang="en-US" sz="1200" b="1" baseline="0" dirty="0" smtClean="0">
                <a:latin typeface="+mn-lt"/>
              </a:rPr>
              <a:t>Fade</a:t>
            </a:r>
            <a:r>
              <a:rPr lang="en-US" sz="1200" b="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eighth animation effect (fade effect for the third text box). U</a:t>
            </a:r>
            <a:r>
              <a:rPr lang="en-US" sz="1200" baseline="0" dirty="0" smtClean="0">
                <a:latin typeface="+mn-lt"/>
              </a:rPr>
              <a:t>nder </a:t>
            </a:r>
            <a:r>
              <a:rPr lang="en-US" sz="1200" b="1" dirty="0" smtClean="0">
                <a:latin typeface="+mn-lt"/>
              </a:rPr>
              <a:t>Modify:</a:t>
            </a:r>
            <a:r>
              <a:rPr lang="en-US" sz="1200" b="1" baseline="0" dirty="0" smtClean="0">
                <a:latin typeface="+mn-lt"/>
              </a:rPr>
              <a:t> Fade</a:t>
            </a:r>
            <a:r>
              <a:rPr lang="en-US" sz="1200" b="0" baseline="0" dirty="0" smtClean="0">
                <a:latin typeface="+mn-lt"/>
              </a:rPr>
              <a:t>,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With Previous</a:t>
            </a:r>
            <a:r>
              <a:rPr lang="en-US" sz="1200" b="0" dirty="0" smtClean="0">
                <a:latin typeface="+mn-lt"/>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latin typeface="+mn-lt"/>
              </a:rPr>
              <a:t>In the </a:t>
            </a:r>
            <a:r>
              <a:rPr lang="en-US" sz="1200" b="1" dirty="0" smtClean="0">
                <a:latin typeface="+mn-lt"/>
              </a:rPr>
              <a:t>Speed </a:t>
            </a:r>
            <a:r>
              <a:rPr lang="en-US" sz="1200" baseline="0" dirty="0" smtClean="0">
                <a:latin typeface="+mn-lt"/>
              </a:rPr>
              <a:t>list</a:t>
            </a:r>
            <a:r>
              <a:rPr lang="en-US" sz="1200" b="0" dirty="0" smtClean="0">
                <a:latin typeface="+mn-lt"/>
              </a:rPr>
              <a:t>,</a:t>
            </a:r>
            <a:r>
              <a:rPr lang="en-US" sz="1200" b="0" baseline="0" dirty="0" smtClean="0">
                <a:latin typeface="+mn-lt"/>
              </a:rPr>
              <a:t> select </a:t>
            </a:r>
            <a:r>
              <a:rPr lang="en-US" sz="1200" b="1" baseline="0" dirty="0" smtClean="0">
                <a:latin typeface="+mn-lt"/>
              </a:rPr>
              <a:t>Very Fast</a:t>
            </a:r>
            <a:r>
              <a:rPr lang="en-US" sz="1200" b="0" baseline="0" dirty="0" smtClean="0">
                <a:latin typeface="+mn-lt"/>
              </a:rPr>
              <a:t>. </a:t>
            </a:r>
          </a:p>
          <a:p>
            <a:pPr marL="228600" indent="-228600">
              <a:buFont typeface="+mj-lt"/>
              <a:buAutoNum type="arabicPeriod"/>
            </a:pPr>
            <a:r>
              <a:rPr lang="en-US" sz="1200" b="0" baseline="0" dirty="0" smtClean="0">
                <a:latin typeface="+mn-lt"/>
              </a:rPr>
              <a:t>On the slide, select the fourth oval.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a:t>
            </a:r>
            <a:r>
              <a:rPr lang="en-US" sz="1200" baseline="0" dirty="0" smtClean="0">
                <a:latin typeface="+mn-lt"/>
              </a:rPr>
              <a:t> </a:t>
            </a:r>
            <a:r>
              <a:rPr lang="en-US" sz="1200" b="1" baseline="0" dirty="0" smtClean="0">
                <a:latin typeface="+mn-lt"/>
              </a:rPr>
              <a:t>Effect</a:t>
            </a:r>
            <a:r>
              <a:rPr lang="en-US" sz="1200" baseline="0" dirty="0" smtClean="0">
                <a:latin typeface="+mn-lt"/>
              </a:rPr>
              <a:t>, point to </a:t>
            </a:r>
            <a:r>
              <a:rPr lang="en-US" sz="1200" b="1" baseline="0" dirty="0" smtClean="0">
                <a:latin typeface="+mn-lt"/>
              </a:rPr>
              <a:t>Emphasis</a:t>
            </a:r>
            <a:r>
              <a:rPr lang="en-US" sz="1200" b="0" baseline="0" dirty="0" smtClean="0">
                <a:latin typeface="+mn-lt"/>
              </a:rPr>
              <a:t>, and then click </a:t>
            </a:r>
            <a:r>
              <a:rPr lang="en-US" sz="1200" b="1" baseline="0" dirty="0" smtClean="0">
                <a:latin typeface="+mn-lt"/>
              </a:rPr>
              <a:t>More Effects</a:t>
            </a:r>
            <a:r>
              <a:rPr lang="en-US" sz="1200" b="0" baseline="0" dirty="0" smtClean="0">
                <a:latin typeface="+mn-lt"/>
              </a:rPr>
              <a:t>. In the </a:t>
            </a:r>
            <a:r>
              <a:rPr lang="en-US" sz="1200" b="1" baseline="0" dirty="0" smtClean="0">
                <a:latin typeface="+mn-lt"/>
              </a:rPr>
              <a:t>Add Emphasis Effect </a:t>
            </a:r>
            <a:r>
              <a:rPr lang="en-US" sz="1200" b="0" baseline="0" dirty="0" smtClean="0">
                <a:latin typeface="+mn-lt"/>
              </a:rPr>
              <a:t>dialog box, under </a:t>
            </a:r>
            <a:r>
              <a:rPr lang="en-US" sz="1200" b="1" baseline="0" dirty="0" smtClean="0">
                <a:latin typeface="+mn-lt"/>
              </a:rPr>
              <a:t>Basic</a:t>
            </a:r>
            <a:r>
              <a:rPr lang="en-US" sz="1200" b="0" baseline="0" dirty="0" smtClean="0">
                <a:latin typeface="+mn-lt"/>
              </a:rPr>
              <a:t>, click </a:t>
            </a:r>
            <a:r>
              <a:rPr lang="en-US" sz="1200" b="1" baseline="0" dirty="0" smtClean="0">
                <a:latin typeface="+mn-lt"/>
              </a:rPr>
              <a:t>Change Fill Color</a:t>
            </a:r>
            <a:r>
              <a:rPr lang="en-US" sz="1200" b="0" baseline="0" dirty="0" smtClean="0">
                <a:latin typeface="+mn-lt"/>
              </a:rPr>
              <a:t>. </a:t>
            </a:r>
          </a:p>
          <a:p>
            <a:pPr marL="685800" lvl="1" indent="-228600">
              <a:buFont typeface="+mj-lt"/>
              <a:buAutoNum type="arabicPeriod"/>
            </a:pPr>
            <a:r>
              <a:rPr lang="en-US" sz="1200" b="0" baseline="0" dirty="0" smtClean="0">
                <a:latin typeface="+mn-lt"/>
              </a:rPr>
              <a:t>Select the ninth animation effect (change fill color effect for the fourth oval). Under </a:t>
            </a:r>
            <a:r>
              <a:rPr lang="en-US" sz="1200" b="1" baseline="0" dirty="0" smtClean="0">
                <a:latin typeface="+mn-lt"/>
              </a:rPr>
              <a:t>Modify: Change Fill Color</a:t>
            </a:r>
            <a:r>
              <a:rPr lang="en-US" sz="1200" b="0" baseline="0" dirty="0" smtClean="0">
                <a:latin typeface="+mn-lt"/>
              </a:rPr>
              <a:t>, do the following:</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Start</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After Previous</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Fill Color </a:t>
            </a:r>
            <a:r>
              <a:rPr lang="en-US" sz="1200" b="0" baseline="0" dirty="0" smtClean="0">
                <a:latin typeface="+mn-lt"/>
              </a:rPr>
              <a:t>list, click </a:t>
            </a:r>
            <a:r>
              <a:rPr lang="en-US" sz="1200" b="1" baseline="0" dirty="0" smtClean="0">
                <a:latin typeface="+mn-lt"/>
              </a:rPr>
              <a:t>More Colors</a:t>
            </a:r>
            <a:r>
              <a:rPr lang="en-US" sz="1200" b="0" baseline="0" dirty="0" smtClean="0">
                <a:latin typeface="+mn-lt"/>
              </a:rPr>
              <a:t>. In the </a:t>
            </a:r>
            <a:r>
              <a:rPr lang="en-US" sz="1200" b="1" baseline="0" dirty="0" smtClean="0">
                <a:latin typeface="+mn-lt"/>
              </a:rPr>
              <a:t>Colors</a:t>
            </a:r>
            <a:r>
              <a:rPr lang="en-US" sz="1200" b="0" baseline="0" dirty="0" smtClean="0">
                <a:latin typeface="+mn-lt"/>
              </a:rPr>
              <a:t> dialog box, on the </a:t>
            </a:r>
            <a:r>
              <a:rPr lang="en-US" sz="1200" b="1" baseline="0" dirty="0" smtClean="0">
                <a:latin typeface="+mn-lt"/>
              </a:rPr>
              <a:t>Custom</a:t>
            </a:r>
            <a:r>
              <a:rPr lang="en-US" sz="1200" b="0" baseline="0" dirty="0" smtClean="0">
                <a:latin typeface="+mn-lt"/>
              </a:rPr>
              <a:t> tab, enter values for Red: </a:t>
            </a:r>
            <a:r>
              <a:rPr lang="en-US" sz="1200" b="1" baseline="0" dirty="0" smtClean="0">
                <a:latin typeface="+mn-lt"/>
              </a:rPr>
              <a:t>130</a:t>
            </a:r>
            <a:r>
              <a:rPr lang="en-US" sz="1200" b="0" baseline="0" dirty="0" smtClean="0">
                <a:latin typeface="+mn-lt"/>
              </a:rPr>
              <a:t>, Green: </a:t>
            </a:r>
            <a:r>
              <a:rPr lang="en-US" sz="1200" b="1" baseline="0" dirty="0" smtClean="0">
                <a:latin typeface="+mn-lt"/>
              </a:rPr>
              <a:t>153</a:t>
            </a:r>
            <a:r>
              <a:rPr lang="en-US" sz="1200" b="0" baseline="0" dirty="0" smtClean="0">
                <a:latin typeface="+mn-lt"/>
              </a:rPr>
              <a:t>, Blue: </a:t>
            </a:r>
            <a:r>
              <a:rPr lang="en-US" sz="1200" b="1" baseline="0" dirty="0" smtClean="0">
                <a:latin typeface="+mn-lt"/>
              </a:rPr>
              <a:t>117</a:t>
            </a:r>
            <a:r>
              <a:rPr lang="en-US" sz="1200" b="0" baseline="0" dirty="0" smtClean="0">
                <a:latin typeface="+mn-lt"/>
              </a:rPr>
              <a:t>. </a:t>
            </a:r>
          </a:p>
          <a:p>
            <a:pPr marL="1143000" lvl="2" indent="-228600">
              <a:buFont typeface="Arial" pitchFamily="34" charset="0"/>
              <a:buChar char="•"/>
            </a:pPr>
            <a:r>
              <a:rPr lang="en-US" sz="1200" b="0" baseline="0" dirty="0" smtClean="0">
                <a:latin typeface="+mn-lt"/>
              </a:rPr>
              <a:t>In the </a:t>
            </a:r>
            <a:r>
              <a:rPr lang="en-US" sz="1200" b="1" baseline="0" dirty="0" smtClean="0">
                <a:latin typeface="+mn-lt"/>
              </a:rPr>
              <a:t>Speed</a:t>
            </a:r>
            <a:r>
              <a:rPr lang="en-US" sz="1200" b="0" baseline="0" dirty="0" smtClean="0">
                <a:latin typeface="+mn-lt"/>
              </a:rPr>
              <a:t> </a:t>
            </a:r>
            <a:r>
              <a:rPr lang="en-US" sz="1200" baseline="0" dirty="0" smtClean="0">
                <a:latin typeface="+mn-lt"/>
              </a:rPr>
              <a:t>list</a:t>
            </a:r>
            <a:r>
              <a:rPr lang="en-US" sz="1200" b="0" baseline="0" dirty="0" smtClean="0">
                <a:latin typeface="+mn-lt"/>
              </a:rPr>
              <a:t>, select </a:t>
            </a:r>
            <a:r>
              <a:rPr lang="en-US" sz="1200" b="1" baseline="0" dirty="0" smtClean="0">
                <a:latin typeface="+mn-lt"/>
              </a:rPr>
              <a:t>Very Fast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select the fourth text box. In the </a:t>
            </a:r>
            <a:r>
              <a:rPr lang="en-US" sz="1200" b="1" baseline="0" dirty="0" smtClean="0">
                <a:latin typeface="+mn-lt"/>
              </a:rPr>
              <a:t>Custom</a:t>
            </a:r>
            <a:r>
              <a:rPr lang="en-US" sz="1200" baseline="0" dirty="0" smtClean="0">
                <a:latin typeface="+mn-lt"/>
              </a:rPr>
              <a:t> </a:t>
            </a:r>
            <a:r>
              <a:rPr lang="en-US" sz="1200" b="1" baseline="0" dirty="0" smtClean="0">
                <a:latin typeface="+mn-lt"/>
              </a:rPr>
              <a:t>Animation</a:t>
            </a:r>
            <a:r>
              <a:rPr lang="en-US" sz="1200" baseline="0" dirty="0" smtClean="0">
                <a:latin typeface="+mn-lt"/>
              </a:rPr>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Click </a:t>
            </a:r>
            <a:r>
              <a:rPr lang="en-US" sz="1200" b="1" baseline="0" dirty="0" smtClean="0">
                <a:latin typeface="+mn-lt"/>
              </a:rPr>
              <a:t>Add Effect</a:t>
            </a:r>
            <a:r>
              <a:rPr lang="en-US" sz="1200" b="0" baseline="0" dirty="0" smtClean="0">
                <a:latin typeface="+mn-lt"/>
              </a:rPr>
              <a:t>, point to</a:t>
            </a:r>
            <a:r>
              <a:rPr lang="en-US" sz="1200" b="1" baseline="0" dirty="0" smtClean="0">
                <a:latin typeface="+mn-lt"/>
              </a:rPr>
              <a:t> Entrance</a:t>
            </a:r>
            <a:r>
              <a:rPr lang="en-US" sz="1200" b="0" baseline="0" dirty="0" smtClean="0">
                <a:latin typeface="+mn-lt"/>
              </a:rPr>
              <a:t>,</a:t>
            </a:r>
            <a:r>
              <a:rPr lang="en-US" sz="1200" b="1" baseline="0" dirty="0" smtClean="0">
                <a:latin typeface="+mn-lt"/>
              </a:rPr>
              <a:t> </a:t>
            </a:r>
            <a:r>
              <a:rPr lang="en-US" sz="1200" baseline="0" dirty="0" smtClean="0">
                <a:latin typeface="+mn-lt"/>
              </a:rPr>
              <a:t>and then click </a:t>
            </a:r>
            <a:r>
              <a:rPr lang="en-US" sz="1200" b="1" baseline="0" dirty="0" smtClean="0">
                <a:latin typeface="+mn-lt"/>
              </a:rPr>
              <a:t>More Effects</a:t>
            </a:r>
            <a:r>
              <a:rPr lang="en-US" sz="1200" baseline="0" dirty="0" smtClean="0">
                <a:latin typeface="+mn-lt"/>
              </a:rPr>
              <a:t>. In the </a:t>
            </a:r>
            <a:r>
              <a:rPr lang="en-US" sz="1200" b="1" baseline="0" dirty="0" smtClean="0">
                <a:latin typeface="+mn-lt"/>
              </a:rPr>
              <a:t>Add Entrance Effect </a:t>
            </a:r>
            <a:r>
              <a:rPr lang="en-US" sz="1200" baseline="0" dirty="0" smtClean="0">
                <a:latin typeface="+mn-lt"/>
              </a:rPr>
              <a:t>dialog box, under </a:t>
            </a:r>
            <a:r>
              <a:rPr lang="en-US" sz="1200" b="1" baseline="0" dirty="0" smtClean="0">
                <a:latin typeface="+mn-lt"/>
              </a:rPr>
              <a:t>Subtle</a:t>
            </a:r>
            <a:r>
              <a:rPr lang="en-US" sz="1200" baseline="0" dirty="0" smtClean="0">
                <a:latin typeface="+mn-lt"/>
              </a:rPr>
              <a:t>, click</a:t>
            </a:r>
            <a:r>
              <a:rPr lang="en-US" sz="1200" b="0" baseline="0" dirty="0" smtClean="0">
                <a:latin typeface="+mn-lt"/>
              </a:rPr>
              <a:t> </a:t>
            </a:r>
            <a:r>
              <a:rPr lang="en-US" sz="1200" b="1" baseline="0" dirty="0" smtClean="0">
                <a:latin typeface="+mn-lt"/>
              </a:rPr>
              <a:t>Fade</a:t>
            </a:r>
            <a:r>
              <a:rPr lang="en-US" sz="1200" b="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Select the 10</a:t>
            </a:r>
            <a:r>
              <a:rPr lang="en-US" sz="1200" b="0" baseline="30000" dirty="0" smtClean="0">
                <a:latin typeface="+mn-lt"/>
              </a:rPr>
              <a:t>th</a:t>
            </a:r>
            <a:r>
              <a:rPr lang="en-US" sz="1200" b="0" baseline="0" dirty="0" smtClean="0">
                <a:latin typeface="+mn-lt"/>
              </a:rPr>
              <a:t> animation effect (fade effect for the fourth text box). U</a:t>
            </a:r>
            <a:r>
              <a:rPr lang="en-US" sz="1200" baseline="0" dirty="0" smtClean="0">
                <a:latin typeface="+mn-lt"/>
              </a:rPr>
              <a:t>nder </a:t>
            </a:r>
            <a:r>
              <a:rPr lang="en-US" sz="1200" b="1" dirty="0" smtClean="0">
                <a:latin typeface="+mn-lt"/>
              </a:rPr>
              <a:t>Modify:</a:t>
            </a:r>
            <a:r>
              <a:rPr lang="en-US" sz="1200" b="1" baseline="0" dirty="0" smtClean="0">
                <a:latin typeface="+mn-lt"/>
              </a:rPr>
              <a:t> Fade</a:t>
            </a:r>
            <a:r>
              <a:rPr lang="en-US" sz="1200" b="0" baseline="0" dirty="0" smtClean="0">
                <a:latin typeface="+mn-lt"/>
              </a:rPr>
              <a:t>, do the following:</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latin typeface="+mn-lt"/>
              </a:rPr>
              <a:t>In the</a:t>
            </a:r>
            <a:r>
              <a:rPr lang="en-US" sz="1200" baseline="0" dirty="0" smtClean="0">
                <a:latin typeface="+mn-lt"/>
              </a:rPr>
              <a:t> </a:t>
            </a:r>
            <a:r>
              <a:rPr lang="en-US" sz="1200" b="1" dirty="0" smtClean="0">
                <a:latin typeface="+mn-lt"/>
              </a:rPr>
              <a:t>Start</a:t>
            </a:r>
            <a:r>
              <a:rPr lang="en-US" sz="1200" baseline="0" dirty="0" smtClean="0">
                <a:latin typeface="+mn-lt"/>
              </a:rPr>
              <a:t> list, select</a:t>
            </a:r>
            <a:r>
              <a:rPr lang="en-US" sz="1200" dirty="0" smtClean="0">
                <a:latin typeface="+mn-lt"/>
              </a:rPr>
              <a:t> </a:t>
            </a:r>
            <a:r>
              <a:rPr lang="en-US" sz="1200" b="1" dirty="0" smtClean="0">
                <a:latin typeface="+mn-lt"/>
              </a:rPr>
              <a:t>With Previous</a:t>
            </a:r>
            <a:r>
              <a:rPr lang="en-US" sz="1200" b="0" dirty="0" smtClean="0">
                <a:latin typeface="+mn-lt"/>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latin typeface="+mn-lt"/>
              </a:rPr>
              <a:t>In the </a:t>
            </a:r>
            <a:r>
              <a:rPr lang="en-US" sz="1200" b="1" dirty="0" smtClean="0">
                <a:latin typeface="+mn-lt"/>
              </a:rPr>
              <a:t>Speed </a:t>
            </a:r>
            <a:r>
              <a:rPr lang="en-US" sz="1200" baseline="0" dirty="0" smtClean="0">
                <a:latin typeface="+mn-lt"/>
              </a:rPr>
              <a:t>list</a:t>
            </a:r>
            <a:r>
              <a:rPr lang="en-US" sz="1200" b="0" dirty="0" smtClean="0">
                <a:latin typeface="+mn-lt"/>
              </a:rPr>
              <a:t>,</a:t>
            </a:r>
            <a:r>
              <a:rPr lang="en-US" sz="1200" b="0" baseline="0" dirty="0" smtClean="0">
                <a:latin typeface="+mn-lt"/>
              </a:rPr>
              <a:t> select </a:t>
            </a:r>
            <a:r>
              <a:rPr lang="en-US" sz="1200" b="1" baseline="0" dirty="0" smtClean="0">
                <a:latin typeface="+mn-lt"/>
              </a:rPr>
              <a:t>Very Fast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79582-524D-4194-965F-2CC89F636B2C}" type="slidenum">
              <a:rPr lang="en-US" smtClean="0"/>
              <a:pPr/>
              <a:t>3</a:t>
            </a:fld>
            <a:endParaRPr lang="en-US"/>
          </a:p>
        </p:txBody>
      </p:sp>
    </p:spTree>
    <p:extLst>
      <p:ext uri="{BB962C8B-B14F-4D97-AF65-F5344CB8AC3E}">
        <p14:creationId xmlns:p14="http://schemas.microsoft.com/office/powerpoint/2010/main" val="3357841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Custom animation effects: rotating characters on a curved path</a:t>
            </a:r>
          </a:p>
          <a:p>
            <a:r>
              <a:rPr lang="en-US" sz="1400" dirty="0" smtClean="0"/>
              <a:t>(Intermediate)</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Home</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Drawing</a:t>
            </a:r>
            <a:r>
              <a:rPr lang="en-US" sz="1200" b="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Text Effects</a:t>
            </a:r>
            <a:r>
              <a:rPr lang="en-US" sz="1200" b="0" kern="1200" baseline="0" dirty="0" smtClean="0">
                <a:solidFill>
                  <a:schemeClr val="tx1"/>
                </a:solidFill>
                <a:latin typeface="+mn-lt"/>
                <a:ea typeface="+mn-ea"/>
                <a:cs typeface="+mn-cs"/>
              </a:rPr>
              <a:t>, point to </a:t>
            </a:r>
            <a:r>
              <a:rPr lang="en-US" sz="1200" b="1" kern="1200" baseline="0" dirty="0" smtClean="0">
                <a:solidFill>
                  <a:schemeClr val="tx1"/>
                </a:solidFill>
                <a:latin typeface="+mn-lt"/>
                <a:ea typeface="+mn-ea"/>
                <a:cs typeface="+mn-cs"/>
              </a:rPr>
              <a:t>Glow</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Glow Variations</a:t>
            </a:r>
            <a:r>
              <a:rPr lang="en-US" sz="1200" b="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Accent color 1, 8 pt glow</a:t>
            </a:r>
            <a:r>
              <a:rPr lang="en-US" sz="1200" b="0" kern="1200" dirty="0" smtClean="0">
                <a:solidFill>
                  <a:schemeClr val="tx1"/>
                </a:solidFill>
                <a:latin typeface="+mn-lt"/>
                <a:ea typeface="+mn-ea"/>
                <a:cs typeface="+mn-cs"/>
              </a:rPr>
              <a:t> (second row, first option</a:t>
            </a:r>
            <a:r>
              <a:rPr lang="en-US" sz="1200" b="0" kern="1200" baseline="0" dirty="0" smtClean="0">
                <a:solidFill>
                  <a:schemeClr val="tx1"/>
                </a:solidFill>
                <a:latin typeface="+mn-lt"/>
                <a:ea typeface="+mn-ea"/>
                <a:cs typeface="+mn-cs"/>
              </a:rPr>
              <a:t> from the left</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Text Effects</a:t>
            </a:r>
            <a:r>
              <a:rPr lang="en-US" sz="1200" b="0" kern="1200" baseline="0" dirty="0" smtClean="0">
                <a:solidFill>
                  <a:schemeClr val="tx1"/>
                </a:solidFill>
                <a:latin typeface="+mn-lt"/>
                <a:ea typeface="+mn-ea"/>
                <a:cs typeface="+mn-cs"/>
              </a:rPr>
              <a:t>, point to </a:t>
            </a:r>
            <a:r>
              <a:rPr lang="en-US" sz="1200" b="1" kern="1200" baseline="0" dirty="0" smtClean="0">
                <a:solidFill>
                  <a:schemeClr val="tx1"/>
                </a:solidFill>
                <a:latin typeface="+mn-lt"/>
                <a:ea typeface="+mn-ea"/>
                <a:cs typeface="+mn-cs"/>
              </a:rPr>
              <a:t>Glow</a:t>
            </a:r>
            <a:r>
              <a:rPr lang="en-US" sz="1200" b="0" kern="1200" baseline="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 p</a:t>
            </a:r>
            <a:r>
              <a:rPr lang="en-US" sz="1200" b="0" kern="1200" baseline="0" dirty="0" smtClean="0">
                <a:solidFill>
                  <a:schemeClr val="tx1"/>
                </a:solidFill>
                <a:latin typeface="+mn-lt"/>
                <a:ea typeface="+mn-ea"/>
                <a:cs typeface="+mn-cs"/>
              </a:rPr>
              <a:t>oint to </a:t>
            </a:r>
            <a:r>
              <a:rPr lang="en-US" sz="1200" b="1" kern="1200" baseline="0" dirty="0" smtClean="0">
                <a:solidFill>
                  <a:schemeClr val="tx1"/>
                </a:solidFill>
                <a:latin typeface="+mn-lt"/>
                <a:ea typeface="+mn-ea"/>
                <a:cs typeface="+mn-cs"/>
              </a:rPr>
              <a:t>More Glow Colors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a:t>
            </a:r>
            <a:r>
              <a:rPr lang="en-US" sz="1200" b="1" baseline="0" dirty="0" smtClean="0"/>
              <a:t>Animations</a:t>
            </a:r>
            <a:r>
              <a:rPr lang="en-US" sz="1200" b="0" baseline="0" dirty="0" smtClean="0"/>
              <a:t> tab, in the </a:t>
            </a:r>
            <a:r>
              <a:rPr lang="en-US" sz="1200" b="1" baseline="0" dirty="0" smtClean="0"/>
              <a:t>Animations</a:t>
            </a:r>
            <a:r>
              <a:rPr lang="en-US" sz="1200" b="0" baseline="0" dirty="0" smtClean="0"/>
              <a:t> group, click </a:t>
            </a:r>
            <a:r>
              <a:rPr lang="en-US" sz="1200" b="1" baseline="0" dirty="0" smtClean="0"/>
              <a:t>Custom Animation</a:t>
            </a:r>
            <a:r>
              <a:rPr lang="en-US" sz="1200" b="0" baseline="0" dirty="0" smtClean="0"/>
              <a:t>.</a:t>
            </a:r>
            <a:endParaRPr lang="en-US" sz="1200" dirty="0" smtClean="0"/>
          </a:p>
          <a:p>
            <a:pPr marL="228600" indent="-228600">
              <a:buFont typeface="+mj-lt"/>
              <a:buAutoNum type="arabicPeriod"/>
            </a:pPr>
            <a:r>
              <a:rPr lang="en-US" sz="1200" b="0" baseline="0" dirty="0" smtClean="0"/>
              <a:t>On the slide, select the text box. In the </a:t>
            </a:r>
            <a:r>
              <a:rPr lang="en-US" sz="1200" b="1" baseline="0" dirty="0" smtClean="0"/>
              <a:t>Custom</a:t>
            </a:r>
            <a:r>
              <a:rPr lang="en-US" sz="1200" baseline="0" dirty="0" smtClean="0"/>
              <a:t> </a:t>
            </a:r>
            <a:r>
              <a:rPr lang="en-US" sz="1200" b="1" baseline="0" dirty="0" smtClean="0"/>
              <a:t>Animation</a:t>
            </a:r>
            <a:r>
              <a:rPr lang="en-US" sz="1200" baseline="0" dirty="0" smtClean="0"/>
              <a:t> task pane, do the following:</a:t>
            </a:r>
          </a:p>
          <a:p>
            <a:pPr marL="685800" lvl="1" indent="-228600">
              <a:buFont typeface="+mj-lt"/>
              <a:buAutoNum type="arabicPeriod"/>
            </a:pPr>
            <a:r>
              <a:rPr lang="en-US" sz="1200" baseline="0" dirty="0" smtClean="0"/>
              <a:t>Click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 and then click </a:t>
            </a:r>
            <a:r>
              <a:rPr lang="en-US" sz="1200" b="1" baseline="0" dirty="0" smtClean="0"/>
              <a:t>More Effects</a:t>
            </a:r>
            <a:r>
              <a:rPr lang="en-US" sz="1200" b="0" baseline="0" dirty="0" smtClean="0"/>
              <a:t>. In the </a:t>
            </a:r>
            <a:r>
              <a:rPr lang="en-US" sz="1200" b="1" baseline="0" dirty="0" smtClean="0"/>
              <a:t>Add Entrance Effect </a:t>
            </a:r>
            <a:r>
              <a:rPr lang="en-US" sz="1200" b="0" baseline="0" dirty="0" smtClean="0"/>
              <a:t>dialog box, under </a:t>
            </a:r>
            <a:r>
              <a:rPr lang="en-US" sz="1200" b="1" baseline="0" dirty="0" smtClean="0"/>
              <a:t>Subtle</a:t>
            </a:r>
            <a:r>
              <a:rPr lang="en-US" sz="1200" b="0" baseline="0" dirty="0" smtClean="0"/>
              <a:t>, click </a:t>
            </a:r>
            <a:r>
              <a:rPr lang="en-US" sz="1200" b="1" baseline="0" dirty="0" smtClean="0"/>
              <a:t>Fade</a:t>
            </a:r>
            <a:r>
              <a:rPr lang="en-US" sz="1200" b="0" baseline="0" dirty="0" smtClean="0"/>
              <a:t>. </a:t>
            </a:r>
          </a:p>
          <a:p>
            <a:pPr marL="685800" lvl="1" indent="-228600">
              <a:buFont typeface="+mj-lt"/>
              <a:buAutoNum type="arabicPeriod"/>
            </a:pPr>
            <a:r>
              <a:rPr lang="en-US" sz="1200" b="0" baseline="0" dirty="0" smtClean="0"/>
              <a:t>Select the animation effect (fade effect for the text box). U</a:t>
            </a:r>
            <a:r>
              <a:rPr lang="en-US" sz="1200" baseline="0" dirty="0" smtClean="0"/>
              <a:t>nder </a:t>
            </a:r>
            <a:r>
              <a:rPr lang="en-US" sz="1200" b="1" dirty="0" smtClean="0"/>
              <a:t>Modify:</a:t>
            </a:r>
            <a:r>
              <a:rPr lang="en-US" sz="1200" b="1" baseline="0" dirty="0" smtClean="0"/>
              <a:t> Fade</a:t>
            </a:r>
            <a:r>
              <a:rPr lang="en-US" sz="1200" b="0" baseline="0" dirty="0" smtClean="0"/>
              <a:t>,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Speed </a:t>
            </a:r>
            <a:r>
              <a:rPr lang="en-US" sz="1200" baseline="0" dirty="0" smtClean="0"/>
              <a:t>list</a:t>
            </a:r>
            <a:r>
              <a:rPr lang="en-US" sz="1200" b="0" dirty="0" smtClean="0"/>
              <a:t>,</a:t>
            </a:r>
            <a:r>
              <a:rPr lang="en-US" sz="1200" b="0" baseline="0" dirty="0" smtClean="0"/>
              <a:t> select </a:t>
            </a:r>
            <a:r>
              <a:rPr lang="en-US" sz="1200" b="1" baseline="0" dirty="0" smtClean="0"/>
              <a:t>Fast</a:t>
            </a:r>
            <a:r>
              <a:rPr lang="en-US" sz="1200" b="0" baseline="0" dirty="0" smtClean="0"/>
              <a:t>.</a:t>
            </a:r>
          </a:p>
          <a:p>
            <a:pPr marL="228600" indent="-228600">
              <a:buFont typeface="+mj-lt"/>
              <a:buAutoNum type="arabicPeriod"/>
            </a:pPr>
            <a:r>
              <a:rPr lang="en-US" sz="1200" b="0" baseline="0" dirty="0" smtClean="0"/>
              <a:t>On the slide, select the text box. In the </a:t>
            </a:r>
            <a:r>
              <a:rPr lang="en-US" sz="1200" b="1" baseline="0" dirty="0" smtClean="0"/>
              <a:t>Custom</a:t>
            </a:r>
            <a:r>
              <a:rPr lang="en-US" sz="1200" baseline="0" dirty="0" smtClean="0"/>
              <a:t> </a:t>
            </a:r>
            <a:r>
              <a:rPr lang="en-US" sz="1200" b="1" baseline="0" dirty="0" smtClean="0"/>
              <a:t>Animation</a:t>
            </a:r>
            <a:r>
              <a:rPr lang="en-US" sz="1200" baseline="0" dirty="0" smtClean="0"/>
              <a:t> task pane, do the following:</a:t>
            </a:r>
          </a:p>
          <a:p>
            <a:pPr marL="685800" lvl="1" indent="-228600">
              <a:buFont typeface="+mj-lt"/>
              <a:buAutoNum type="arabicPeriod"/>
            </a:pPr>
            <a:r>
              <a:rPr lang="en-US" sz="1200" baseline="0" dirty="0" smtClean="0"/>
              <a:t>Click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Emphasis</a:t>
            </a:r>
            <a:r>
              <a:rPr lang="en-US" sz="1200" b="0" baseline="0" dirty="0" smtClean="0"/>
              <a:t>, and then click </a:t>
            </a:r>
            <a:r>
              <a:rPr lang="en-US" sz="1200" b="1" baseline="0" dirty="0" smtClean="0"/>
              <a:t>More Effects</a:t>
            </a:r>
            <a:r>
              <a:rPr lang="en-US" sz="1200" b="0" baseline="0" dirty="0" smtClean="0"/>
              <a:t>. In the </a:t>
            </a:r>
            <a:r>
              <a:rPr lang="en-US" sz="1200" b="1" baseline="0" dirty="0" smtClean="0"/>
              <a:t>Add Emphasis Effect </a:t>
            </a:r>
            <a:r>
              <a:rPr lang="en-US" sz="1200" b="0" baseline="0" dirty="0" smtClean="0"/>
              <a:t>dialog box, under </a:t>
            </a:r>
            <a:r>
              <a:rPr lang="en-US" sz="1200" b="1" baseline="0" dirty="0" smtClean="0"/>
              <a:t>Basic</a:t>
            </a:r>
            <a:r>
              <a:rPr lang="en-US" sz="1200" b="0" baseline="0" dirty="0" smtClean="0"/>
              <a:t>, click </a:t>
            </a:r>
            <a:r>
              <a:rPr lang="en-US" sz="1200" b="1" baseline="0" dirty="0" smtClean="0"/>
              <a:t>Spin</a:t>
            </a:r>
            <a:r>
              <a:rPr lang="en-US" sz="1200" b="0" baseline="0" dirty="0" smtClean="0"/>
              <a:t>. </a:t>
            </a:r>
          </a:p>
          <a:p>
            <a:pPr marL="685800" lvl="1" indent="-228600">
              <a:buFont typeface="+mj-lt"/>
              <a:buAutoNum type="arabicPeriod"/>
            </a:pPr>
            <a:r>
              <a:rPr lang="en-US" sz="1200" b="0" baseline="0" dirty="0" smtClean="0"/>
              <a:t>Select the second animation effect (spin effect for the text box). Click the arrow to the right of the selected effect, and then click </a:t>
            </a:r>
            <a:r>
              <a:rPr lang="en-US" sz="1200" b="1" baseline="0" dirty="0" smtClean="0"/>
              <a:t>Effect Options</a:t>
            </a:r>
            <a:r>
              <a:rPr lang="en-US" sz="1200" baseline="0" dirty="0" smtClean="0"/>
              <a:t>. In the </a:t>
            </a:r>
            <a:r>
              <a:rPr lang="en-US" sz="1200" b="1" baseline="0" dirty="0" smtClean="0"/>
              <a:t>Spin</a:t>
            </a:r>
            <a:r>
              <a:rPr lang="en-US" sz="1200" baseline="0" dirty="0" smtClean="0"/>
              <a:t> dialog box, do the following:</a:t>
            </a:r>
          </a:p>
          <a:p>
            <a:pPr marL="1143000" lvl="2"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600200" lvl="3"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600200" lvl="3"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600200" lvl="3"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1143000" lvl="2"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600200" lvl="3"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600200" lvl="3" indent="-228600">
              <a:buFont typeface="Arial" pitchFamily="34" charset="0"/>
              <a:buChar char="•"/>
            </a:pPr>
            <a:r>
              <a:rPr lang="en-US" sz="1200" b="0" dirty="0" smtClean="0"/>
              <a:t>In the </a:t>
            </a:r>
            <a:r>
              <a:rPr lang="en-US" sz="1200" b="1" dirty="0" smtClean="0"/>
              <a:t>Speed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slide, select the text box. In the </a:t>
            </a:r>
            <a:r>
              <a:rPr lang="en-US" sz="1200" b="1" baseline="0" dirty="0" smtClean="0"/>
              <a:t>Custom</a:t>
            </a:r>
            <a:r>
              <a:rPr lang="en-US" sz="1200" baseline="0" dirty="0" smtClean="0"/>
              <a:t> </a:t>
            </a:r>
            <a:r>
              <a:rPr lang="en-US" sz="1200" b="1" baseline="0" dirty="0" smtClean="0"/>
              <a:t>Animation</a:t>
            </a:r>
            <a:r>
              <a:rPr lang="en-US" sz="1200" baseline="0" dirty="0" smtClean="0"/>
              <a:t> task pane, click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Motion Paths</a:t>
            </a:r>
            <a:r>
              <a:rPr lang="en-US" sz="1200" b="0" baseline="0" dirty="0" smtClean="0"/>
              <a:t>,</a:t>
            </a:r>
            <a:r>
              <a:rPr lang="en-US" sz="1200" b="1" baseline="0" dirty="0" smtClean="0"/>
              <a:t> </a:t>
            </a:r>
            <a:r>
              <a:rPr lang="en-US" sz="1200" b="0" baseline="0" dirty="0" smtClean="0"/>
              <a:t>point to </a:t>
            </a:r>
            <a:r>
              <a:rPr lang="en-US" sz="1200" b="1" baseline="0" dirty="0" smtClean="0"/>
              <a:t>Draw Custom Path</a:t>
            </a:r>
            <a:r>
              <a:rPr lang="en-US" sz="1200" b="0" baseline="0" dirty="0" smtClean="0"/>
              <a:t>,</a:t>
            </a:r>
            <a:r>
              <a:rPr lang="en-US" sz="1200" b="1" baseline="0" dirty="0" smtClean="0"/>
              <a:t> </a:t>
            </a:r>
            <a:r>
              <a:rPr lang="en-US" sz="1200" b="0" baseline="0" dirty="0" smtClean="0"/>
              <a:t>and then click </a:t>
            </a:r>
            <a:r>
              <a:rPr lang="en-US" sz="1200" b="1" baseline="0" dirty="0" smtClean="0"/>
              <a:t>Curve</a:t>
            </a:r>
            <a:r>
              <a:rPr lang="en-US" sz="1200" b="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click the first point of the motion path in the middle of the text box, and then click three or four more points to the right along the dashed curved line. Double-click the last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baseline="0" dirty="0" smtClean="0"/>
              <a:t>In the </a:t>
            </a:r>
            <a:r>
              <a:rPr lang="en-US" sz="1200" b="1" baseline="0" dirty="0" smtClean="0"/>
              <a:t>Custom Animation </a:t>
            </a:r>
            <a:r>
              <a:rPr lang="en-US" sz="1200" b="0" baseline="0" dirty="0" smtClean="0"/>
              <a:t>task</a:t>
            </a:r>
            <a:r>
              <a:rPr lang="en-US" sz="1200" b="1" baseline="0" dirty="0" smtClean="0"/>
              <a:t> </a:t>
            </a:r>
            <a:r>
              <a:rPr lang="en-US" sz="1200" baseline="0" dirty="0" smtClean="0"/>
              <a:t>pane, select the third animation effect (custom motion path for the “1” text box). Under </a:t>
            </a:r>
            <a:r>
              <a:rPr lang="en-US" sz="1200" b="1" baseline="0" dirty="0" smtClean="0"/>
              <a:t>Modify: Custom Path</a:t>
            </a:r>
            <a:r>
              <a:rPr lang="en-US" sz="1200" baseline="0" dirty="0" smtClean="0"/>
              <a:t>, do the following:</a:t>
            </a:r>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box,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Speed </a:t>
            </a:r>
            <a:r>
              <a:rPr lang="en-US" sz="1200" b="0" dirty="0" smtClean="0"/>
              <a:t>box,</a:t>
            </a:r>
            <a:r>
              <a:rPr lang="en-US" sz="1200" b="0" baseline="0" dirty="0" smtClean="0"/>
              <a:t> select </a:t>
            </a:r>
            <a:r>
              <a:rPr lang="en-US" sz="1200" b="1" baseline="0" dirty="0" smtClean="0"/>
              <a:t>Medium</a:t>
            </a:r>
            <a:r>
              <a:rPr lang="en-US" sz="1200" b="0" baseline="0" dirty="0" smtClean="0"/>
              <a:t>.</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On the </a:t>
            </a:r>
            <a:r>
              <a:rPr lang="en-US" sz="1200" b="1" kern="1200" dirty="0" smtClean="0">
                <a:solidFill>
                  <a:schemeClr val="tx1"/>
                </a:solidFill>
                <a:latin typeface="+mn-lt"/>
                <a:ea typeface="+mn-ea"/>
                <a:cs typeface="+mn-cs"/>
              </a:rPr>
              <a:t>Home</a:t>
            </a:r>
            <a:r>
              <a:rPr lang="en-US" sz="1200" b="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b="0" kern="1200" baseline="0" dirty="0" smtClean="0">
                <a:solidFill>
                  <a:schemeClr val="tx1"/>
                </a:solidFill>
                <a:latin typeface="+mn-lt"/>
                <a:ea typeface="+mn-ea"/>
                <a:cs typeface="+mn-cs"/>
              </a:rPr>
              <a:t> group, click the arrow under </a:t>
            </a:r>
            <a:r>
              <a:rPr lang="en-US" sz="1200" b="1" kern="1200" baseline="0" dirty="0" smtClean="0">
                <a:solidFill>
                  <a:schemeClr val="tx1"/>
                </a:solidFill>
                <a:latin typeface="+mn-lt"/>
                <a:ea typeface="+mn-ea"/>
                <a:cs typeface="+mn-cs"/>
              </a:rPr>
              <a:t>Paste</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a:t>
            </a:r>
            <a:r>
              <a:rPr lang="en-US" sz="1200" b="1" i="0" baseline="0" dirty="0" smtClean="0"/>
              <a:t>WordArt Styles </a:t>
            </a:r>
            <a:r>
              <a:rPr lang="en-US" sz="1200" i="0" baseline="0" dirty="0" smtClean="0"/>
              <a:t>group, click </a:t>
            </a:r>
            <a:r>
              <a:rPr lang="en-US" sz="1200" b="1" i="0" baseline="0" dirty="0" smtClean="0"/>
              <a:t>Text Effects</a:t>
            </a:r>
            <a:r>
              <a:rPr lang="en-US" sz="1200" i="0" baseline="0" dirty="0" smtClean="0"/>
              <a:t>, point to </a:t>
            </a:r>
            <a:r>
              <a:rPr lang="en-US" sz="1200" b="1" i="0" baseline="0" dirty="0" smtClean="0"/>
              <a:t>Glow</a:t>
            </a:r>
            <a:r>
              <a:rPr lang="en-US" sz="1200" i="0" baseline="0" dirty="0" smtClean="0"/>
              <a:t>, point to </a:t>
            </a:r>
            <a:r>
              <a:rPr lang="en-US" sz="1200" b="1" i="0" baseline="0" dirty="0" smtClean="0"/>
              <a:t>More Glow Colors</a:t>
            </a:r>
            <a:r>
              <a:rPr lang="en-US" sz="1200" b="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Custom Animation </a:t>
            </a:r>
            <a:r>
              <a:rPr lang="en-US" sz="1200" i="0" kern="1200" baseline="0" dirty="0" smtClean="0">
                <a:solidFill>
                  <a:schemeClr val="tx1"/>
                </a:solidFill>
                <a:latin typeface="+mn-lt"/>
                <a:ea typeface="+mn-ea"/>
                <a:cs typeface="+mn-cs"/>
              </a:rPr>
              <a:t>task pane,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baseline="0" dirty="0" smtClean="0">
                <a:solidFill>
                  <a:schemeClr val="tx1"/>
                </a:solidFill>
                <a:latin typeface="+mn-lt"/>
                <a:ea typeface="+mn-ea"/>
                <a:cs typeface="+mn-cs"/>
              </a:rPr>
              <a:t>Press and hold CTRL, and then select the fourth and fifth animation effects (fade and spin effects for the second text box). Click the arrow next to one of the selected effects, and then click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Effect Options </a:t>
            </a:r>
            <a:r>
              <a:rPr lang="en-US" sz="1200" i="0" kern="1200" baseline="0" dirty="0" smtClean="0">
                <a:solidFill>
                  <a:schemeClr val="tx1"/>
                </a:solidFill>
                <a:latin typeface="+mn-lt"/>
                <a:ea typeface="+mn-ea"/>
                <a:cs typeface="+mn-cs"/>
              </a:rPr>
              <a:t>dialog box, on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tab, do the following:</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Speed</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baseline="0" dirty="0" smtClean="0">
                <a:solidFill>
                  <a:schemeClr val="tx1"/>
                </a:solidFill>
                <a:latin typeface="+mn-lt"/>
                <a:ea typeface="+mn-ea"/>
                <a:cs typeface="+mn-cs"/>
              </a:rPr>
              <a:t>Select the sixth animation effect (motion path for the second text box). Click the arrow next to the selected effect, and then click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Custom Path </a:t>
            </a:r>
            <a:r>
              <a:rPr lang="en-US" sz="1200" i="0" kern="1200" baseline="0" dirty="0" smtClean="0">
                <a:solidFill>
                  <a:schemeClr val="tx1"/>
                </a:solidFill>
                <a:latin typeface="+mn-lt"/>
                <a:ea typeface="+mn-ea"/>
                <a:cs typeface="+mn-cs"/>
              </a:rPr>
              <a:t>dialog box, on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tab, do the following:</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Speed</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Custom Animation </a:t>
            </a:r>
            <a:r>
              <a:rPr lang="en-US" sz="1200" i="0" kern="1200" baseline="0" dirty="0" smtClean="0">
                <a:solidFill>
                  <a:schemeClr val="tx1"/>
                </a:solidFill>
                <a:latin typeface="+mn-lt"/>
                <a:ea typeface="+mn-ea"/>
                <a:cs typeface="+mn-cs"/>
              </a:rPr>
              <a:t>task pane,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b="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b="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b="0" kern="1200" baseline="0" dirty="0" smtClean="0">
                <a:solidFill>
                  <a:schemeClr val="tx1"/>
                </a:solidFill>
                <a:latin typeface="+mn-lt"/>
                <a:ea typeface="+mn-ea"/>
                <a:cs typeface="+mn-cs"/>
              </a:rPr>
              <a:t> group, click the arrow under </a:t>
            </a:r>
            <a:r>
              <a:rPr lang="en-US" sz="1200" b="1" kern="1200" baseline="0" dirty="0" smtClean="0">
                <a:solidFill>
                  <a:schemeClr val="tx1"/>
                </a:solidFill>
                <a:latin typeface="+mn-lt"/>
                <a:ea typeface="+mn-ea"/>
                <a:cs typeface="+mn-cs"/>
              </a:rPr>
              <a:t>Paste</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a:t>
            </a:r>
            <a:r>
              <a:rPr lang="en-US" sz="1200" b="1" i="0" baseline="0" dirty="0" smtClean="0"/>
              <a:t>WordArt Styles </a:t>
            </a:r>
            <a:r>
              <a:rPr lang="en-US" sz="1200" i="0" baseline="0" dirty="0" smtClean="0"/>
              <a:t>group, click </a:t>
            </a:r>
            <a:r>
              <a:rPr lang="en-US" sz="1200" b="1" i="0" baseline="0" dirty="0" smtClean="0"/>
              <a:t>Text Effects</a:t>
            </a:r>
            <a:r>
              <a:rPr lang="en-US" sz="1200" i="0" baseline="0" dirty="0" smtClean="0"/>
              <a:t>, point to </a:t>
            </a:r>
            <a:r>
              <a:rPr lang="en-US" sz="1200" b="1" i="0" baseline="0" dirty="0" smtClean="0"/>
              <a:t>Glow</a:t>
            </a:r>
            <a:r>
              <a:rPr lang="en-US" sz="1200" i="0" baseline="0" dirty="0" smtClean="0"/>
              <a:t>, point to </a:t>
            </a:r>
            <a:r>
              <a:rPr lang="en-US" sz="1200" b="1" i="0" baseline="0" dirty="0" smtClean="0"/>
              <a:t>More Glow Colors</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Custom Animation</a:t>
            </a:r>
            <a:r>
              <a:rPr lang="en-US" sz="1200" i="0" kern="1200" baseline="0" dirty="0" smtClean="0">
                <a:solidFill>
                  <a:schemeClr val="tx1"/>
                </a:solidFill>
                <a:latin typeface="+mn-lt"/>
                <a:ea typeface="+mn-ea"/>
                <a:cs typeface="+mn-cs"/>
              </a:rPr>
              <a:t> task pane,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baseline="0" dirty="0" smtClean="0">
                <a:solidFill>
                  <a:schemeClr val="tx1"/>
                </a:solidFill>
                <a:latin typeface="+mn-lt"/>
                <a:ea typeface="+mn-ea"/>
                <a:cs typeface="+mn-cs"/>
              </a:rPr>
              <a:t>Select the seventh animation effect (fade effect for the third text box). Click the arrow next to the selected effect, and then click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Fade</a:t>
            </a:r>
            <a:r>
              <a:rPr lang="en-US" sz="1200" i="0" kern="1200" baseline="0" dirty="0" smtClean="0">
                <a:solidFill>
                  <a:schemeClr val="tx1"/>
                </a:solidFill>
                <a:latin typeface="+mn-lt"/>
                <a:ea typeface="+mn-ea"/>
                <a:cs typeface="+mn-cs"/>
              </a:rPr>
              <a:t> dialog box, on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tab, do the following:</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Speed</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baseline="0" dirty="0" smtClean="0">
                <a:solidFill>
                  <a:schemeClr val="tx1"/>
                </a:solidFill>
                <a:latin typeface="+mn-lt"/>
                <a:ea typeface="+mn-ea"/>
                <a:cs typeface="+mn-cs"/>
              </a:rPr>
              <a:t>Select the eighth animation effect (spin effect for the third text box). Click the arrow next to the selected effect, and then click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Spin</a:t>
            </a:r>
            <a:r>
              <a:rPr lang="en-US" sz="1200" i="0" kern="1200" baseline="0" dirty="0" smtClean="0">
                <a:solidFill>
                  <a:schemeClr val="tx1"/>
                </a:solidFill>
                <a:latin typeface="+mn-lt"/>
                <a:ea typeface="+mn-ea"/>
                <a:cs typeface="+mn-cs"/>
              </a:rPr>
              <a:t> dialog box, on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tab, do the following:</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Speed</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kern="1200" baseline="0" dirty="0" smtClean="0">
                <a:solidFill>
                  <a:schemeClr val="tx1"/>
                </a:solidFill>
                <a:latin typeface="+mn-lt"/>
                <a:ea typeface="+mn-ea"/>
                <a:cs typeface="+mn-cs"/>
              </a:rPr>
              <a:t>Select the ninth animation effect (motion path for the third text box). Click the arrow next to the selected effect, and then click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In the </a:t>
            </a:r>
            <a:r>
              <a:rPr lang="en-US" sz="1200" b="1" i="0" kern="1200" baseline="0" dirty="0" smtClean="0">
                <a:solidFill>
                  <a:schemeClr val="tx1"/>
                </a:solidFill>
                <a:latin typeface="+mn-lt"/>
                <a:ea typeface="+mn-ea"/>
                <a:cs typeface="+mn-cs"/>
              </a:rPr>
              <a:t>Spin</a:t>
            </a:r>
            <a:r>
              <a:rPr lang="en-US" sz="1200" i="0" kern="1200" baseline="0" dirty="0" smtClean="0">
                <a:solidFill>
                  <a:schemeClr val="tx1"/>
                </a:solidFill>
                <a:latin typeface="+mn-lt"/>
                <a:ea typeface="+mn-ea"/>
                <a:cs typeface="+mn-cs"/>
              </a:rPr>
              <a:t> dialog box, on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tab, do the following:</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1143000" marR="0" lvl="4"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Speed</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Also in the </a:t>
            </a:r>
            <a:r>
              <a:rPr lang="en-US" sz="1200" b="1" i="0" kern="1200" baseline="0" dirty="0" smtClean="0">
                <a:solidFill>
                  <a:schemeClr val="tx1"/>
                </a:solidFill>
                <a:latin typeface="+mn-lt"/>
                <a:ea typeface="+mn-ea"/>
                <a:cs typeface="+mn-cs"/>
              </a:rPr>
              <a:t>Custom Animation </a:t>
            </a:r>
            <a:r>
              <a:rPr lang="en-US" sz="1200" i="0" kern="1200" baseline="0" dirty="0" smtClean="0">
                <a:solidFill>
                  <a:schemeClr val="tx1"/>
                </a:solidFill>
                <a:latin typeface="+mn-lt"/>
                <a:ea typeface="+mn-ea"/>
                <a:cs typeface="+mn-cs"/>
              </a:rPr>
              <a:t>task pane,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from there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479582-524D-4194-965F-2CC89F636B2C}"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479582-524D-4194-965F-2CC89F636B2C}"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479582-524D-4194-965F-2CC89F636B2C}"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sz="1400" b="1" dirty="0" smtClean="0"/>
              <a:t>Custom animation effects: sparkle</a:t>
            </a:r>
          </a:p>
          <a:p>
            <a:r>
              <a:rPr lang="en-US" sz="1400" dirty="0" smtClean="0"/>
              <a:t>(Basic)</a:t>
            </a:r>
          </a:p>
          <a:p>
            <a:endParaRPr lang="en-US" sz="1200" dirty="0" smtClean="0"/>
          </a:p>
          <a:p>
            <a:endParaRPr lang="en-US" sz="1200" dirty="0" smtClean="0"/>
          </a:p>
          <a:p>
            <a:r>
              <a:rPr lang="en-US" sz="1200" dirty="0" smtClean="0"/>
              <a:t>To reproduce the text on this slide, do the following:</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indent="-228600">
              <a:buFont typeface="+mj-lt"/>
              <a:buAutoNum type="arabicPeriod"/>
            </a:pPr>
            <a:r>
              <a:rPr lang="en-US" sz="1200" dirty="0" smtClean="0"/>
              <a:t>On the </a:t>
            </a:r>
            <a:r>
              <a:rPr lang="en-US" sz="1200" b="1" dirty="0" smtClean="0"/>
              <a:t>Insert</a:t>
            </a:r>
            <a:r>
              <a:rPr lang="en-US" sz="1200" dirty="0" smtClean="0"/>
              <a:t> tab, in the </a:t>
            </a:r>
            <a:r>
              <a:rPr lang="en-US" sz="1200" b="1" dirty="0" smtClean="0"/>
              <a:t>Text</a:t>
            </a:r>
            <a:r>
              <a:rPr lang="en-US" sz="1200" dirty="0" smtClean="0"/>
              <a:t> group, click </a:t>
            </a:r>
            <a:r>
              <a:rPr lang="en-US" sz="1200" b="1" dirty="0" smtClean="0"/>
              <a:t>Text</a:t>
            </a:r>
            <a:r>
              <a:rPr lang="en-US" sz="1200" dirty="0" smtClean="0"/>
              <a:t> </a:t>
            </a:r>
            <a:r>
              <a:rPr lang="en-US" sz="1200" b="1" dirty="0" smtClean="0"/>
              <a:t>Box</a:t>
            </a:r>
            <a:r>
              <a:rPr lang="en-US" sz="1200" dirty="0" smtClean="0"/>
              <a:t>.</a:t>
            </a:r>
            <a:r>
              <a:rPr lang="en-US" sz="1200" baseline="0" dirty="0" smtClean="0"/>
              <a:t> On the slide, d</a:t>
            </a:r>
            <a:r>
              <a:rPr lang="en-US" sz="1200" dirty="0" smtClean="0"/>
              <a:t>rag to draw a text box.</a:t>
            </a:r>
          </a:p>
          <a:p>
            <a:pPr marL="228600" indent="-228600">
              <a:buFont typeface="+mj-lt"/>
              <a:buAutoNum type="arabicPeriod"/>
            </a:pPr>
            <a:r>
              <a:rPr lang="en-US" sz="1200" dirty="0" smtClean="0"/>
              <a:t>Enter text and select it. On the </a:t>
            </a:r>
            <a:r>
              <a:rPr lang="en-US" sz="1200" b="1" dirty="0" smtClean="0"/>
              <a:t>Home</a:t>
            </a:r>
            <a:r>
              <a:rPr lang="en-US" sz="1200" dirty="0" smtClean="0"/>
              <a:t> tab, in the </a:t>
            </a:r>
            <a:r>
              <a:rPr lang="en-US" sz="1200" b="1" dirty="0" smtClean="0"/>
              <a:t>Font</a:t>
            </a:r>
            <a:r>
              <a:rPr lang="en-US" sz="1200" dirty="0" smtClean="0"/>
              <a:t> group, in</a:t>
            </a:r>
            <a:r>
              <a:rPr lang="en-US" sz="1200" baseline="0" dirty="0" smtClean="0"/>
              <a:t> the </a:t>
            </a:r>
            <a:r>
              <a:rPr lang="en-US" sz="1200" b="1" baseline="0" dirty="0" smtClean="0"/>
              <a:t>Font</a:t>
            </a:r>
            <a:r>
              <a:rPr lang="en-US" sz="1200" baseline="0" dirty="0" smtClean="0"/>
              <a:t> list select </a:t>
            </a:r>
            <a:r>
              <a:rPr lang="en-US" sz="1200" b="1" baseline="0" dirty="0" smtClean="0"/>
              <a:t>Franklin</a:t>
            </a:r>
            <a:r>
              <a:rPr lang="en-US" sz="1200" baseline="0" dirty="0" smtClean="0"/>
              <a:t> </a:t>
            </a:r>
            <a:r>
              <a:rPr lang="en-US" sz="1200" b="1" baseline="0" dirty="0" smtClean="0"/>
              <a:t>Gothic</a:t>
            </a:r>
            <a:r>
              <a:rPr lang="en-US" sz="1200" baseline="0" dirty="0" smtClean="0"/>
              <a:t> </a:t>
            </a:r>
            <a:r>
              <a:rPr lang="en-US" sz="1200" b="1" baseline="0" dirty="0" smtClean="0"/>
              <a:t>Heavy</a:t>
            </a:r>
            <a:r>
              <a:rPr lang="en-US" sz="1200" baseline="0" dirty="0" smtClean="0"/>
              <a:t>, and then in the </a:t>
            </a:r>
            <a:r>
              <a:rPr lang="en-US" sz="1200" b="1" baseline="0" dirty="0" smtClean="0"/>
              <a:t>Font</a:t>
            </a:r>
            <a:r>
              <a:rPr lang="en-US" sz="1200" baseline="0" dirty="0" smtClean="0"/>
              <a:t> </a:t>
            </a:r>
            <a:r>
              <a:rPr lang="en-US" sz="1200" b="1" baseline="0" dirty="0" smtClean="0"/>
              <a:t>Size</a:t>
            </a:r>
            <a:r>
              <a:rPr lang="en-US" sz="1200" baseline="0" dirty="0" smtClean="0"/>
              <a:t> box, select </a:t>
            </a:r>
            <a:r>
              <a:rPr lang="en-US" sz="1200" b="1" baseline="0" dirty="0" smtClean="0"/>
              <a:t>96 pt</a:t>
            </a:r>
            <a:r>
              <a:rPr lang="en-US" sz="1200" baseline="0" dirty="0" smtClean="0"/>
              <a:t>.</a:t>
            </a:r>
            <a:endParaRPr lang="en-US" sz="1200" dirty="0" smtClean="0"/>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Paragraph</a:t>
            </a:r>
            <a:r>
              <a:rPr lang="en-US" sz="1200" dirty="0" smtClean="0"/>
              <a:t> group, click </a:t>
            </a:r>
            <a:r>
              <a:rPr lang="en-US" sz="1200" b="1" dirty="0" smtClean="0"/>
              <a:t>Center</a:t>
            </a:r>
            <a:r>
              <a:rPr lang="en-US" sz="1200" dirty="0" smtClean="0"/>
              <a:t>.</a:t>
            </a:r>
          </a:p>
          <a:p>
            <a:pPr marL="228600" indent="-228600">
              <a:buFont typeface="+mj-lt"/>
              <a:buAutoNum type="arabicPeriod"/>
            </a:pPr>
            <a:r>
              <a:rPr lang="en-US" sz="1200" dirty="0" smtClean="0"/>
              <a:t>Select the text box,</a:t>
            </a:r>
            <a:r>
              <a:rPr lang="en-US" sz="1200" baseline="0" dirty="0" smtClean="0"/>
              <a:t> and then u</a:t>
            </a:r>
            <a:r>
              <a:rPr lang="en-US" sz="1200" dirty="0" smtClean="0"/>
              <a:t>nder </a:t>
            </a:r>
            <a:r>
              <a:rPr lang="en-US" sz="1200" b="1" dirty="0" smtClean="0"/>
              <a:t>Drawing</a:t>
            </a:r>
            <a:r>
              <a:rPr lang="en-US" sz="1200" dirty="0" smtClean="0"/>
              <a:t> </a:t>
            </a:r>
            <a:r>
              <a:rPr lang="en-US" sz="1200" b="1" dirty="0" smtClean="0"/>
              <a:t>Tools</a:t>
            </a:r>
            <a:r>
              <a:rPr lang="en-US" sz="1200" dirty="0" smtClean="0"/>
              <a:t>,</a:t>
            </a:r>
            <a:r>
              <a:rPr lang="en-US" sz="1200" baseline="0" dirty="0" smtClean="0"/>
              <a:t> on the </a:t>
            </a:r>
            <a:r>
              <a:rPr lang="en-US" sz="1200" b="1" baseline="0" dirty="0" smtClean="0"/>
              <a:t>Format</a:t>
            </a:r>
            <a:r>
              <a:rPr lang="en-US" sz="1200" baseline="0" dirty="0" smtClean="0"/>
              <a:t> tab, in the </a:t>
            </a:r>
            <a:r>
              <a:rPr lang="en-US" sz="1200" b="1" baseline="0" dirty="0" smtClean="0"/>
              <a:t>WordArt</a:t>
            </a:r>
            <a:r>
              <a:rPr lang="en-US" sz="1200" baseline="0" dirty="0" smtClean="0"/>
              <a:t> </a:t>
            </a:r>
            <a:r>
              <a:rPr lang="en-US" sz="1200" b="1" baseline="0" dirty="0" smtClean="0"/>
              <a:t>Styles</a:t>
            </a:r>
            <a:r>
              <a:rPr lang="en-US" sz="1200" baseline="0" dirty="0" smtClean="0"/>
              <a:t> group, click </a:t>
            </a:r>
            <a:r>
              <a:rPr lang="en-US" sz="1200" b="1" baseline="0" dirty="0" smtClean="0"/>
              <a:t>Text</a:t>
            </a:r>
            <a:r>
              <a:rPr lang="en-US" sz="1200" baseline="0" dirty="0" smtClean="0"/>
              <a:t> </a:t>
            </a:r>
            <a:r>
              <a:rPr lang="en-US" sz="1200" b="1" baseline="0" dirty="0" smtClean="0"/>
              <a:t>Effects</a:t>
            </a:r>
            <a:r>
              <a:rPr lang="en-US" sz="1200" baseline="0" dirty="0" smtClean="0"/>
              <a:t>, point to </a:t>
            </a:r>
            <a:r>
              <a:rPr lang="en-US" sz="1200" b="1" baseline="0" dirty="0" smtClean="0"/>
              <a:t>Reflection</a:t>
            </a:r>
            <a:r>
              <a:rPr lang="en-US" sz="1200" baseline="0" dirty="0" smtClean="0"/>
              <a:t>, and under </a:t>
            </a:r>
            <a:r>
              <a:rPr lang="en-US" sz="1200" b="1" dirty="0" smtClean="0"/>
              <a:t>Reflection</a:t>
            </a:r>
            <a:r>
              <a:rPr lang="en-US" sz="1200" dirty="0" smtClean="0"/>
              <a:t> </a:t>
            </a:r>
            <a:r>
              <a:rPr lang="en-US" sz="1200" b="1" dirty="0" smtClean="0"/>
              <a:t>Variations</a:t>
            </a:r>
            <a:r>
              <a:rPr lang="en-US" sz="1200" dirty="0" smtClean="0"/>
              <a:t> select </a:t>
            </a:r>
            <a:r>
              <a:rPr lang="en-US" sz="1200" b="1" dirty="0" smtClean="0"/>
              <a:t>Tight Reflection, Touching </a:t>
            </a:r>
            <a:r>
              <a:rPr lang="en-US" sz="1200" dirty="0" smtClean="0"/>
              <a:t>(first row, the first option from the left).</a:t>
            </a:r>
          </a:p>
          <a:p>
            <a:pPr marL="228600" indent="-228600">
              <a:buFont typeface="+mj-lt"/>
              <a:buAutoNum type="arabicPeriod"/>
            </a:pPr>
            <a:r>
              <a:rPr lang="en-US" sz="1200" dirty="0" smtClean="0"/>
              <a:t>With</a:t>
            </a:r>
            <a:r>
              <a:rPr lang="en-US" sz="1200" baseline="0" dirty="0" smtClean="0"/>
              <a:t> the text box still selected, u</a:t>
            </a:r>
            <a:r>
              <a:rPr lang="en-US" sz="1200" dirty="0" smtClean="0"/>
              <a:t>nder </a:t>
            </a:r>
            <a:r>
              <a:rPr lang="en-US" sz="1200" b="1" dirty="0" smtClean="0"/>
              <a:t>Drawing</a:t>
            </a:r>
            <a:r>
              <a:rPr lang="en-US" sz="1200" dirty="0" smtClean="0"/>
              <a:t> </a:t>
            </a:r>
            <a:r>
              <a:rPr lang="en-US" sz="1200" b="1" dirty="0" smtClean="0"/>
              <a:t>Tools</a:t>
            </a:r>
            <a:r>
              <a:rPr lang="en-US" sz="1200" dirty="0" smtClean="0"/>
              <a:t>, on the </a:t>
            </a:r>
            <a:r>
              <a:rPr lang="en-US" sz="1200" b="1" dirty="0" smtClean="0"/>
              <a:t>Format</a:t>
            </a:r>
            <a:r>
              <a:rPr lang="en-US" sz="1200" dirty="0" smtClean="0"/>
              <a:t> tab, in the bottom right corner of the </a:t>
            </a:r>
            <a:r>
              <a:rPr lang="en-US" sz="1200" b="1" dirty="0" smtClean="0"/>
              <a:t>WordArt</a:t>
            </a:r>
            <a:r>
              <a:rPr lang="en-US" sz="1200" dirty="0" smtClean="0"/>
              <a:t> </a:t>
            </a:r>
            <a:r>
              <a:rPr lang="en-US" sz="1200" b="1" dirty="0" smtClean="0"/>
              <a:t>Styles</a:t>
            </a:r>
            <a:r>
              <a:rPr lang="en-US" sz="1200" baseline="0" dirty="0" smtClean="0"/>
              <a:t> group, click the </a:t>
            </a:r>
            <a:r>
              <a:rPr lang="en-US" sz="1200" b="1" baseline="0" dirty="0" smtClean="0"/>
              <a:t>Format</a:t>
            </a:r>
            <a:r>
              <a:rPr lang="en-US" sz="1200" baseline="0" dirty="0" smtClean="0"/>
              <a:t> </a:t>
            </a:r>
            <a:r>
              <a:rPr lang="en-US" sz="1200" b="1" baseline="0" dirty="0" smtClean="0"/>
              <a:t>Text</a:t>
            </a:r>
            <a:r>
              <a:rPr lang="en-US" sz="1200" baseline="0" dirty="0" smtClean="0"/>
              <a:t> </a:t>
            </a:r>
            <a:r>
              <a:rPr lang="en-US" sz="1200" b="1" baseline="0" dirty="0" smtClean="0"/>
              <a:t>Effects: Text Box</a:t>
            </a:r>
            <a:r>
              <a:rPr lang="en-US" sz="1200" baseline="0" dirty="0" smtClean="0"/>
              <a:t> dialog box launcher. In the </a:t>
            </a:r>
            <a:r>
              <a:rPr lang="en-US" sz="1200" b="1" baseline="0" dirty="0" smtClean="0"/>
              <a:t>Format</a:t>
            </a:r>
            <a:r>
              <a:rPr lang="en-US" sz="1200" baseline="0" dirty="0" smtClean="0"/>
              <a:t> </a:t>
            </a:r>
            <a:r>
              <a:rPr lang="en-US" sz="1200" b="1" baseline="0" dirty="0" smtClean="0"/>
              <a:t>Text</a:t>
            </a:r>
            <a:r>
              <a:rPr lang="en-US" sz="1200" baseline="0" dirty="0" smtClean="0"/>
              <a:t> </a:t>
            </a:r>
            <a:r>
              <a:rPr lang="en-US" sz="1200" b="1" baseline="0" dirty="0" smtClean="0"/>
              <a:t>Effects</a:t>
            </a:r>
            <a:r>
              <a:rPr lang="en-US" sz="1200" baseline="0" dirty="0" smtClean="0"/>
              <a:t> dialog box, click </a:t>
            </a:r>
            <a:r>
              <a:rPr lang="en-US" sz="1200" b="1" baseline="0" dirty="0" smtClean="0"/>
              <a:t>Text</a:t>
            </a:r>
            <a:r>
              <a:rPr lang="en-US" sz="1200" baseline="0" dirty="0" smtClean="0"/>
              <a:t> </a:t>
            </a:r>
            <a:r>
              <a:rPr lang="en-US" sz="1200" b="1" baseline="0" dirty="0" smtClean="0"/>
              <a:t>Fill</a:t>
            </a:r>
            <a:r>
              <a:rPr lang="en-US" sz="1200" baseline="0" dirty="0" smtClean="0"/>
              <a:t> in the left pane, select </a:t>
            </a:r>
            <a:r>
              <a:rPr lang="en-US" sz="1200" b="1" baseline="0" dirty="0" smtClean="0"/>
              <a:t>Gradient fill </a:t>
            </a:r>
            <a:r>
              <a:rPr lang="en-US" sz="1200" baseline="0" dirty="0" smtClean="0"/>
              <a:t>in the </a:t>
            </a:r>
            <a:r>
              <a:rPr lang="en-US" sz="1200" b="1" baseline="0" dirty="0" smtClean="0"/>
              <a:t>Text</a:t>
            </a:r>
            <a:r>
              <a:rPr lang="en-US" sz="1200" baseline="0" dirty="0" smtClean="0"/>
              <a:t> </a:t>
            </a:r>
            <a:r>
              <a:rPr lang="en-US" sz="1200" b="1" baseline="0" dirty="0" smtClean="0"/>
              <a:t>Fill</a:t>
            </a:r>
            <a:r>
              <a:rPr lang="en-US" sz="1200" baseline="0" dirty="0" smtClean="0"/>
              <a:t> pane, and then do the following:</a:t>
            </a:r>
          </a:p>
          <a:p>
            <a:pPr marL="685800" lvl="1" indent="-228600">
              <a:buFont typeface="Arial" pitchFamily="34" charset="0"/>
              <a:buChar char="•"/>
            </a:pPr>
            <a:r>
              <a:rPr lang="en-US" sz="1200" baseline="0" dirty="0" smtClean="0"/>
              <a:t>Click the button next to </a:t>
            </a:r>
            <a:r>
              <a:rPr lang="en-US" sz="1200" b="1" baseline="0" dirty="0" smtClean="0"/>
              <a:t>Preset</a:t>
            </a:r>
            <a:r>
              <a:rPr lang="en-US" sz="1200" baseline="0" dirty="0" smtClean="0"/>
              <a:t> </a:t>
            </a:r>
            <a:r>
              <a:rPr lang="en-US" sz="1200" b="1" baseline="0" dirty="0" smtClean="0"/>
              <a:t>colors</a:t>
            </a:r>
            <a:r>
              <a:rPr lang="en-US" sz="1200" baseline="0" dirty="0" smtClean="0"/>
              <a:t>, and then click </a:t>
            </a:r>
            <a:r>
              <a:rPr lang="en-US" sz="1200" b="1" baseline="0" dirty="0" smtClean="0"/>
              <a:t>Ocean</a:t>
            </a:r>
            <a:r>
              <a:rPr lang="en-US" sz="1200" baseline="0" dirty="0" smtClean="0"/>
              <a:t> (second row, second option from the left).</a:t>
            </a:r>
          </a:p>
          <a:p>
            <a:pPr marL="685800" lvl="1" indent="-228600">
              <a:buFont typeface="Arial" pitchFamily="34" charset="0"/>
              <a:buChar char="•"/>
            </a:pPr>
            <a:r>
              <a:rPr lang="en-US" sz="1200" baseline="0" dirty="0" smtClean="0"/>
              <a:t>In the </a:t>
            </a:r>
            <a:r>
              <a:rPr lang="en-US" sz="1200" b="1" baseline="0" dirty="0" smtClean="0"/>
              <a:t>Type</a:t>
            </a:r>
            <a:r>
              <a:rPr lang="en-US" sz="1200" baseline="0" dirty="0" smtClean="0"/>
              <a:t> list, select </a:t>
            </a:r>
            <a:r>
              <a:rPr lang="en-US" sz="1200" b="1" baseline="0" dirty="0" smtClean="0"/>
              <a:t>Linear</a:t>
            </a:r>
            <a:r>
              <a:rPr lang="en-US" sz="1200" baseline="0" dirty="0" smtClean="0"/>
              <a:t>.</a:t>
            </a:r>
          </a:p>
          <a:p>
            <a:pPr marL="685800" lvl="1" indent="-228600">
              <a:buFont typeface="Arial" pitchFamily="34" charset="0"/>
              <a:buChar char="•"/>
            </a:pPr>
            <a:r>
              <a:rPr lang="en-US" sz="1200" baseline="0" dirty="0" smtClean="0"/>
              <a:t>Click the button next to </a:t>
            </a:r>
            <a:r>
              <a:rPr lang="en-US" sz="1200" b="1" baseline="0" dirty="0" smtClean="0"/>
              <a:t>Direction</a:t>
            </a:r>
            <a:r>
              <a:rPr lang="en-US" sz="1200" b="0" baseline="0" dirty="0" smtClean="0"/>
              <a:t>,</a:t>
            </a:r>
            <a:r>
              <a:rPr lang="en-US" sz="1200" baseline="0" dirty="0" smtClean="0"/>
              <a:t> and then click </a:t>
            </a:r>
            <a:r>
              <a:rPr lang="en-US" sz="1200" b="1" baseline="0" dirty="0" smtClean="0"/>
              <a:t>Linear</a:t>
            </a:r>
            <a:r>
              <a:rPr lang="en-US" sz="1200" baseline="0" dirty="0" smtClean="0"/>
              <a:t> </a:t>
            </a:r>
            <a:r>
              <a:rPr lang="en-US" sz="1200" b="1" baseline="0" dirty="0" smtClean="0"/>
              <a:t>Up </a:t>
            </a:r>
            <a:r>
              <a:rPr lang="en-US" sz="1200" baseline="0" dirty="0" smtClean="0"/>
              <a:t>(second row, second option from the left).</a:t>
            </a:r>
            <a:endParaRPr lang="en-US" sz="1200" dirty="0" smtClean="0"/>
          </a:p>
          <a:p>
            <a:pPr marL="228600" indent="-228600">
              <a:buFont typeface="+mj-lt"/>
              <a:buAutoNum type="arabicPeriod"/>
            </a:pPr>
            <a:r>
              <a:rPr lang="en-US" sz="1200" dirty="0" smtClean="0"/>
              <a:t>Also in the </a:t>
            </a:r>
            <a:r>
              <a:rPr lang="en-US" sz="1200" b="1" dirty="0" smtClean="0"/>
              <a:t>Format</a:t>
            </a:r>
            <a:r>
              <a:rPr lang="en-US" sz="1200" dirty="0" smtClean="0"/>
              <a:t> </a:t>
            </a:r>
            <a:r>
              <a:rPr lang="en-US" sz="1200" b="1" dirty="0" smtClean="0"/>
              <a:t>Text</a:t>
            </a:r>
            <a:r>
              <a:rPr lang="en-US" sz="1200" dirty="0" smtClean="0"/>
              <a:t> </a:t>
            </a:r>
            <a:r>
              <a:rPr lang="en-US" sz="1200" b="1" dirty="0" smtClean="0"/>
              <a:t>Effects</a:t>
            </a:r>
            <a:r>
              <a:rPr lang="en-US" sz="1200" dirty="0" smtClean="0"/>
              <a:t> dialog box, click </a:t>
            </a:r>
            <a:r>
              <a:rPr lang="en-US" sz="1200" b="1" dirty="0" smtClean="0"/>
              <a:t>3-D</a:t>
            </a:r>
            <a:r>
              <a:rPr lang="en-US" sz="1200" dirty="0" smtClean="0"/>
              <a:t> </a:t>
            </a:r>
            <a:r>
              <a:rPr lang="en-US" sz="1200" b="1" dirty="0" smtClean="0"/>
              <a:t>Format</a:t>
            </a:r>
            <a:r>
              <a:rPr lang="en-US" sz="1200" dirty="0" smtClean="0"/>
              <a:t> in the left pane. In the </a:t>
            </a:r>
            <a:r>
              <a:rPr lang="en-US" sz="1200" b="1" dirty="0" smtClean="0"/>
              <a:t>3-D</a:t>
            </a:r>
            <a:r>
              <a:rPr lang="en-US" sz="1200" dirty="0" smtClean="0"/>
              <a:t> </a:t>
            </a:r>
            <a:r>
              <a:rPr lang="en-US" sz="1200" b="1" dirty="0" smtClean="0"/>
              <a:t>Format</a:t>
            </a:r>
            <a:r>
              <a:rPr lang="en-US" sz="1200" dirty="0" smtClean="0"/>
              <a:t> pane, under </a:t>
            </a:r>
            <a:r>
              <a:rPr lang="en-US" sz="1200" b="1" dirty="0" smtClean="0"/>
              <a:t>Bevel</a:t>
            </a:r>
            <a:r>
              <a:rPr lang="en-US" sz="1200" dirty="0" smtClean="0"/>
              <a:t>, click the button next to </a:t>
            </a:r>
            <a:r>
              <a:rPr lang="en-US" sz="1200" b="1" dirty="0" smtClean="0"/>
              <a:t>Top</a:t>
            </a:r>
            <a:r>
              <a:rPr lang="en-US" sz="1200" dirty="0" smtClean="0"/>
              <a:t>, and then under </a:t>
            </a:r>
            <a:r>
              <a:rPr lang="en-US" sz="1200" b="1" dirty="0" smtClean="0"/>
              <a:t>Bevel</a:t>
            </a:r>
            <a:r>
              <a:rPr lang="en-US" sz="1200" dirty="0" smtClean="0"/>
              <a:t> click </a:t>
            </a:r>
            <a:r>
              <a:rPr lang="en-US" sz="1200" b="1" dirty="0" smtClean="0"/>
              <a:t>Circle </a:t>
            </a:r>
            <a:r>
              <a:rPr lang="en-US" sz="1200" b="0" dirty="0" smtClean="0"/>
              <a:t>(first row,</a:t>
            </a:r>
            <a:r>
              <a:rPr lang="en-US" sz="1200" b="0" baseline="0" dirty="0" smtClean="0"/>
              <a:t> first option from the left)</a:t>
            </a:r>
            <a:r>
              <a:rPr lang="en-US" sz="1200" dirty="0" smtClean="0"/>
              <a:t>. </a:t>
            </a:r>
          </a:p>
          <a:p>
            <a:pPr marL="228600" indent="-228600">
              <a:buFont typeface="+mj-lt"/>
              <a:buAutoNum type="arabicPeriod"/>
            </a:pPr>
            <a:endParaRPr lang="en-US" sz="1200" dirty="0" smtClean="0"/>
          </a:p>
          <a:p>
            <a:pPr marL="228600" indent="-228600">
              <a:buFont typeface="+mj-lt"/>
              <a:buAutoNum type="arabicPeriod"/>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t>To reproduce the</a:t>
            </a:r>
            <a:r>
              <a:rPr lang="en-US" sz="1200" baseline="0" dirty="0" smtClean="0"/>
              <a:t> first star </a:t>
            </a:r>
            <a:r>
              <a:rPr lang="en-US" sz="1200" dirty="0" smtClean="0"/>
              <a:t>on this slide, do the following:</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Shapes</a:t>
            </a:r>
            <a:r>
              <a:rPr lang="en-US" sz="1200" dirty="0" smtClean="0"/>
              <a:t>, and then under </a:t>
            </a:r>
            <a:r>
              <a:rPr lang="en-US" sz="1200" b="1" dirty="0" smtClean="0"/>
              <a:t>Stars and Banners </a:t>
            </a:r>
            <a:r>
              <a:rPr lang="en-US" sz="1200" b="0" dirty="0" smtClean="0"/>
              <a:t>click</a:t>
            </a:r>
            <a:r>
              <a:rPr lang="en-US" sz="1200" b="1" dirty="0" smtClean="0"/>
              <a:t> 4-Point Star</a:t>
            </a:r>
            <a:r>
              <a:rPr lang="en-US" sz="1200" baseline="0" dirty="0" smtClean="0"/>
              <a:t> (first row, third option from the left). On the slide, drag to draw a star.</a:t>
            </a:r>
            <a:endParaRPr lang="en-US" sz="1200" dirty="0" smtClean="0"/>
          </a:p>
          <a:p>
            <a:pPr marL="228600" indent="-228600">
              <a:buFont typeface="+mj-lt"/>
              <a:buAutoNum type="arabicPeriod"/>
            </a:pPr>
            <a:r>
              <a:rPr lang="en-US" sz="1200" dirty="0" smtClean="0"/>
              <a:t>On</a:t>
            </a:r>
            <a:r>
              <a:rPr lang="en-US" sz="1200" baseline="0" dirty="0" smtClean="0"/>
              <a:t> the slide, drag the star onto </a:t>
            </a:r>
            <a:r>
              <a:rPr lang="en-US" sz="1200" dirty="0" smtClean="0"/>
              <a:t>the top of the first letter (in the example slide, it is “S”)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With the star still selected, drag the yellow diamond adjustment handle down to make the points thinner.</a:t>
            </a:r>
            <a:endParaRPr lang="en-US" sz="1200" dirty="0" smtClean="0"/>
          </a:p>
          <a:p>
            <a:pPr marL="228600" lvl="0" indent="-228600">
              <a:buFont typeface="+mj-lt"/>
              <a:buAutoNum type="arabicPeriod"/>
            </a:pPr>
            <a:r>
              <a:rPr lang="en-US" sz="1200" dirty="0" smtClean="0"/>
              <a:t>On</a:t>
            </a:r>
            <a:r>
              <a:rPr lang="en-US" sz="1200" baseline="0" dirty="0" smtClean="0"/>
              <a:t> the </a:t>
            </a:r>
            <a:r>
              <a:rPr lang="en-US" sz="1200" b="1" baseline="0" dirty="0" smtClean="0"/>
              <a:t>Home</a:t>
            </a:r>
            <a:r>
              <a:rPr lang="en-US" sz="1200" baseline="0" dirty="0" smtClean="0"/>
              <a:t> tab, in the bottom right corner in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a:t>
            </a:r>
            <a:r>
              <a:rPr lang="en-US" sz="1200" dirty="0" smtClean="0"/>
              <a:t>In the </a:t>
            </a:r>
            <a:r>
              <a:rPr lang="en-US" sz="1200" b="1" dirty="0" smtClean="0"/>
              <a:t>Format</a:t>
            </a:r>
            <a:r>
              <a:rPr lang="en-US" sz="1200" dirty="0" smtClean="0"/>
              <a:t> </a:t>
            </a:r>
            <a:r>
              <a:rPr lang="en-US" sz="1200" b="1" dirty="0" smtClean="0"/>
              <a:t>Shape</a:t>
            </a:r>
            <a:r>
              <a:rPr lang="en-US" sz="1200" dirty="0" smtClean="0"/>
              <a:t> dialog box, click</a:t>
            </a:r>
            <a:r>
              <a:rPr lang="en-US" sz="1200" baseline="0" dirty="0" smtClean="0"/>
              <a:t> </a:t>
            </a:r>
            <a:r>
              <a:rPr lang="en-US" sz="1200" b="1" baseline="0" dirty="0" smtClean="0"/>
              <a:t>Fill</a:t>
            </a:r>
            <a:r>
              <a:rPr lang="en-US" sz="1200" baseline="0" dirty="0" smtClean="0"/>
              <a:t> in the left pane, </a:t>
            </a: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a:t>
            </a:r>
            <a:r>
              <a:rPr lang="en-US" sz="1200" baseline="0" dirty="0" smtClean="0"/>
              <a:t>in the </a:t>
            </a:r>
            <a:r>
              <a:rPr lang="en-US" sz="1200" b="1" baseline="0" dirty="0" smtClean="0"/>
              <a:t>Fill</a:t>
            </a:r>
            <a:r>
              <a:rPr lang="en-US" sz="1200" baseline="0" dirty="0" smtClean="0"/>
              <a:t> pane, </a:t>
            </a:r>
            <a:r>
              <a:rPr lang="en-US" sz="1200" kern="1200" dirty="0" smtClean="0">
                <a:solidFill>
                  <a:schemeClr val="tx1"/>
                </a:solidFill>
                <a:latin typeface="+mn-lt"/>
                <a:ea typeface="+mn-ea"/>
                <a:cs typeface="+mn-cs"/>
              </a:rPr>
              <a:t>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dirty="0" smtClean="0">
                <a:solidFill>
                  <a:schemeClr val="accent6"/>
                </a:solidFill>
                <a:latin typeface="+mn-lt"/>
              </a:rPr>
              <a:t>White,</a:t>
            </a:r>
            <a:r>
              <a:rPr lang="en-US" sz="1200" b="1" baseline="0" dirty="0" smtClean="0">
                <a:solidFill>
                  <a:schemeClr val="accent6"/>
                </a:solidFill>
                <a:latin typeface="+mn-lt"/>
              </a:rPr>
              <a:t>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dirty="0" smtClean="0">
                <a:solidFill>
                  <a:schemeClr val="accent6"/>
                </a:solidFill>
                <a:latin typeface="+mn-lt"/>
              </a:rPr>
              <a:t>White,</a:t>
            </a:r>
            <a:r>
              <a:rPr lang="en-US" sz="1200" b="1" baseline="0" dirty="0" smtClean="0">
                <a:solidFill>
                  <a:schemeClr val="accent6"/>
                </a:solidFill>
                <a:latin typeface="+mn-lt"/>
              </a:rPr>
              <a:t> Background 1 </a:t>
            </a:r>
            <a:r>
              <a:rPr lang="en-US" sz="1200" b="0" baseline="0" dirty="0" smtClean="0">
                <a:solidFill>
                  <a:schemeClr val="accent6"/>
                </a:solidFill>
                <a:latin typeface="+mn-lt"/>
              </a:rPr>
              <a:t>(first row, first option from the left). </a:t>
            </a:r>
          </a:p>
          <a:p>
            <a:pPr marL="1143000" lvl="2" indent="-228600">
              <a:buFont typeface="Arial" pitchFamily="34" charset="0"/>
              <a:buChar char="•"/>
            </a:pPr>
            <a:r>
              <a:rPr lang="en-US" sz="1200" b="0" kern="1200" baseline="0" dirty="0" smtClean="0">
                <a:solidFill>
                  <a:schemeClr val="accent6"/>
                </a:solidFill>
                <a:latin typeface="+mn-lt"/>
                <a:ea typeface="+mn-ea"/>
                <a:cs typeface="+mn-cs"/>
              </a:rPr>
              <a:t>In the </a:t>
            </a:r>
            <a:r>
              <a:rPr lang="en-US" sz="1200" b="1" kern="1200" baseline="0" dirty="0" smtClean="0">
                <a:solidFill>
                  <a:schemeClr val="accent6"/>
                </a:solidFill>
                <a:latin typeface="+mn-lt"/>
                <a:ea typeface="+mn-ea"/>
                <a:cs typeface="+mn-cs"/>
              </a:rPr>
              <a:t>Transparency</a:t>
            </a:r>
            <a:r>
              <a:rPr lang="en-US" sz="1200" b="0" kern="1200" baseline="0" dirty="0" smtClean="0">
                <a:solidFill>
                  <a:schemeClr val="accent6"/>
                </a:solidFill>
                <a:latin typeface="+mn-lt"/>
                <a:ea typeface="+mn-ea"/>
                <a:cs typeface="+mn-cs"/>
              </a:rPr>
              <a:t> box, enter </a:t>
            </a:r>
            <a:r>
              <a:rPr lang="en-US" sz="1200" b="1" kern="1200" baseline="0" dirty="0" smtClean="0">
                <a:solidFill>
                  <a:schemeClr val="accent6"/>
                </a:solidFill>
                <a:latin typeface="+mn-lt"/>
                <a:ea typeface="+mn-ea"/>
                <a:cs typeface="+mn-cs"/>
              </a:rPr>
              <a:t>100%</a:t>
            </a:r>
            <a:r>
              <a:rPr lang="en-US" sz="1200" b="0" kern="1200" baseline="0" dirty="0" smtClean="0">
                <a:solidFill>
                  <a:schemeClr val="accent6"/>
                </a:solidFill>
                <a:latin typeface="+mn-lt"/>
                <a:ea typeface="+mn-ea"/>
                <a:cs typeface="+mn-cs"/>
              </a:rPr>
              <a:t>.</a:t>
            </a:r>
            <a:endParaRPr lang="en-US" sz="1200" b="1" kern="1200" baseline="0" dirty="0" smtClean="0">
              <a:solidFill>
                <a:schemeClr val="tx1"/>
              </a:solidFill>
              <a:latin typeface="+mn-lt"/>
              <a:ea typeface="+mn-ea"/>
              <a:cs typeface="+mn-cs"/>
            </a:endParaRPr>
          </a:p>
          <a:p>
            <a:pPr marL="228600" indent="-228600">
              <a:buFont typeface="+mj-lt"/>
              <a:buAutoNum type="arabicPeriod"/>
            </a:pPr>
            <a:r>
              <a:rPr lang="en-US" sz="1200" dirty="0" smtClean="0"/>
              <a:t>Also in the </a:t>
            </a:r>
            <a:r>
              <a:rPr lang="en-US" sz="1200" b="1" dirty="0" smtClean="0"/>
              <a:t>Format</a:t>
            </a:r>
            <a:r>
              <a:rPr lang="en-US" sz="1200" dirty="0" smtClean="0"/>
              <a:t> </a:t>
            </a:r>
            <a:r>
              <a:rPr lang="en-US" sz="1200" b="1" dirty="0" smtClean="0"/>
              <a:t>Shape</a:t>
            </a:r>
            <a:r>
              <a:rPr lang="en-US" sz="1200" dirty="0" smtClean="0"/>
              <a:t> dialog</a:t>
            </a:r>
            <a:r>
              <a:rPr lang="en-US" sz="1200" baseline="0" dirty="0" smtClean="0"/>
              <a:t> box, click </a:t>
            </a:r>
            <a:r>
              <a:rPr lang="en-US" sz="1200" b="1" baseline="0" dirty="0" smtClean="0"/>
              <a:t>Line</a:t>
            </a:r>
            <a:r>
              <a:rPr lang="en-US" sz="1200" baseline="0" dirty="0" smtClean="0"/>
              <a:t> </a:t>
            </a:r>
            <a:r>
              <a:rPr lang="en-US" sz="1200" b="1" baseline="0" dirty="0" smtClean="0"/>
              <a:t>Color</a:t>
            </a:r>
            <a:r>
              <a:rPr lang="en-US" sz="1200" baseline="0" dirty="0" smtClean="0"/>
              <a:t> in the left pane, and in the </a:t>
            </a:r>
            <a:r>
              <a:rPr lang="en-US" sz="1200" b="1" baseline="0" dirty="0" smtClean="0"/>
              <a:t>Line</a:t>
            </a:r>
            <a:r>
              <a:rPr lang="en-US" sz="1200" baseline="0" dirty="0" smtClean="0"/>
              <a:t> </a:t>
            </a:r>
            <a:r>
              <a:rPr lang="en-US" sz="1200" b="1" baseline="0" dirty="0" smtClean="0"/>
              <a:t>Color</a:t>
            </a:r>
            <a:r>
              <a:rPr lang="en-US" sz="1200" baseline="0" dirty="0" smtClean="0"/>
              <a:t> pane click </a:t>
            </a:r>
            <a:r>
              <a:rPr lang="en-US" sz="1200" b="1" baseline="0" dirty="0" smtClean="0"/>
              <a:t>No</a:t>
            </a:r>
            <a:r>
              <a:rPr lang="en-US" sz="1200" baseline="0" dirty="0" smtClean="0"/>
              <a:t> </a:t>
            </a:r>
            <a:r>
              <a:rPr lang="en-US" sz="1200" b="1" baseline="0" dirty="0" smtClean="0"/>
              <a:t>line</a:t>
            </a:r>
            <a:r>
              <a:rPr lang="en-US" sz="1200" baseline="0" dirty="0" smtClean="0"/>
              <a:t>. </a:t>
            </a:r>
            <a:endParaRPr lang="en-US" sz="1200" dirty="0" smtClean="0"/>
          </a:p>
          <a:p>
            <a:pPr marL="228600" indent="-228600">
              <a:buFont typeface="+mj-lt"/>
              <a:buAutoNum type="arabicPeriod"/>
            </a:pPr>
            <a:r>
              <a:rPr lang="en-US" sz="1200" dirty="0" smtClean="0"/>
              <a:t>Under</a:t>
            </a:r>
            <a:r>
              <a:rPr lang="en-US" sz="1200" baseline="0" dirty="0" smtClean="0"/>
              <a:t> </a:t>
            </a:r>
            <a:r>
              <a:rPr lang="en-US" sz="1200" b="1" baseline="0" dirty="0" smtClean="0"/>
              <a:t>Drawing</a:t>
            </a:r>
            <a:r>
              <a:rPr lang="en-US" sz="1200" baseline="0" dirty="0" smtClean="0"/>
              <a:t> </a:t>
            </a:r>
            <a:r>
              <a:rPr lang="en-US" sz="1200" b="1" baseline="0" dirty="0" smtClean="0"/>
              <a:t>Tools</a:t>
            </a:r>
            <a:r>
              <a:rPr lang="en-US" sz="1200" baseline="0" dirty="0" smtClean="0"/>
              <a:t>, on the </a:t>
            </a:r>
            <a:r>
              <a:rPr lang="en-US" sz="1200" b="1" baseline="0" dirty="0" smtClean="0"/>
              <a:t>Format</a:t>
            </a:r>
            <a:r>
              <a:rPr lang="en-US" sz="1200" baseline="0" dirty="0" smtClean="0"/>
              <a:t> tab, in the bottom right corner of the </a:t>
            </a:r>
            <a:r>
              <a:rPr lang="en-US" sz="1200" b="1" baseline="0" dirty="0" smtClean="0"/>
              <a:t>Size</a:t>
            </a:r>
            <a:r>
              <a:rPr lang="en-US" sz="1200" baseline="0" dirty="0" smtClean="0"/>
              <a:t> group, click the </a:t>
            </a:r>
            <a:r>
              <a:rPr lang="en-US" sz="1200" b="1" baseline="0" dirty="0" smtClean="0"/>
              <a:t>Size and Position </a:t>
            </a:r>
            <a:r>
              <a:rPr lang="en-US" sz="1200" b="0" baseline="0" dirty="0" smtClean="0"/>
              <a:t>d</a:t>
            </a:r>
            <a:r>
              <a:rPr lang="en-US" sz="1200" baseline="0" dirty="0" smtClean="0"/>
              <a:t>ialog box launcher. In the </a:t>
            </a:r>
            <a:r>
              <a:rPr lang="en-US" sz="1200" b="1" baseline="0" dirty="0" smtClean="0"/>
              <a:t>Size and Position </a:t>
            </a:r>
            <a:r>
              <a:rPr lang="en-US" sz="1200" baseline="0" dirty="0" smtClean="0"/>
              <a:t>dialog box, on the </a:t>
            </a:r>
            <a:r>
              <a:rPr lang="en-US" sz="1200" b="1" baseline="0" dirty="0" smtClean="0"/>
              <a:t>Size</a:t>
            </a:r>
            <a:r>
              <a:rPr lang="en-US" sz="1200" baseline="0" dirty="0" smtClean="0"/>
              <a:t> tab, under </a:t>
            </a:r>
            <a:r>
              <a:rPr lang="en-US" sz="1200" b="1" baseline="0" dirty="0" smtClean="0"/>
              <a:t>Size</a:t>
            </a:r>
            <a:r>
              <a:rPr lang="en-US" sz="1200" baseline="0" dirty="0" smtClean="0"/>
              <a:t> </a:t>
            </a:r>
            <a:r>
              <a:rPr lang="en-US" sz="1200" b="1" baseline="0" dirty="0" smtClean="0"/>
              <a:t>and rotation </a:t>
            </a:r>
            <a:r>
              <a:rPr lang="en-US" sz="1200" baseline="0" dirty="0" smtClean="0"/>
              <a:t>do the following:</a:t>
            </a:r>
          </a:p>
          <a:p>
            <a:pPr marL="685800" lvl="1" indent="-228600">
              <a:buFont typeface="Arial" pitchFamily="34" charset="0"/>
              <a:buChar char="•"/>
            </a:pPr>
            <a:r>
              <a:rPr lang="en-US" sz="1200" baseline="0" dirty="0" smtClean="0"/>
              <a:t>In the </a:t>
            </a:r>
            <a:r>
              <a:rPr lang="en-US" sz="1200" b="1" baseline="0" dirty="0" smtClean="0"/>
              <a:t>Height</a:t>
            </a:r>
            <a:r>
              <a:rPr lang="en-US" sz="1200" baseline="0" dirty="0" smtClean="0"/>
              <a:t> box, enter </a:t>
            </a:r>
            <a:r>
              <a:rPr lang="en-US" sz="1200" b="1" baseline="0" dirty="0" smtClean="0"/>
              <a:t>0.51”</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Width</a:t>
            </a:r>
            <a:r>
              <a:rPr lang="en-US" sz="1200" baseline="0" dirty="0" smtClean="0"/>
              <a:t> box, enter </a:t>
            </a:r>
            <a:r>
              <a:rPr lang="en-US" sz="1200" b="1" baseline="0" dirty="0" smtClean="0"/>
              <a:t>0.51”.</a:t>
            </a:r>
          </a:p>
          <a:p>
            <a:pPr marL="685800" lvl="1" indent="-228600">
              <a:buFont typeface="Arial" pitchFamily="34" charset="0"/>
              <a:buChar char="•"/>
            </a:pPr>
            <a:r>
              <a:rPr lang="en-US" sz="1200" baseline="0" dirty="0" smtClean="0"/>
              <a:t>In the </a:t>
            </a:r>
            <a:r>
              <a:rPr lang="en-US" sz="1200" b="1" baseline="0" dirty="0" smtClean="0"/>
              <a:t>Rotation</a:t>
            </a:r>
            <a:r>
              <a:rPr lang="en-US" sz="1200" baseline="0" dirty="0" smtClean="0"/>
              <a:t> box, enter </a:t>
            </a:r>
            <a:r>
              <a:rPr lang="en-US" sz="1200" b="1" dirty="0" smtClean="0"/>
              <a:t>15°</a:t>
            </a:r>
            <a:r>
              <a:rPr lang="en-US" sz="1200" dirty="0" smtClean="0"/>
              <a:t>.</a:t>
            </a:r>
          </a:p>
          <a:p>
            <a:pPr marL="228600" indent="-228600">
              <a:buFont typeface="+mj-lt"/>
              <a:buAutoNum type="arabicPeriod"/>
            </a:pPr>
            <a:endParaRPr lang="en-US" sz="1200" dirty="0" smtClean="0"/>
          </a:p>
          <a:p>
            <a:pPr marL="228600" indent="-228600">
              <a:buFont typeface="+mj-lt"/>
              <a:buAutoNum type="arabicPeriod"/>
            </a:pPr>
            <a:endParaRPr lang="en-US" sz="1200" dirty="0" smtClean="0"/>
          </a:p>
          <a:p>
            <a:pPr marL="228600" indent="-228600">
              <a:buFont typeface="+mj-lt"/>
              <a:buNone/>
            </a:pPr>
            <a:r>
              <a:rPr lang="en-US" sz="1200" dirty="0" smtClean="0"/>
              <a:t>To reproduce the other stars on this slide, do the following:</a:t>
            </a:r>
          </a:p>
          <a:p>
            <a:pPr marL="228600" indent="-228600">
              <a:buFont typeface="+mj-lt"/>
              <a:buAutoNum type="arabicPeriod"/>
            </a:pPr>
            <a:r>
              <a:rPr lang="en-US" sz="1200" dirty="0" smtClean="0"/>
              <a:t>On</a:t>
            </a:r>
            <a:r>
              <a:rPr lang="en-US" sz="1200" baseline="0" dirty="0" smtClean="0"/>
              <a:t> the slide, s</a:t>
            </a:r>
            <a:r>
              <a:rPr lang="en-US" sz="1200" dirty="0" smtClean="0"/>
              <a:t>elect the </a:t>
            </a:r>
            <a:r>
              <a:rPr lang="en-US" sz="1200" baseline="0" dirty="0" smtClean="0"/>
              <a:t>star.  On the </a:t>
            </a:r>
            <a:r>
              <a:rPr lang="en-US" sz="1200" b="1" baseline="0" dirty="0" smtClean="0"/>
              <a:t>Home</a:t>
            </a:r>
            <a:r>
              <a:rPr lang="en-US" sz="1200" baseline="0" dirty="0" smtClean="0"/>
              <a:t> tab, in the </a:t>
            </a:r>
            <a:r>
              <a:rPr lang="en-US" sz="1200" b="1" baseline="0" dirty="0" smtClean="0"/>
              <a:t>Clipboard</a:t>
            </a:r>
            <a:r>
              <a:rPr lang="en-US" sz="1200" baseline="0" dirty="0" smtClean="0"/>
              <a:t> group, click the arrow under </a:t>
            </a:r>
            <a:r>
              <a:rPr lang="en-US" sz="1200" b="1" baseline="0" dirty="0" smtClean="0"/>
              <a:t>Paste</a:t>
            </a:r>
            <a:r>
              <a:rPr lang="en-US" sz="1200" b="0" baseline="0" dirty="0" smtClean="0"/>
              <a:t>, </a:t>
            </a:r>
            <a:r>
              <a:rPr lang="en-US" sz="1200" baseline="0" dirty="0" smtClean="0"/>
              <a:t>and then click </a:t>
            </a:r>
            <a:r>
              <a:rPr lang="en-US" sz="1200" b="1" baseline="0" dirty="0" smtClean="0"/>
              <a:t>Duplicate</a:t>
            </a:r>
            <a:r>
              <a:rPr lang="en-US" sz="1200" baseline="0" dirty="0" smtClean="0"/>
              <a:t>. </a:t>
            </a:r>
          </a:p>
          <a:p>
            <a:pPr marL="228600" indent="-228600">
              <a:buFont typeface="+mj-lt"/>
              <a:buAutoNum type="arabicPeriod"/>
            </a:pPr>
            <a:r>
              <a:rPr lang="en-US" sz="1200" baseline="0" dirty="0" smtClean="0"/>
              <a:t>On the slide, drag the second star until it slightly overlaps the edge of a letter in the text box.</a:t>
            </a:r>
          </a:p>
          <a:p>
            <a:pPr marL="228600" indent="-228600">
              <a:buFont typeface="+mj-lt"/>
              <a:buAutoNum type="arabicPeriod"/>
            </a:pPr>
            <a:r>
              <a:rPr lang="en-US" sz="1200" baseline="0" dirty="0" smtClean="0"/>
              <a:t>Change the size of the star in </a:t>
            </a:r>
            <a:r>
              <a:rPr lang="en-US" sz="1200" b="0" baseline="0" dirty="0" smtClean="0"/>
              <a:t>the </a:t>
            </a:r>
            <a:r>
              <a:rPr lang="en-US" sz="1200" b="1" baseline="0" dirty="0" smtClean="0"/>
              <a:t>Drawing Tools</a:t>
            </a:r>
            <a:r>
              <a:rPr lang="en-US" sz="1200" b="0" baseline="0" dirty="0" smtClean="0"/>
              <a:t>, on the </a:t>
            </a:r>
            <a:r>
              <a:rPr lang="en-US" sz="1200" b="1" baseline="0" dirty="0" smtClean="0"/>
              <a:t>Format</a:t>
            </a:r>
            <a:r>
              <a:rPr lang="en-US" sz="1200" b="0" baseline="0" dirty="0" smtClean="0"/>
              <a:t> tab, in the </a:t>
            </a:r>
            <a:r>
              <a:rPr lang="en-US" sz="1200" b="1" baseline="0" dirty="0" smtClean="0"/>
              <a:t>Size</a:t>
            </a:r>
            <a:r>
              <a:rPr lang="en-US" sz="1200" b="0" baseline="0" dirty="0" smtClean="0"/>
              <a:t> group.</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Repeat steps 1-3 for a total of five stars.</a:t>
            </a:r>
          </a:p>
          <a:p>
            <a:pPr marL="228600" indent="-228600">
              <a:buFont typeface="+mj-lt"/>
              <a:buAutoNum type="arabicPeriod"/>
            </a:pPr>
            <a:endParaRPr lang="en-US" sz="1200" dirty="0" smtClean="0"/>
          </a:p>
          <a:p>
            <a:pPr marL="228600" indent="-228600">
              <a:buFont typeface="+mj-lt"/>
              <a:buNone/>
            </a:pPr>
            <a:endParaRPr lang="en-US" sz="1200" dirty="0" smtClean="0"/>
          </a:p>
          <a:p>
            <a:pPr marL="228600" indent="-228600">
              <a:buFont typeface="+mj-lt"/>
              <a:buNone/>
            </a:pPr>
            <a:r>
              <a:rPr lang="en-US" sz="1200" dirty="0" smtClean="0"/>
              <a:t>To reproduce the animation effects on this slide, do the following:</a:t>
            </a:r>
          </a:p>
          <a:p>
            <a:pPr marL="228600" indent="-228600">
              <a:buFont typeface="+mj-lt"/>
              <a:buAutoNum type="arabicPeriod"/>
            </a:pPr>
            <a:r>
              <a:rPr lang="en-US" sz="1200" dirty="0" smtClean="0"/>
              <a:t>On</a:t>
            </a:r>
            <a:r>
              <a:rPr lang="en-US" sz="1200" baseline="0" dirty="0" smtClean="0"/>
              <a:t> the </a:t>
            </a:r>
            <a:r>
              <a:rPr lang="en-US" sz="1200" b="1" baseline="0" dirty="0" smtClean="0"/>
              <a:t>Animations</a:t>
            </a:r>
            <a:r>
              <a:rPr lang="en-US" sz="1200" baseline="0" dirty="0" smtClean="0"/>
              <a:t> tab, in the </a:t>
            </a:r>
            <a:r>
              <a:rPr lang="en-US" sz="1200" b="1" baseline="0" dirty="0" smtClean="0"/>
              <a:t>Animations</a:t>
            </a:r>
            <a:r>
              <a:rPr lang="en-US" sz="1200" baseline="0" dirty="0" smtClean="0"/>
              <a:t> group, click </a:t>
            </a:r>
            <a:r>
              <a:rPr lang="en-US" sz="1200" b="1" baseline="0" dirty="0" smtClean="0"/>
              <a:t>Custom</a:t>
            </a:r>
            <a:r>
              <a:rPr lang="en-US" sz="1200" baseline="0" dirty="0" smtClean="0"/>
              <a:t> </a:t>
            </a:r>
            <a:r>
              <a:rPr lang="en-US" sz="1200" b="1" baseline="0" dirty="0" smtClean="0"/>
              <a:t>Animation</a:t>
            </a:r>
            <a:r>
              <a:rPr lang="en-US" sz="1200" baseline="0" dirty="0" smtClean="0"/>
              <a:t>.</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first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Click</a:t>
            </a:r>
            <a:r>
              <a:rPr lang="en-US" sz="1200" baseline="0" dirty="0" smtClean="0"/>
              <a:t>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 click</a:t>
            </a:r>
            <a:r>
              <a:rPr lang="en-US" sz="1200" baseline="0" dirty="0" smtClean="0"/>
              <a:t> </a:t>
            </a:r>
            <a:r>
              <a:rPr lang="en-US" sz="1200" b="1" baseline="0" dirty="0" smtClean="0"/>
              <a:t>Grow &amp; Turn</a:t>
            </a:r>
            <a:r>
              <a:rPr lang="en-US" sz="1200" baseline="0" dirty="0" smtClean="0"/>
              <a:t>.</a:t>
            </a:r>
          </a:p>
          <a:p>
            <a:pPr marL="685800" lvl="1" indent="-228600">
              <a:buFont typeface="+mj-lt"/>
              <a:buAutoNum type="arabicPeriod"/>
            </a:pPr>
            <a:r>
              <a:rPr lang="en-US" sz="1200" baseline="0" dirty="0" smtClean="0"/>
              <a:t>Select the animation effect (grow &amp; turn entrance effect for the first star). Under </a:t>
            </a:r>
            <a:r>
              <a:rPr lang="en-US" sz="1200" b="1" baseline="0" dirty="0" smtClean="0"/>
              <a:t>Modify: Grow &amp; Turn</a:t>
            </a:r>
            <a:r>
              <a:rPr lang="en-US" sz="1200" b="0" baseline="0" dirty="0" smtClean="0"/>
              <a:t>,</a:t>
            </a:r>
            <a:r>
              <a:rPr lang="en-US" sz="1200" b="1"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p>
          <a:p>
            <a:pPr marL="1143000" lvl="2" indent="-228600">
              <a:buFont typeface="Arial" pitchFamily="34" charset="0"/>
              <a:buChar char="•"/>
            </a:pPr>
            <a:r>
              <a:rPr lang="en-US" sz="1200" baseline="0" dirty="0" smtClean="0"/>
              <a:t>In the </a:t>
            </a:r>
            <a:r>
              <a:rPr lang="en-US" sz="1200" b="1" baseline="0" dirty="0" smtClean="0"/>
              <a:t>Speed</a:t>
            </a:r>
            <a:r>
              <a:rPr lang="en-US" sz="1200" baseline="0" dirty="0" smtClean="0"/>
              <a:t> list, select </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first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second animation effect (grow &amp; turn exit effect for the first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0.7</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second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third animation effect (grow &amp; turn entrance effect for the second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0.2</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fourth animation effect (grow &amp; turn exit effect for the second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0.9</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third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fifth animation effect (grow &amp; turn entrance effect for the third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0.4</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third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sixth animation effect (grow &amp; turn exit effect for the third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1.1</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fourth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seventh animation effect (grow &amp; turn entrance effect for the fourth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0.8</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fourth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eighth animation effect (grow &amp; turn exit effect for the fourth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1.4</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fifth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ninth animation effect (grow &amp; turn entrance effect for the fifth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0.9</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fifth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10</a:t>
            </a:r>
            <a:r>
              <a:rPr lang="en-US" sz="1200" baseline="30000" dirty="0" smtClean="0"/>
              <a:t>th</a:t>
            </a:r>
            <a:r>
              <a:rPr lang="en-US" sz="1200" baseline="0" dirty="0" smtClean="0"/>
              <a:t> animation effect (grow &amp; turn exit effect for the fifth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1.5</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None/>
            </a:pPr>
            <a:endParaRPr lang="en-US" sz="1200" dirty="0" smtClean="0"/>
          </a:p>
          <a:p>
            <a:pPr marL="228600" indent="-228600">
              <a:buFont typeface="+mj-lt"/>
              <a:buNone/>
            </a:pPr>
            <a:endParaRPr lang="en-US" sz="1200"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dirty="0" smtClean="0">
                <a:solidFill>
                  <a:schemeClr val="accent6"/>
                </a:solidFill>
                <a:latin typeface="+mn-lt"/>
              </a:rPr>
              <a:t>Black, Text 1, Lighter 35</a:t>
            </a:r>
            <a:r>
              <a:rPr lang="en-US" sz="1200" b="1" baseline="0" dirty="0" smtClean="0">
                <a:solidFill>
                  <a:schemeClr val="accent6"/>
                </a:solidFill>
                <a:latin typeface="+mn-lt"/>
              </a:rPr>
              <a:t>% </a:t>
            </a:r>
            <a:r>
              <a:rPr lang="en-US" sz="1200" b="0" baseline="0" dirty="0" smtClean="0">
                <a:solidFill>
                  <a:schemeClr val="accent6"/>
                </a:solidFill>
                <a:latin typeface="+mn-lt"/>
              </a:rPr>
              <a:t>(third row, second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dirty="0" smtClean="0">
                <a:solidFill>
                  <a:schemeClr val="accent6"/>
                </a:solidFill>
                <a:latin typeface="+mn-lt"/>
              </a:rPr>
              <a:t>Black, Text 1 </a:t>
            </a:r>
            <a:r>
              <a:rPr lang="en-US" sz="1200" b="0" baseline="0" dirty="0" smtClean="0">
                <a:solidFill>
                  <a:schemeClr val="accent6"/>
                </a:solidFill>
                <a:latin typeface="+mn-lt"/>
              </a:rPr>
              <a:t>(first row, second option from the left). </a:t>
            </a:r>
            <a:endParaRPr lang="en-US" sz="1200" b="1" kern="1200" baseline="0" dirty="0" smtClean="0">
              <a:solidFill>
                <a:schemeClr val="tx1"/>
              </a:solidFill>
              <a:latin typeface="+mn-lt"/>
              <a:ea typeface="+mn-ea"/>
              <a:cs typeface="+mn-cs"/>
            </a:endParaRPr>
          </a:p>
          <a:p>
            <a:pPr marL="228600" indent="-228600">
              <a:buFont typeface="+mj-lt"/>
              <a:buNone/>
            </a:pPr>
            <a:endParaRPr lang="en-US" sz="1200" dirty="0" smtClean="0"/>
          </a:p>
        </p:txBody>
      </p:sp>
      <p:sp>
        <p:nvSpPr>
          <p:cNvPr id="5" name="Slide Image Placeholder 4"/>
          <p:cNvSpPr>
            <a:spLocks noGrp="1" noRot="1" noChangeAspect="1"/>
          </p:cNvSpPr>
          <p:nvPr>
            <p:ph type="sldImg"/>
          </p:nvPr>
        </p:nvSpPr>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r>
              <a:rPr lang="en-US" sz="1400" b="1" dirty="0" smtClean="0"/>
              <a:t>Custom animation effects: sparkle</a:t>
            </a:r>
          </a:p>
          <a:p>
            <a:r>
              <a:rPr lang="en-US" sz="1400" dirty="0" smtClean="0"/>
              <a:t>(Basic)</a:t>
            </a:r>
          </a:p>
          <a:p>
            <a:endParaRPr lang="en-US" sz="1200" dirty="0" smtClean="0"/>
          </a:p>
          <a:p>
            <a:endParaRPr lang="en-US" sz="1200" dirty="0" smtClean="0"/>
          </a:p>
          <a:p>
            <a:r>
              <a:rPr lang="en-US" sz="1200" dirty="0" smtClean="0"/>
              <a:t>To reproduce the text on this slide, do the following:</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indent="-228600">
              <a:buFont typeface="+mj-lt"/>
              <a:buAutoNum type="arabicPeriod"/>
            </a:pPr>
            <a:r>
              <a:rPr lang="en-US" sz="1200" dirty="0" smtClean="0"/>
              <a:t>On the </a:t>
            </a:r>
            <a:r>
              <a:rPr lang="en-US" sz="1200" b="1" dirty="0" smtClean="0"/>
              <a:t>Insert</a:t>
            </a:r>
            <a:r>
              <a:rPr lang="en-US" sz="1200" dirty="0" smtClean="0"/>
              <a:t> tab, in the </a:t>
            </a:r>
            <a:r>
              <a:rPr lang="en-US" sz="1200" b="1" dirty="0" smtClean="0"/>
              <a:t>Text</a:t>
            </a:r>
            <a:r>
              <a:rPr lang="en-US" sz="1200" dirty="0" smtClean="0"/>
              <a:t> group, click </a:t>
            </a:r>
            <a:r>
              <a:rPr lang="en-US" sz="1200" b="1" dirty="0" smtClean="0"/>
              <a:t>Text</a:t>
            </a:r>
            <a:r>
              <a:rPr lang="en-US" sz="1200" dirty="0" smtClean="0"/>
              <a:t> </a:t>
            </a:r>
            <a:r>
              <a:rPr lang="en-US" sz="1200" b="1" dirty="0" smtClean="0"/>
              <a:t>Box</a:t>
            </a:r>
            <a:r>
              <a:rPr lang="en-US" sz="1200" dirty="0" smtClean="0"/>
              <a:t>.</a:t>
            </a:r>
            <a:r>
              <a:rPr lang="en-US" sz="1200" baseline="0" dirty="0" smtClean="0"/>
              <a:t> On the slide, d</a:t>
            </a:r>
            <a:r>
              <a:rPr lang="en-US" sz="1200" dirty="0" smtClean="0"/>
              <a:t>rag to draw a text box.</a:t>
            </a:r>
          </a:p>
          <a:p>
            <a:pPr marL="228600" indent="-228600">
              <a:buFont typeface="+mj-lt"/>
              <a:buAutoNum type="arabicPeriod"/>
            </a:pPr>
            <a:r>
              <a:rPr lang="en-US" sz="1200" dirty="0" smtClean="0"/>
              <a:t>Enter text and select it. On the </a:t>
            </a:r>
            <a:r>
              <a:rPr lang="en-US" sz="1200" b="1" dirty="0" smtClean="0"/>
              <a:t>Home</a:t>
            </a:r>
            <a:r>
              <a:rPr lang="en-US" sz="1200" dirty="0" smtClean="0"/>
              <a:t> tab, in the </a:t>
            </a:r>
            <a:r>
              <a:rPr lang="en-US" sz="1200" b="1" dirty="0" smtClean="0"/>
              <a:t>Font</a:t>
            </a:r>
            <a:r>
              <a:rPr lang="en-US" sz="1200" dirty="0" smtClean="0"/>
              <a:t> group, in</a:t>
            </a:r>
            <a:r>
              <a:rPr lang="en-US" sz="1200" baseline="0" dirty="0" smtClean="0"/>
              <a:t> the </a:t>
            </a:r>
            <a:r>
              <a:rPr lang="en-US" sz="1200" b="1" baseline="0" dirty="0" smtClean="0"/>
              <a:t>Font</a:t>
            </a:r>
            <a:r>
              <a:rPr lang="en-US" sz="1200" baseline="0" dirty="0" smtClean="0"/>
              <a:t> list select </a:t>
            </a:r>
            <a:r>
              <a:rPr lang="en-US" sz="1200" b="1" baseline="0" dirty="0" smtClean="0"/>
              <a:t>Franklin</a:t>
            </a:r>
            <a:r>
              <a:rPr lang="en-US" sz="1200" baseline="0" dirty="0" smtClean="0"/>
              <a:t> </a:t>
            </a:r>
            <a:r>
              <a:rPr lang="en-US" sz="1200" b="1" baseline="0" dirty="0" smtClean="0"/>
              <a:t>Gothic</a:t>
            </a:r>
            <a:r>
              <a:rPr lang="en-US" sz="1200" baseline="0" dirty="0" smtClean="0"/>
              <a:t> </a:t>
            </a:r>
            <a:r>
              <a:rPr lang="en-US" sz="1200" b="1" baseline="0" dirty="0" smtClean="0"/>
              <a:t>Heavy</a:t>
            </a:r>
            <a:r>
              <a:rPr lang="en-US" sz="1200" baseline="0" dirty="0" smtClean="0"/>
              <a:t>, and then in the </a:t>
            </a:r>
            <a:r>
              <a:rPr lang="en-US" sz="1200" b="1" baseline="0" dirty="0" smtClean="0"/>
              <a:t>Font</a:t>
            </a:r>
            <a:r>
              <a:rPr lang="en-US" sz="1200" baseline="0" dirty="0" smtClean="0"/>
              <a:t> </a:t>
            </a:r>
            <a:r>
              <a:rPr lang="en-US" sz="1200" b="1" baseline="0" dirty="0" smtClean="0"/>
              <a:t>Size</a:t>
            </a:r>
            <a:r>
              <a:rPr lang="en-US" sz="1200" baseline="0" dirty="0" smtClean="0"/>
              <a:t> box, select </a:t>
            </a:r>
            <a:r>
              <a:rPr lang="en-US" sz="1200" b="1" baseline="0" dirty="0" smtClean="0"/>
              <a:t>96 pt</a:t>
            </a:r>
            <a:r>
              <a:rPr lang="en-US" sz="1200" baseline="0" dirty="0" smtClean="0"/>
              <a:t>.</a:t>
            </a:r>
            <a:endParaRPr lang="en-US" sz="1200" dirty="0" smtClean="0"/>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Paragraph</a:t>
            </a:r>
            <a:r>
              <a:rPr lang="en-US" sz="1200" dirty="0" smtClean="0"/>
              <a:t> group, click </a:t>
            </a:r>
            <a:r>
              <a:rPr lang="en-US" sz="1200" b="1" dirty="0" smtClean="0"/>
              <a:t>Center</a:t>
            </a:r>
            <a:r>
              <a:rPr lang="en-US" sz="1200" dirty="0" smtClean="0"/>
              <a:t>.</a:t>
            </a:r>
          </a:p>
          <a:p>
            <a:pPr marL="228600" indent="-228600">
              <a:buFont typeface="+mj-lt"/>
              <a:buAutoNum type="arabicPeriod"/>
            </a:pPr>
            <a:r>
              <a:rPr lang="en-US" sz="1200" dirty="0" smtClean="0"/>
              <a:t>Select the text box,</a:t>
            </a:r>
            <a:r>
              <a:rPr lang="en-US" sz="1200" baseline="0" dirty="0" smtClean="0"/>
              <a:t> and then u</a:t>
            </a:r>
            <a:r>
              <a:rPr lang="en-US" sz="1200" dirty="0" smtClean="0"/>
              <a:t>nder </a:t>
            </a:r>
            <a:r>
              <a:rPr lang="en-US" sz="1200" b="1" dirty="0" smtClean="0"/>
              <a:t>Drawing</a:t>
            </a:r>
            <a:r>
              <a:rPr lang="en-US" sz="1200" dirty="0" smtClean="0"/>
              <a:t> </a:t>
            </a:r>
            <a:r>
              <a:rPr lang="en-US" sz="1200" b="1" dirty="0" smtClean="0"/>
              <a:t>Tools</a:t>
            </a:r>
            <a:r>
              <a:rPr lang="en-US" sz="1200" dirty="0" smtClean="0"/>
              <a:t>,</a:t>
            </a:r>
            <a:r>
              <a:rPr lang="en-US" sz="1200" baseline="0" dirty="0" smtClean="0"/>
              <a:t> on the </a:t>
            </a:r>
            <a:r>
              <a:rPr lang="en-US" sz="1200" b="1" baseline="0" dirty="0" smtClean="0"/>
              <a:t>Format</a:t>
            </a:r>
            <a:r>
              <a:rPr lang="en-US" sz="1200" baseline="0" dirty="0" smtClean="0"/>
              <a:t> tab, in the </a:t>
            </a:r>
            <a:r>
              <a:rPr lang="en-US" sz="1200" b="1" baseline="0" dirty="0" smtClean="0"/>
              <a:t>WordArt</a:t>
            </a:r>
            <a:r>
              <a:rPr lang="en-US" sz="1200" baseline="0" dirty="0" smtClean="0"/>
              <a:t> </a:t>
            </a:r>
            <a:r>
              <a:rPr lang="en-US" sz="1200" b="1" baseline="0" dirty="0" smtClean="0"/>
              <a:t>Styles</a:t>
            </a:r>
            <a:r>
              <a:rPr lang="en-US" sz="1200" baseline="0" dirty="0" smtClean="0"/>
              <a:t> group, click </a:t>
            </a:r>
            <a:r>
              <a:rPr lang="en-US" sz="1200" b="1" baseline="0" dirty="0" smtClean="0"/>
              <a:t>Text</a:t>
            </a:r>
            <a:r>
              <a:rPr lang="en-US" sz="1200" baseline="0" dirty="0" smtClean="0"/>
              <a:t> </a:t>
            </a:r>
            <a:r>
              <a:rPr lang="en-US" sz="1200" b="1" baseline="0" dirty="0" smtClean="0"/>
              <a:t>Effects</a:t>
            </a:r>
            <a:r>
              <a:rPr lang="en-US" sz="1200" baseline="0" dirty="0" smtClean="0"/>
              <a:t>, point to </a:t>
            </a:r>
            <a:r>
              <a:rPr lang="en-US" sz="1200" b="1" baseline="0" dirty="0" smtClean="0"/>
              <a:t>Reflection</a:t>
            </a:r>
            <a:r>
              <a:rPr lang="en-US" sz="1200" baseline="0" dirty="0" smtClean="0"/>
              <a:t>, and under </a:t>
            </a:r>
            <a:r>
              <a:rPr lang="en-US" sz="1200" b="1" dirty="0" smtClean="0"/>
              <a:t>Reflection</a:t>
            </a:r>
            <a:r>
              <a:rPr lang="en-US" sz="1200" dirty="0" smtClean="0"/>
              <a:t> </a:t>
            </a:r>
            <a:r>
              <a:rPr lang="en-US" sz="1200" b="1" dirty="0" smtClean="0"/>
              <a:t>Variations</a:t>
            </a:r>
            <a:r>
              <a:rPr lang="en-US" sz="1200" dirty="0" smtClean="0"/>
              <a:t> select </a:t>
            </a:r>
            <a:r>
              <a:rPr lang="en-US" sz="1200" b="1" dirty="0" smtClean="0"/>
              <a:t>Tight Reflection, Touching </a:t>
            </a:r>
            <a:r>
              <a:rPr lang="en-US" sz="1200" dirty="0" smtClean="0"/>
              <a:t>(first row, the first option from the left).</a:t>
            </a:r>
          </a:p>
          <a:p>
            <a:pPr marL="228600" indent="-228600">
              <a:buFont typeface="+mj-lt"/>
              <a:buAutoNum type="arabicPeriod"/>
            </a:pPr>
            <a:r>
              <a:rPr lang="en-US" sz="1200" dirty="0" smtClean="0"/>
              <a:t>With</a:t>
            </a:r>
            <a:r>
              <a:rPr lang="en-US" sz="1200" baseline="0" dirty="0" smtClean="0"/>
              <a:t> the text box still selected, u</a:t>
            </a:r>
            <a:r>
              <a:rPr lang="en-US" sz="1200" dirty="0" smtClean="0"/>
              <a:t>nder </a:t>
            </a:r>
            <a:r>
              <a:rPr lang="en-US" sz="1200" b="1" dirty="0" smtClean="0"/>
              <a:t>Drawing</a:t>
            </a:r>
            <a:r>
              <a:rPr lang="en-US" sz="1200" dirty="0" smtClean="0"/>
              <a:t> </a:t>
            </a:r>
            <a:r>
              <a:rPr lang="en-US" sz="1200" b="1" dirty="0" smtClean="0"/>
              <a:t>Tools</a:t>
            </a:r>
            <a:r>
              <a:rPr lang="en-US" sz="1200" dirty="0" smtClean="0"/>
              <a:t>, on the </a:t>
            </a:r>
            <a:r>
              <a:rPr lang="en-US" sz="1200" b="1" dirty="0" smtClean="0"/>
              <a:t>Format</a:t>
            </a:r>
            <a:r>
              <a:rPr lang="en-US" sz="1200" dirty="0" smtClean="0"/>
              <a:t> tab, in the bottom right corner of the </a:t>
            </a:r>
            <a:r>
              <a:rPr lang="en-US" sz="1200" b="1" dirty="0" smtClean="0"/>
              <a:t>WordArt</a:t>
            </a:r>
            <a:r>
              <a:rPr lang="en-US" sz="1200" dirty="0" smtClean="0"/>
              <a:t> </a:t>
            </a:r>
            <a:r>
              <a:rPr lang="en-US" sz="1200" b="1" dirty="0" smtClean="0"/>
              <a:t>Styles</a:t>
            </a:r>
            <a:r>
              <a:rPr lang="en-US" sz="1200" baseline="0" dirty="0" smtClean="0"/>
              <a:t> group, click the </a:t>
            </a:r>
            <a:r>
              <a:rPr lang="en-US" sz="1200" b="1" baseline="0" dirty="0" smtClean="0"/>
              <a:t>Format</a:t>
            </a:r>
            <a:r>
              <a:rPr lang="en-US" sz="1200" baseline="0" dirty="0" smtClean="0"/>
              <a:t> </a:t>
            </a:r>
            <a:r>
              <a:rPr lang="en-US" sz="1200" b="1" baseline="0" dirty="0" smtClean="0"/>
              <a:t>Text</a:t>
            </a:r>
            <a:r>
              <a:rPr lang="en-US" sz="1200" baseline="0" dirty="0" smtClean="0"/>
              <a:t> </a:t>
            </a:r>
            <a:r>
              <a:rPr lang="en-US" sz="1200" b="1" baseline="0" dirty="0" smtClean="0"/>
              <a:t>Effects: Text Box</a:t>
            </a:r>
            <a:r>
              <a:rPr lang="en-US" sz="1200" baseline="0" dirty="0" smtClean="0"/>
              <a:t> dialog box launcher. In the </a:t>
            </a:r>
            <a:r>
              <a:rPr lang="en-US" sz="1200" b="1" baseline="0" dirty="0" smtClean="0"/>
              <a:t>Format</a:t>
            </a:r>
            <a:r>
              <a:rPr lang="en-US" sz="1200" baseline="0" dirty="0" smtClean="0"/>
              <a:t> </a:t>
            </a:r>
            <a:r>
              <a:rPr lang="en-US" sz="1200" b="1" baseline="0" dirty="0" smtClean="0"/>
              <a:t>Text</a:t>
            </a:r>
            <a:r>
              <a:rPr lang="en-US" sz="1200" baseline="0" dirty="0" smtClean="0"/>
              <a:t> </a:t>
            </a:r>
            <a:r>
              <a:rPr lang="en-US" sz="1200" b="1" baseline="0" dirty="0" smtClean="0"/>
              <a:t>Effects</a:t>
            </a:r>
            <a:r>
              <a:rPr lang="en-US" sz="1200" baseline="0" dirty="0" smtClean="0"/>
              <a:t> dialog box, click </a:t>
            </a:r>
            <a:r>
              <a:rPr lang="en-US" sz="1200" b="1" baseline="0" dirty="0" smtClean="0"/>
              <a:t>Text</a:t>
            </a:r>
            <a:r>
              <a:rPr lang="en-US" sz="1200" baseline="0" dirty="0" smtClean="0"/>
              <a:t> </a:t>
            </a:r>
            <a:r>
              <a:rPr lang="en-US" sz="1200" b="1" baseline="0" dirty="0" smtClean="0"/>
              <a:t>Fill</a:t>
            </a:r>
            <a:r>
              <a:rPr lang="en-US" sz="1200" baseline="0" dirty="0" smtClean="0"/>
              <a:t> in the left pane, select </a:t>
            </a:r>
            <a:r>
              <a:rPr lang="en-US" sz="1200" b="1" baseline="0" dirty="0" smtClean="0"/>
              <a:t>Gradient fill </a:t>
            </a:r>
            <a:r>
              <a:rPr lang="en-US" sz="1200" baseline="0" dirty="0" smtClean="0"/>
              <a:t>in the </a:t>
            </a:r>
            <a:r>
              <a:rPr lang="en-US" sz="1200" b="1" baseline="0" dirty="0" smtClean="0"/>
              <a:t>Text</a:t>
            </a:r>
            <a:r>
              <a:rPr lang="en-US" sz="1200" baseline="0" dirty="0" smtClean="0"/>
              <a:t> </a:t>
            </a:r>
            <a:r>
              <a:rPr lang="en-US" sz="1200" b="1" baseline="0" dirty="0" smtClean="0"/>
              <a:t>Fill</a:t>
            </a:r>
            <a:r>
              <a:rPr lang="en-US" sz="1200" baseline="0" dirty="0" smtClean="0"/>
              <a:t> pane, and then do the following:</a:t>
            </a:r>
          </a:p>
          <a:p>
            <a:pPr marL="685800" lvl="1" indent="-228600">
              <a:buFont typeface="Arial" pitchFamily="34" charset="0"/>
              <a:buChar char="•"/>
            </a:pPr>
            <a:r>
              <a:rPr lang="en-US" sz="1200" baseline="0" dirty="0" smtClean="0"/>
              <a:t>Click the button next to </a:t>
            </a:r>
            <a:r>
              <a:rPr lang="en-US" sz="1200" b="1" baseline="0" dirty="0" smtClean="0"/>
              <a:t>Preset</a:t>
            </a:r>
            <a:r>
              <a:rPr lang="en-US" sz="1200" baseline="0" dirty="0" smtClean="0"/>
              <a:t> </a:t>
            </a:r>
            <a:r>
              <a:rPr lang="en-US" sz="1200" b="1" baseline="0" dirty="0" smtClean="0"/>
              <a:t>colors</a:t>
            </a:r>
            <a:r>
              <a:rPr lang="en-US" sz="1200" baseline="0" dirty="0" smtClean="0"/>
              <a:t>, and then click </a:t>
            </a:r>
            <a:r>
              <a:rPr lang="en-US" sz="1200" b="1" baseline="0" dirty="0" smtClean="0"/>
              <a:t>Ocean</a:t>
            </a:r>
            <a:r>
              <a:rPr lang="en-US" sz="1200" baseline="0" dirty="0" smtClean="0"/>
              <a:t> (second row, second option from the left).</a:t>
            </a:r>
          </a:p>
          <a:p>
            <a:pPr marL="685800" lvl="1" indent="-228600">
              <a:buFont typeface="Arial" pitchFamily="34" charset="0"/>
              <a:buChar char="•"/>
            </a:pPr>
            <a:r>
              <a:rPr lang="en-US" sz="1200" baseline="0" dirty="0" smtClean="0"/>
              <a:t>In the </a:t>
            </a:r>
            <a:r>
              <a:rPr lang="en-US" sz="1200" b="1" baseline="0" dirty="0" smtClean="0"/>
              <a:t>Type</a:t>
            </a:r>
            <a:r>
              <a:rPr lang="en-US" sz="1200" baseline="0" dirty="0" smtClean="0"/>
              <a:t> list, select </a:t>
            </a:r>
            <a:r>
              <a:rPr lang="en-US" sz="1200" b="1" baseline="0" dirty="0" smtClean="0"/>
              <a:t>Linear</a:t>
            </a:r>
            <a:r>
              <a:rPr lang="en-US" sz="1200" baseline="0" dirty="0" smtClean="0"/>
              <a:t>.</a:t>
            </a:r>
          </a:p>
          <a:p>
            <a:pPr marL="685800" lvl="1" indent="-228600">
              <a:buFont typeface="Arial" pitchFamily="34" charset="0"/>
              <a:buChar char="•"/>
            </a:pPr>
            <a:r>
              <a:rPr lang="en-US" sz="1200" baseline="0" dirty="0" smtClean="0"/>
              <a:t>Click the button next to </a:t>
            </a:r>
            <a:r>
              <a:rPr lang="en-US" sz="1200" b="1" baseline="0" dirty="0" smtClean="0"/>
              <a:t>Direction</a:t>
            </a:r>
            <a:r>
              <a:rPr lang="en-US" sz="1200" b="0" baseline="0" dirty="0" smtClean="0"/>
              <a:t>,</a:t>
            </a:r>
            <a:r>
              <a:rPr lang="en-US" sz="1200" baseline="0" dirty="0" smtClean="0"/>
              <a:t> and then click </a:t>
            </a:r>
            <a:r>
              <a:rPr lang="en-US" sz="1200" b="1" baseline="0" dirty="0" smtClean="0"/>
              <a:t>Linear</a:t>
            </a:r>
            <a:r>
              <a:rPr lang="en-US" sz="1200" baseline="0" dirty="0" smtClean="0"/>
              <a:t> </a:t>
            </a:r>
            <a:r>
              <a:rPr lang="en-US" sz="1200" b="1" baseline="0" dirty="0" smtClean="0"/>
              <a:t>Up </a:t>
            </a:r>
            <a:r>
              <a:rPr lang="en-US" sz="1200" baseline="0" dirty="0" smtClean="0"/>
              <a:t>(second row, second option from the left).</a:t>
            </a:r>
            <a:endParaRPr lang="en-US" sz="1200" dirty="0" smtClean="0"/>
          </a:p>
          <a:p>
            <a:pPr marL="228600" indent="-228600">
              <a:buFont typeface="+mj-lt"/>
              <a:buAutoNum type="arabicPeriod"/>
            </a:pPr>
            <a:r>
              <a:rPr lang="en-US" sz="1200" dirty="0" smtClean="0"/>
              <a:t>Also in the </a:t>
            </a:r>
            <a:r>
              <a:rPr lang="en-US" sz="1200" b="1" dirty="0" smtClean="0"/>
              <a:t>Format</a:t>
            </a:r>
            <a:r>
              <a:rPr lang="en-US" sz="1200" dirty="0" smtClean="0"/>
              <a:t> </a:t>
            </a:r>
            <a:r>
              <a:rPr lang="en-US" sz="1200" b="1" dirty="0" smtClean="0"/>
              <a:t>Text</a:t>
            </a:r>
            <a:r>
              <a:rPr lang="en-US" sz="1200" dirty="0" smtClean="0"/>
              <a:t> </a:t>
            </a:r>
            <a:r>
              <a:rPr lang="en-US" sz="1200" b="1" dirty="0" smtClean="0"/>
              <a:t>Effects</a:t>
            </a:r>
            <a:r>
              <a:rPr lang="en-US" sz="1200" dirty="0" smtClean="0"/>
              <a:t> dialog box, click </a:t>
            </a:r>
            <a:r>
              <a:rPr lang="en-US" sz="1200" b="1" dirty="0" smtClean="0"/>
              <a:t>3-D</a:t>
            </a:r>
            <a:r>
              <a:rPr lang="en-US" sz="1200" dirty="0" smtClean="0"/>
              <a:t> </a:t>
            </a:r>
            <a:r>
              <a:rPr lang="en-US" sz="1200" b="1" dirty="0" smtClean="0"/>
              <a:t>Format</a:t>
            </a:r>
            <a:r>
              <a:rPr lang="en-US" sz="1200" dirty="0" smtClean="0"/>
              <a:t> in the left pane. In the </a:t>
            </a:r>
            <a:r>
              <a:rPr lang="en-US" sz="1200" b="1" dirty="0" smtClean="0"/>
              <a:t>3-D</a:t>
            </a:r>
            <a:r>
              <a:rPr lang="en-US" sz="1200" dirty="0" smtClean="0"/>
              <a:t> </a:t>
            </a:r>
            <a:r>
              <a:rPr lang="en-US" sz="1200" b="1" dirty="0" smtClean="0"/>
              <a:t>Format</a:t>
            </a:r>
            <a:r>
              <a:rPr lang="en-US" sz="1200" dirty="0" smtClean="0"/>
              <a:t> pane, under </a:t>
            </a:r>
            <a:r>
              <a:rPr lang="en-US" sz="1200" b="1" dirty="0" smtClean="0"/>
              <a:t>Bevel</a:t>
            </a:r>
            <a:r>
              <a:rPr lang="en-US" sz="1200" dirty="0" smtClean="0"/>
              <a:t>, click the button next to </a:t>
            </a:r>
            <a:r>
              <a:rPr lang="en-US" sz="1200" b="1" dirty="0" smtClean="0"/>
              <a:t>Top</a:t>
            </a:r>
            <a:r>
              <a:rPr lang="en-US" sz="1200" dirty="0" smtClean="0"/>
              <a:t>, and then under </a:t>
            </a:r>
            <a:r>
              <a:rPr lang="en-US" sz="1200" b="1" dirty="0" smtClean="0"/>
              <a:t>Bevel</a:t>
            </a:r>
            <a:r>
              <a:rPr lang="en-US" sz="1200" dirty="0" smtClean="0"/>
              <a:t> click </a:t>
            </a:r>
            <a:r>
              <a:rPr lang="en-US" sz="1200" b="1" dirty="0" smtClean="0"/>
              <a:t>Circle </a:t>
            </a:r>
            <a:r>
              <a:rPr lang="en-US" sz="1200" b="0" dirty="0" smtClean="0"/>
              <a:t>(first row,</a:t>
            </a:r>
            <a:r>
              <a:rPr lang="en-US" sz="1200" b="0" baseline="0" dirty="0" smtClean="0"/>
              <a:t> first option from the left)</a:t>
            </a:r>
            <a:r>
              <a:rPr lang="en-US" sz="1200" dirty="0" smtClean="0"/>
              <a:t>. </a:t>
            </a:r>
          </a:p>
          <a:p>
            <a:pPr marL="228600" indent="-228600">
              <a:buFont typeface="+mj-lt"/>
              <a:buAutoNum type="arabicPeriod"/>
            </a:pPr>
            <a:endParaRPr lang="en-US" sz="1200" dirty="0" smtClean="0"/>
          </a:p>
          <a:p>
            <a:pPr marL="228600" indent="-228600">
              <a:buFont typeface="+mj-lt"/>
              <a:buAutoNum type="arabicPeriod"/>
            </a:pPr>
            <a:endParaRPr lang="en-US" sz="1200" dirty="0" smtClean="0"/>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t>To reproduce the</a:t>
            </a:r>
            <a:r>
              <a:rPr lang="en-US" sz="1200" baseline="0" dirty="0" smtClean="0"/>
              <a:t> first star </a:t>
            </a:r>
            <a:r>
              <a:rPr lang="en-US" sz="1200" dirty="0" smtClean="0"/>
              <a:t>on this slide, do the following:</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Shapes</a:t>
            </a:r>
            <a:r>
              <a:rPr lang="en-US" sz="1200" dirty="0" smtClean="0"/>
              <a:t>, and then under </a:t>
            </a:r>
            <a:r>
              <a:rPr lang="en-US" sz="1200" b="1" dirty="0" smtClean="0"/>
              <a:t>Stars and Banners </a:t>
            </a:r>
            <a:r>
              <a:rPr lang="en-US" sz="1200" b="0" dirty="0" smtClean="0"/>
              <a:t>click</a:t>
            </a:r>
            <a:r>
              <a:rPr lang="en-US" sz="1200" b="1" dirty="0" smtClean="0"/>
              <a:t> 4-Point Star</a:t>
            </a:r>
            <a:r>
              <a:rPr lang="en-US" sz="1200" baseline="0" dirty="0" smtClean="0"/>
              <a:t> (first row, third option from the left). On the slide, drag to draw a star.</a:t>
            </a:r>
            <a:endParaRPr lang="en-US" sz="1200" dirty="0" smtClean="0"/>
          </a:p>
          <a:p>
            <a:pPr marL="228600" indent="-228600">
              <a:buFont typeface="+mj-lt"/>
              <a:buAutoNum type="arabicPeriod"/>
            </a:pPr>
            <a:r>
              <a:rPr lang="en-US" sz="1200" dirty="0" smtClean="0"/>
              <a:t>On</a:t>
            </a:r>
            <a:r>
              <a:rPr lang="en-US" sz="1200" baseline="0" dirty="0" smtClean="0"/>
              <a:t> the slide, drag the star onto </a:t>
            </a:r>
            <a:r>
              <a:rPr lang="en-US" sz="1200" dirty="0" smtClean="0"/>
              <a:t>the top of the first letter (in the example slide, it is “S”)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With the star still selected, drag the yellow diamond adjustment handle down to make the points thinner.</a:t>
            </a:r>
            <a:endParaRPr lang="en-US" sz="1200" dirty="0" smtClean="0"/>
          </a:p>
          <a:p>
            <a:pPr marL="228600" lvl="0" indent="-228600">
              <a:buFont typeface="+mj-lt"/>
              <a:buAutoNum type="arabicPeriod"/>
            </a:pPr>
            <a:r>
              <a:rPr lang="en-US" sz="1200" dirty="0" smtClean="0"/>
              <a:t>On</a:t>
            </a:r>
            <a:r>
              <a:rPr lang="en-US" sz="1200" baseline="0" dirty="0" smtClean="0"/>
              <a:t> the </a:t>
            </a:r>
            <a:r>
              <a:rPr lang="en-US" sz="1200" b="1" baseline="0" dirty="0" smtClean="0"/>
              <a:t>Home</a:t>
            </a:r>
            <a:r>
              <a:rPr lang="en-US" sz="1200" baseline="0" dirty="0" smtClean="0"/>
              <a:t> tab, in the bottom right corner in the </a:t>
            </a:r>
            <a:r>
              <a:rPr lang="en-US" sz="1200" b="1" baseline="0" dirty="0" smtClean="0"/>
              <a:t>Drawing</a:t>
            </a:r>
            <a:r>
              <a:rPr lang="en-US" sz="1200" baseline="0" dirty="0" smtClean="0"/>
              <a:t> group, click the </a:t>
            </a:r>
            <a:r>
              <a:rPr lang="en-US" sz="1200" b="1" baseline="0" dirty="0" smtClean="0"/>
              <a:t>Format</a:t>
            </a:r>
            <a:r>
              <a:rPr lang="en-US" sz="1200" baseline="0" dirty="0" smtClean="0"/>
              <a:t> </a:t>
            </a:r>
            <a:r>
              <a:rPr lang="en-US" sz="1200" b="1" baseline="0" dirty="0" smtClean="0"/>
              <a:t>Shape</a:t>
            </a:r>
            <a:r>
              <a:rPr lang="en-US" sz="1200" baseline="0" dirty="0" smtClean="0"/>
              <a:t> dialog box launcher. </a:t>
            </a:r>
            <a:r>
              <a:rPr lang="en-US" sz="1200" dirty="0" smtClean="0"/>
              <a:t>In the </a:t>
            </a:r>
            <a:r>
              <a:rPr lang="en-US" sz="1200" b="1" dirty="0" smtClean="0"/>
              <a:t>Format</a:t>
            </a:r>
            <a:r>
              <a:rPr lang="en-US" sz="1200" dirty="0" smtClean="0"/>
              <a:t> </a:t>
            </a:r>
            <a:r>
              <a:rPr lang="en-US" sz="1200" b="1" dirty="0" smtClean="0"/>
              <a:t>Shape</a:t>
            </a:r>
            <a:r>
              <a:rPr lang="en-US" sz="1200" dirty="0" smtClean="0"/>
              <a:t> dialog box, click</a:t>
            </a:r>
            <a:r>
              <a:rPr lang="en-US" sz="1200" baseline="0" dirty="0" smtClean="0"/>
              <a:t> </a:t>
            </a:r>
            <a:r>
              <a:rPr lang="en-US" sz="1200" b="1" baseline="0" dirty="0" smtClean="0"/>
              <a:t>Fill</a:t>
            </a:r>
            <a:r>
              <a:rPr lang="en-US" sz="1200" baseline="0" dirty="0" smtClean="0"/>
              <a:t> in the left pane, </a:t>
            </a: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a:t>
            </a:r>
            <a:r>
              <a:rPr lang="en-US" sz="1200" baseline="0" dirty="0" smtClean="0"/>
              <a:t>in the </a:t>
            </a:r>
            <a:r>
              <a:rPr lang="en-US" sz="1200" b="1" baseline="0" dirty="0" smtClean="0"/>
              <a:t>Fill</a:t>
            </a:r>
            <a:r>
              <a:rPr lang="en-US" sz="1200" baseline="0" dirty="0" smtClean="0"/>
              <a:t> pane, </a:t>
            </a:r>
            <a:r>
              <a:rPr lang="en-US" sz="1200" kern="1200" dirty="0" smtClean="0">
                <a:solidFill>
                  <a:schemeClr val="tx1"/>
                </a:solidFill>
                <a:latin typeface="+mn-lt"/>
                <a:ea typeface="+mn-ea"/>
                <a:cs typeface="+mn-cs"/>
              </a:rPr>
              <a:t>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dirty="0" smtClean="0">
                <a:solidFill>
                  <a:schemeClr val="accent6"/>
                </a:solidFill>
                <a:latin typeface="+mn-lt"/>
              </a:rPr>
              <a:t>White,</a:t>
            </a:r>
            <a:r>
              <a:rPr lang="en-US" sz="1200" b="1" baseline="0" dirty="0" smtClean="0">
                <a:solidFill>
                  <a:schemeClr val="accent6"/>
                </a:solidFill>
                <a:latin typeface="+mn-lt"/>
              </a:rPr>
              <a:t> Background 1 </a:t>
            </a:r>
            <a:r>
              <a:rPr lang="en-US" sz="1200" b="0" baseline="0" dirty="0" smtClean="0">
                <a:solidFill>
                  <a:schemeClr val="accent6"/>
                </a:solidFill>
                <a:latin typeface="+mn-lt"/>
              </a:rPr>
              <a:t>(first row, first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dirty="0" smtClean="0">
                <a:solidFill>
                  <a:schemeClr val="accent6"/>
                </a:solidFill>
                <a:latin typeface="+mn-lt"/>
              </a:rPr>
              <a:t>White,</a:t>
            </a:r>
            <a:r>
              <a:rPr lang="en-US" sz="1200" b="1" baseline="0" dirty="0" smtClean="0">
                <a:solidFill>
                  <a:schemeClr val="accent6"/>
                </a:solidFill>
                <a:latin typeface="+mn-lt"/>
              </a:rPr>
              <a:t> Background 1 </a:t>
            </a:r>
            <a:r>
              <a:rPr lang="en-US" sz="1200" b="0" baseline="0" dirty="0" smtClean="0">
                <a:solidFill>
                  <a:schemeClr val="accent6"/>
                </a:solidFill>
                <a:latin typeface="+mn-lt"/>
              </a:rPr>
              <a:t>(first row, first option from the left). </a:t>
            </a:r>
          </a:p>
          <a:p>
            <a:pPr marL="1143000" lvl="2" indent="-228600">
              <a:buFont typeface="Arial" pitchFamily="34" charset="0"/>
              <a:buChar char="•"/>
            </a:pPr>
            <a:r>
              <a:rPr lang="en-US" sz="1200" b="0" kern="1200" baseline="0" dirty="0" smtClean="0">
                <a:solidFill>
                  <a:schemeClr val="accent6"/>
                </a:solidFill>
                <a:latin typeface="+mn-lt"/>
                <a:ea typeface="+mn-ea"/>
                <a:cs typeface="+mn-cs"/>
              </a:rPr>
              <a:t>In the </a:t>
            </a:r>
            <a:r>
              <a:rPr lang="en-US" sz="1200" b="1" kern="1200" baseline="0" dirty="0" smtClean="0">
                <a:solidFill>
                  <a:schemeClr val="accent6"/>
                </a:solidFill>
                <a:latin typeface="+mn-lt"/>
                <a:ea typeface="+mn-ea"/>
                <a:cs typeface="+mn-cs"/>
              </a:rPr>
              <a:t>Transparency</a:t>
            </a:r>
            <a:r>
              <a:rPr lang="en-US" sz="1200" b="0" kern="1200" baseline="0" dirty="0" smtClean="0">
                <a:solidFill>
                  <a:schemeClr val="accent6"/>
                </a:solidFill>
                <a:latin typeface="+mn-lt"/>
                <a:ea typeface="+mn-ea"/>
                <a:cs typeface="+mn-cs"/>
              </a:rPr>
              <a:t> box, enter </a:t>
            </a:r>
            <a:r>
              <a:rPr lang="en-US" sz="1200" b="1" kern="1200" baseline="0" dirty="0" smtClean="0">
                <a:solidFill>
                  <a:schemeClr val="accent6"/>
                </a:solidFill>
                <a:latin typeface="+mn-lt"/>
                <a:ea typeface="+mn-ea"/>
                <a:cs typeface="+mn-cs"/>
              </a:rPr>
              <a:t>100%</a:t>
            </a:r>
            <a:r>
              <a:rPr lang="en-US" sz="1200" b="0" kern="1200" baseline="0" dirty="0" smtClean="0">
                <a:solidFill>
                  <a:schemeClr val="accent6"/>
                </a:solidFill>
                <a:latin typeface="+mn-lt"/>
                <a:ea typeface="+mn-ea"/>
                <a:cs typeface="+mn-cs"/>
              </a:rPr>
              <a:t>.</a:t>
            </a:r>
            <a:endParaRPr lang="en-US" sz="1200" b="1" kern="1200" baseline="0" dirty="0" smtClean="0">
              <a:solidFill>
                <a:schemeClr val="tx1"/>
              </a:solidFill>
              <a:latin typeface="+mn-lt"/>
              <a:ea typeface="+mn-ea"/>
              <a:cs typeface="+mn-cs"/>
            </a:endParaRPr>
          </a:p>
          <a:p>
            <a:pPr marL="228600" indent="-228600">
              <a:buFont typeface="+mj-lt"/>
              <a:buAutoNum type="arabicPeriod"/>
            </a:pPr>
            <a:r>
              <a:rPr lang="en-US" sz="1200" dirty="0" smtClean="0"/>
              <a:t>Also in the </a:t>
            </a:r>
            <a:r>
              <a:rPr lang="en-US" sz="1200" b="1" dirty="0" smtClean="0"/>
              <a:t>Format</a:t>
            </a:r>
            <a:r>
              <a:rPr lang="en-US" sz="1200" dirty="0" smtClean="0"/>
              <a:t> </a:t>
            </a:r>
            <a:r>
              <a:rPr lang="en-US" sz="1200" b="1" dirty="0" smtClean="0"/>
              <a:t>Shape</a:t>
            </a:r>
            <a:r>
              <a:rPr lang="en-US" sz="1200" dirty="0" smtClean="0"/>
              <a:t> dialog</a:t>
            </a:r>
            <a:r>
              <a:rPr lang="en-US" sz="1200" baseline="0" dirty="0" smtClean="0"/>
              <a:t> box, click </a:t>
            </a:r>
            <a:r>
              <a:rPr lang="en-US" sz="1200" b="1" baseline="0" dirty="0" smtClean="0"/>
              <a:t>Line</a:t>
            </a:r>
            <a:r>
              <a:rPr lang="en-US" sz="1200" baseline="0" dirty="0" smtClean="0"/>
              <a:t> </a:t>
            </a:r>
            <a:r>
              <a:rPr lang="en-US" sz="1200" b="1" baseline="0" dirty="0" smtClean="0"/>
              <a:t>Color</a:t>
            </a:r>
            <a:r>
              <a:rPr lang="en-US" sz="1200" baseline="0" dirty="0" smtClean="0"/>
              <a:t> in the left pane, and in the </a:t>
            </a:r>
            <a:r>
              <a:rPr lang="en-US" sz="1200" b="1" baseline="0" dirty="0" smtClean="0"/>
              <a:t>Line</a:t>
            </a:r>
            <a:r>
              <a:rPr lang="en-US" sz="1200" baseline="0" dirty="0" smtClean="0"/>
              <a:t> </a:t>
            </a:r>
            <a:r>
              <a:rPr lang="en-US" sz="1200" b="1" baseline="0" dirty="0" smtClean="0"/>
              <a:t>Color</a:t>
            </a:r>
            <a:r>
              <a:rPr lang="en-US" sz="1200" baseline="0" dirty="0" smtClean="0"/>
              <a:t> pane click </a:t>
            </a:r>
            <a:r>
              <a:rPr lang="en-US" sz="1200" b="1" baseline="0" dirty="0" smtClean="0"/>
              <a:t>No</a:t>
            </a:r>
            <a:r>
              <a:rPr lang="en-US" sz="1200" baseline="0" dirty="0" smtClean="0"/>
              <a:t> </a:t>
            </a:r>
            <a:r>
              <a:rPr lang="en-US" sz="1200" b="1" baseline="0" dirty="0" smtClean="0"/>
              <a:t>line</a:t>
            </a:r>
            <a:r>
              <a:rPr lang="en-US" sz="1200" baseline="0" dirty="0" smtClean="0"/>
              <a:t>. </a:t>
            </a:r>
            <a:endParaRPr lang="en-US" sz="1200" dirty="0" smtClean="0"/>
          </a:p>
          <a:p>
            <a:pPr marL="228600" indent="-228600">
              <a:buFont typeface="+mj-lt"/>
              <a:buAutoNum type="arabicPeriod"/>
            </a:pPr>
            <a:r>
              <a:rPr lang="en-US" sz="1200" dirty="0" smtClean="0"/>
              <a:t>Under</a:t>
            </a:r>
            <a:r>
              <a:rPr lang="en-US" sz="1200" baseline="0" dirty="0" smtClean="0"/>
              <a:t> </a:t>
            </a:r>
            <a:r>
              <a:rPr lang="en-US" sz="1200" b="1" baseline="0" dirty="0" smtClean="0"/>
              <a:t>Drawing</a:t>
            </a:r>
            <a:r>
              <a:rPr lang="en-US" sz="1200" baseline="0" dirty="0" smtClean="0"/>
              <a:t> </a:t>
            </a:r>
            <a:r>
              <a:rPr lang="en-US" sz="1200" b="1" baseline="0" dirty="0" smtClean="0"/>
              <a:t>Tools</a:t>
            </a:r>
            <a:r>
              <a:rPr lang="en-US" sz="1200" baseline="0" dirty="0" smtClean="0"/>
              <a:t>, on the </a:t>
            </a:r>
            <a:r>
              <a:rPr lang="en-US" sz="1200" b="1" baseline="0" dirty="0" smtClean="0"/>
              <a:t>Format</a:t>
            </a:r>
            <a:r>
              <a:rPr lang="en-US" sz="1200" baseline="0" dirty="0" smtClean="0"/>
              <a:t> tab, in the bottom right corner of the </a:t>
            </a:r>
            <a:r>
              <a:rPr lang="en-US" sz="1200" b="1" baseline="0" dirty="0" smtClean="0"/>
              <a:t>Size</a:t>
            </a:r>
            <a:r>
              <a:rPr lang="en-US" sz="1200" baseline="0" dirty="0" smtClean="0"/>
              <a:t> group, click the </a:t>
            </a:r>
            <a:r>
              <a:rPr lang="en-US" sz="1200" b="1" baseline="0" dirty="0" smtClean="0"/>
              <a:t>Size and Position </a:t>
            </a:r>
            <a:r>
              <a:rPr lang="en-US" sz="1200" b="0" baseline="0" dirty="0" smtClean="0"/>
              <a:t>d</a:t>
            </a:r>
            <a:r>
              <a:rPr lang="en-US" sz="1200" baseline="0" dirty="0" smtClean="0"/>
              <a:t>ialog box launcher. In the </a:t>
            </a:r>
            <a:r>
              <a:rPr lang="en-US" sz="1200" b="1" baseline="0" dirty="0" smtClean="0"/>
              <a:t>Size and Position </a:t>
            </a:r>
            <a:r>
              <a:rPr lang="en-US" sz="1200" baseline="0" dirty="0" smtClean="0"/>
              <a:t>dialog box, on the </a:t>
            </a:r>
            <a:r>
              <a:rPr lang="en-US" sz="1200" b="1" baseline="0" dirty="0" smtClean="0"/>
              <a:t>Size</a:t>
            </a:r>
            <a:r>
              <a:rPr lang="en-US" sz="1200" baseline="0" dirty="0" smtClean="0"/>
              <a:t> tab, under </a:t>
            </a:r>
            <a:r>
              <a:rPr lang="en-US" sz="1200" b="1" baseline="0" dirty="0" smtClean="0"/>
              <a:t>Size</a:t>
            </a:r>
            <a:r>
              <a:rPr lang="en-US" sz="1200" baseline="0" dirty="0" smtClean="0"/>
              <a:t> </a:t>
            </a:r>
            <a:r>
              <a:rPr lang="en-US" sz="1200" b="1" baseline="0" dirty="0" smtClean="0"/>
              <a:t>and rotation </a:t>
            </a:r>
            <a:r>
              <a:rPr lang="en-US" sz="1200" baseline="0" dirty="0" smtClean="0"/>
              <a:t>do the following:</a:t>
            </a:r>
          </a:p>
          <a:p>
            <a:pPr marL="685800" lvl="1" indent="-228600">
              <a:buFont typeface="Arial" pitchFamily="34" charset="0"/>
              <a:buChar char="•"/>
            </a:pPr>
            <a:r>
              <a:rPr lang="en-US" sz="1200" baseline="0" dirty="0" smtClean="0"/>
              <a:t>In the </a:t>
            </a:r>
            <a:r>
              <a:rPr lang="en-US" sz="1200" b="1" baseline="0" dirty="0" smtClean="0"/>
              <a:t>Height</a:t>
            </a:r>
            <a:r>
              <a:rPr lang="en-US" sz="1200" baseline="0" dirty="0" smtClean="0"/>
              <a:t> box, enter </a:t>
            </a:r>
            <a:r>
              <a:rPr lang="en-US" sz="1200" b="1" baseline="0" dirty="0" smtClean="0"/>
              <a:t>0.51”</a:t>
            </a:r>
            <a:r>
              <a:rPr lang="en-US" sz="1200" baseline="0" dirty="0" smtClean="0"/>
              <a:t>.</a:t>
            </a:r>
          </a:p>
          <a:p>
            <a:pPr marL="685800" lvl="1" indent="-228600">
              <a:buFont typeface="Arial" pitchFamily="34" charset="0"/>
              <a:buChar char="•"/>
            </a:pPr>
            <a:r>
              <a:rPr lang="en-US" sz="1200" baseline="0" dirty="0" smtClean="0"/>
              <a:t>In the </a:t>
            </a:r>
            <a:r>
              <a:rPr lang="en-US" sz="1200" b="1" baseline="0" dirty="0" smtClean="0"/>
              <a:t>Width</a:t>
            </a:r>
            <a:r>
              <a:rPr lang="en-US" sz="1200" baseline="0" dirty="0" smtClean="0"/>
              <a:t> box, enter </a:t>
            </a:r>
            <a:r>
              <a:rPr lang="en-US" sz="1200" b="1" baseline="0" dirty="0" smtClean="0"/>
              <a:t>0.51”.</a:t>
            </a:r>
          </a:p>
          <a:p>
            <a:pPr marL="685800" lvl="1" indent="-228600">
              <a:buFont typeface="Arial" pitchFamily="34" charset="0"/>
              <a:buChar char="•"/>
            </a:pPr>
            <a:r>
              <a:rPr lang="en-US" sz="1200" baseline="0" dirty="0" smtClean="0"/>
              <a:t>In the </a:t>
            </a:r>
            <a:r>
              <a:rPr lang="en-US" sz="1200" b="1" baseline="0" dirty="0" smtClean="0"/>
              <a:t>Rotation</a:t>
            </a:r>
            <a:r>
              <a:rPr lang="en-US" sz="1200" baseline="0" dirty="0" smtClean="0"/>
              <a:t> box, enter </a:t>
            </a:r>
            <a:r>
              <a:rPr lang="en-US" sz="1200" b="1" dirty="0" smtClean="0"/>
              <a:t>15°</a:t>
            </a:r>
            <a:r>
              <a:rPr lang="en-US" sz="1200" dirty="0" smtClean="0"/>
              <a:t>.</a:t>
            </a:r>
          </a:p>
          <a:p>
            <a:pPr marL="228600" indent="-228600">
              <a:buFont typeface="+mj-lt"/>
              <a:buAutoNum type="arabicPeriod"/>
            </a:pPr>
            <a:endParaRPr lang="en-US" sz="1200" dirty="0" smtClean="0"/>
          </a:p>
          <a:p>
            <a:pPr marL="228600" indent="-228600">
              <a:buFont typeface="+mj-lt"/>
              <a:buAutoNum type="arabicPeriod"/>
            </a:pPr>
            <a:endParaRPr lang="en-US" sz="1200" dirty="0" smtClean="0"/>
          </a:p>
          <a:p>
            <a:pPr marL="228600" indent="-228600">
              <a:buFont typeface="+mj-lt"/>
              <a:buNone/>
            </a:pPr>
            <a:r>
              <a:rPr lang="en-US" sz="1200" dirty="0" smtClean="0"/>
              <a:t>To reproduce the other stars on this slide, do the following:</a:t>
            </a:r>
          </a:p>
          <a:p>
            <a:pPr marL="228600" indent="-228600">
              <a:buFont typeface="+mj-lt"/>
              <a:buAutoNum type="arabicPeriod"/>
            </a:pPr>
            <a:r>
              <a:rPr lang="en-US" sz="1200" dirty="0" smtClean="0"/>
              <a:t>On</a:t>
            </a:r>
            <a:r>
              <a:rPr lang="en-US" sz="1200" baseline="0" dirty="0" smtClean="0"/>
              <a:t> the slide, s</a:t>
            </a:r>
            <a:r>
              <a:rPr lang="en-US" sz="1200" dirty="0" smtClean="0"/>
              <a:t>elect the </a:t>
            </a:r>
            <a:r>
              <a:rPr lang="en-US" sz="1200" baseline="0" dirty="0" smtClean="0"/>
              <a:t>star.  On the </a:t>
            </a:r>
            <a:r>
              <a:rPr lang="en-US" sz="1200" b="1" baseline="0" dirty="0" smtClean="0"/>
              <a:t>Home</a:t>
            </a:r>
            <a:r>
              <a:rPr lang="en-US" sz="1200" baseline="0" dirty="0" smtClean="0"/>
              <a:t> tab, in the </a:t>
            </a:r>
            <a:r>
              <a:rPr lang="en-US" sz="1200" b="1" baseline="0" dirty="0" smtClean="0"/>
              <a:t>Clipboard</a:t>
            </a:r>
            <a:r>
              <a:rPr lang="en-US" sz="1200" baseline="0" dirty="0" smtClean="0"/>
              <a:t> group, click the arrow under </a:t>
            </a:r>
            <a:r>
              <a:rPr lang="en-US" sz="1200" b="1" baseline="0" dirty="0" smtClean="0"/>
              <a:t>Paste</a:t>
            </a:r>
            <a:r>
              <a:rPr lang="en-US" sz="1200" b="0" baseline="0" dirty="0" smtClean="0"/>
              <a:t>, </a:t>
            </a:r>
            <a:r>
              <a:rPr lang="en-US" sz="1200" baseline="0" dirty="0" smtClean="0"/>
              <a:t>and then click </a:t>
            </a:r>
            <a:r>
              <a:rPr lang="en-US" sz="1200" b="1" baseline="0" dirty="0" smtClean="0"/>
              <a:t>Duplicate</a:t>
            </a:r>
            <a:r>
              <a:rPr lang="en-US" sz="1200" baseline="0" dirty="0" smtClean="0"/>
              <a:t>. </a:t>
            </a:r>
          </a:p>
          <a:p>
            <a:pPr marL="228600" indent="-228600">
              <a:buFont typeface="+mj-lt"/>
              <a:buAutoNum type="arabicPeriod"/>
            </a:pPr>
            <a:r>
              <a:rPr lang="en-US" sz="1200" baseline="0" dirty="0" smtClean="0"/>
              <a:t>On the slide, drag the second star until it slightly overlaps the edge of a letter in the text box.</a:t>
            </a:r>
          </a:p>
          <a:p>
            <a:pPr marL="228600" indent="-228600">
              <a:buFont typeface="+mj-lt"/>
              <a:buAutoNum type="arabicPeriod"/>
            </a:pPr>
            <a:r>
              <a:rPr lang="en-US" sz="1200" baseline="0" dirty="0" smtClean="0"/>
              <a:t>Change the size of the star in </a:t>
            </a:r>
            <a:r>
              <a:rPr lang="en-US" sz="1200" b="0" baseline="0" dirty="0" smtClean="0"/>
              <a:t>the </a:t>
            </a:r>
            <a:r>
              <a:rPr lang="en-US" sz="1200" b="1" baseline="0" dirty="0" smtClean="0"/>
              <a:t>Drawing Tools</a:t>
            </a:r>
            <a:r>
              <a:rPr lang="en-US" sz="1200" b="0" baseline="0" dirty="0" smtClean="0"/>
              <a:t>, on the </a:t>
            </a:r>
            <a:r>
              <a:rPr lang="en-US" sz="1200" b="1" baseline="0" dirty="0" smtClean="0"/>
              <a:t>Format</a:t>
            </a:r>
            <a:r>
              <a:rPr lang="en-US" sz="1200" b="0" baseline="0" dirty="0" smtClean="0"/>
              <a:t> tab, in the </a:t>
            </a:r>
            <a:r>
              <a:rPr lang="en-US" sz="1200" b="1" baseline="0" dirty="0" smtClean="0"/>
              <a:t>Size</a:t>
            </a:r>
            <a:r>
              <a:rPr lang="en-US" sz="1200" b="0" baseline="0" dirty="0" smtClean="0"/>
              <a:t> group.</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Repeat steps 1-3 for a total of five stars.</a:t>
            </a:r>
          </a:p>
          <a:p>
            <a:pPr marL="228600" indent="-228600">
              <a:buFont typeface="+mj-lt"/>
              <a:buAutoNum type="arabicPeriod"/>
            </a:pPr>
            <a:endParaRPr lang="en-US" sz="1200" dirty="0" smtClean="0"/>
          </a:p>
          <a:p>
            <a:pPr marL="228600" indent="-228600">
              <a:buFont typeface="+mj-lt"/>
              <a:buNone/>
            </a:pPr>
            <a:endParaRPr lang="en-US" sz="1200" dirty="0" smtClean="0"/>
          </a:p>
          <a:p>
            <a:pPr marL="228600" indent="-228600">
              <a:buFont typeface="+mj-lt"/>
              <a:buNone/>
            </a:pPr>
            <a:r>
              <a:rPr lang="en-US" sz="1200" dirty="0" smtClean="0"/>
              <a:t>To reproduce the animation effects on this slide, do the following:</a:t>
            </a:r>
          </a:p>
          <a:p>
            <a:pPr marL="228600" indent="-228600">
              <a:buFont typeface="+mj-lt"/>
              <a:buAutoNum type="arabicPeriod"/>
            </a:pPr>
            <a:r>
              <a:rPr lang="en-US" sz="1200" dirty="0" smtClean="0"/>
              <a:t>On</a:t>
            </a:r>
            <a:r>
              <a:rPr lang="en-US" sz="1200" baseline="0" dirty="0" smtClean="0"/>
              <a:t> the </a:t>
            </a:r>
            <a:r>
              <a:rPr lang="en-US" sz="1200" b="1" baseline="0" dirty="0" smtClean="0"/>
              <a:t>Animations</a:t>
            </a:r>
            <a:r>
              <a:rPr lang="en-US" sz="1200" baseline="0" dirty="0" smtClean="0"/>
              <a:t> tab, in the </a:t>
            </a:r>
            <a:r>
              <a:rPr lang="en-US" sz="1200" b="1" baseline="0" dirty="0" smtClean="0"/>
              <a:t>Animations</a:t>
            </a:r>
            <a:r>
              <a:rPr lang="en-US" sz="1200" baseline="0" dirty="0" smtClean="0"/>
              <a:t> group, click </a:t>
            </a:r>
            <a:r>
              <a:rPr lang="en-US" sz="1200" b="1" baseline="0" dirty="0" smtClean="0"/>
              <a:t>Custom</a:t>
            </a:r>
            <a:r>
              <a:rPr lang="en-US" sz="1200" baseline="0" dirty="0" smtClean="0"/>
              <a:t> </a:t>
            </a:r>
            <a:r>
              <a:rPr lang="en-US" sz="1200" b="1" baseline="0" dirty="0" smtClean="0"/>
              <a:t>Animation</a:t>
            </a:r>
            <a:r>
              <a:rPr lang="en-US" sz="1200" baseline="0" dirty="0" smtClean="0"/>
              <a:t>.</a:t>
            </a:r>
            <a:endParaRPr lang="en-US" sz="120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first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Click</a:t>
            </a:r>
            <a:r>
              <a:rPr lang="en-US" sz="1200" baseline="0" dirty="0" smtClean="0"/>
              <a:t> </a:t>
            </a:r>
            <a:r>
              <a:rPr lang="en-US" sz="1200" b="1" baseline="0"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 click</a:t>
            </a:r>
            <a:r>
              <a:rPr lang="en-US" sz="1200" baseline="0" dirty="0" smtClean="0"/>
              <a:t> </a:t>
            </a:r>
            <a:r>
              <a:rPr lang="en-US" sz="1200" b="1" baseline="0" dirty="0" smtClean="0"/>
              <a:t>Grow &amp; Turn</a:t>
            </a:r>
            <a:r>
              <a:rPr lang="en-US" sz="1200" baseline="0" dirty="0" smtClean="0"/>
              <a:t>.</a:t>
            </a:r>
          </a:p>
          <a:p>
            <a:pPr marL="685800" lvl="1" indent="-228600">
              <a:buFont typeface="+mj-lt"/>
              <a:buAutoNum type="arabicPeriod"/>
            </a:pPr>
            <a:r>
              <a:rPr lang="en-US" sz="1200" baseline="0" dirty="0" smtClean="0"/>
              <a:t>Select the animation effect (grow &amp; turn entrance effect for the first star). Under </a:t>
            </a:r>
            <a:r>
              <a:rPr lang="en-US" sz="1200" b="1" baseline="0" dirty="0" smtClean="0"/>
              <a:t>Modify: Grow &amp; Turn</a:t>
            </a:r>
            <a:r>
              <a:rPr lang="en-US" sz="1200" b="0" baseline="0" dirty="0" smtClean="0"/>
              <a:t>,</a:t>
            </a:r>
            <a:r>
              <a:rPr lang="en-US" sz="1200" b="1"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Start</a:t>
            </a:r>
            <a:r>
              <a:rPr lang="en-US" sz="1200" baseline="0" dirty="0" smtClean="0"/>
              <a:t> list, select </a:t>
            </a:r>
            <a:r>
              <a:rPr lang="en-US" sz="1200" b="1" baseline="0" dirty="0" smtClean="0"/>
              <a:t>With</a:t>
            </a:r>
            <a:r>
              <a:rPr lang="en-US" sz="1200" baseline="0" dirty="0" smtClean="0"/>
              <a:t> </a:t>
            </a:r>
            <a:r>
              <a:rPr lang="en-US" sz="1200" b="1" baseline="0" dirty="0" smtClean="0"/>
              <a:t>Previous</a:t>
            </a:r>
            <a:r>
              <a:rPr lang="en-US" sz="1200" baseline="0" dirty="0" smtClean="0"/>
              <a:t>.</a:t>
            </a:r>
          </a:p>
          <a:p>
            <a:pPr marL="1143000" lvl="2" indent="-228600">
              <a:buFont typeface="Arial" pitchFamily="34" charset="0"/>
              <a:buChar char="•"/>
            </a:pPr>
            <a:r>
              <a:rPr lang="en-US" sz="1200" baseline="0" dirty="0" smtClean="0"/>
              <a:t>In the </a:t>
            </a:r>
            <a:r>
              <a:rPr lang="en-US" sz="1200" b="1" baseline="0" dirty="0" smtClean="0"/>
              <a:t>Speed</a:t>
            </a:r>
            <a:r>
              <a:rPr lang="en-US" sz="1200" baseline="0" dirty="0" smtClean="0"/>
              <a:t> list, select </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first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second animation effect (grow &amp; turn exit effect for the first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0.7</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second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third animation effect (grow &amp; turn entrance effect for the second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0.2</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fourth animation effect (grow &amp; turn exit effect for the second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0.9</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third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fifth animation effect (grow &amp; turn entrance effect for the third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0.4</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third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sixth animation effect (grow &amp; turn exit effect for the third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1.1</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fourth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seventh animation effect (grow &amp; turn entrance effect for the fourth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0.8</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fourth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eighth animation effect (grow &amp; turn exit effect for the fourth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1.4</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AutoNum type="arabicPeriod"/>
            </a:pPr>
            <a:r>
              <a:rPr lang="en-US" sz="1200" dirty="0" smtClean="0"/>
              <a:t>On</a:t>
            </a:r>
            <a:r>
              <a:rPr lang="en-US" sz="1200" baseline="0" dirty="0" smtClean="0"/>
              <a:t> the slide, s</a:t>
            </a:r>
            <a:r>
              <a:rPr lang="en-US" sz="1200" dirty="0" smtClean="0"/>
              <a:t>elect the fifth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Entrance</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Entrance</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ninth animation effect (grow &amp; turn entrance effect for the fifth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0.9</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fifth star from</a:t>
            </a:r>
            <a:r>
              <a:rPr lang="en-US" sz="1200" baseline="0" dirty="0" smtClean="0"/>
              <a:t> the left. I</a:t>
            </a:r>
            <a:r>
              <a:rPr lang="en-US" sz="1200" dirty="0" smtClean="0"/>
              <a:t>n the </a:t>
            </a:r>
            <a:r>
              <a:rPr lang="en-US" sz="1200" b="1" dirty="0" smtClean="0"/>
              <a:t>Custom</a:t>
            </a:r>
            <a:r>
              <a:rPr lang="en-US" sz="1200" dirty="0" smtClean="0"/>
              <a:t> </a:t>
            </a:r>
            <a:r>
              <a:rPr lang="en-US" sz="1200" b="1" dirty="0" smtClean="0"/>
              <a:t>Animation</a:t>
            </a:r>
            <a:r>
              <a:rPr lang="en-US" sz="1200" dirty="0" smtClean="0"/>
              <a:t> task pane, do the following:</a:t>
            </a:r>
          </a:p>
          <a:p>
            <a:pPr marL="685800" lvl="1" indent="-228600">
              <a:buFont typeface="+mj-lt"/>
              <a:buAutoNum type="arabicPeriod"/>
            </a:pPr>
            <a:r>
              <a:rPr lang="en-US" sz="1200" dirty="0" smtClean="0"/>
              <a:t>Click </a:t>
            </a:r>
            <a:r>
              <a:rPr lang="en-US" sz="1200" b="1" dirty="0" smtClean="0"/>
              <a:t>Add</a:t>
            </a:r>
            <a:r>
              <a:rPr lang="en-US" sz="1200" baseline="0" dirty="0" smtClean="0"/>
              <a:t> </a:t>
            </a:r>
            <a:r>
              <a:rPr lang="en-US" sz="1200" b="1" baseline="0" dirty="0" smtClean="0"/>
              <a:t>Effect</a:t>
            </a:r>
            <a:r>
              <a:rPr lang="en-US" sz="1200" baseline="0" dirty="0" smtClean="0"/>
              <a:t>, point to </a:t>
            </a:r>
            <a:r>
              <a:rPr lang="en-US" sz="1200" b="1" baseline="0" dirty="0" smtClean="0"/>
              <a:t>Exit</a:t>
            </a:r>
            <a:r>
              <a:rPr lang="en-US" sz="1200" b="0" baseline="0" dirty="0" smtClean="0"/>
              <a:t>,</a:t>
            </a:r>
            <a:r>
              <a:rPr lang="en-US" sz="1200" baseline="0" dirty="0" smtClean="0"/>
              <a:t> and then click </a:t>
            </a:r>
            <a:r>
              <a:rPr lang="en-US" sz="1200" b="1" baseline="0" dirty="0" smtClean="0"/>
              <a:t>More</a:t>
            </a:r>
            <a:r>
              <a:rPr lang="en-US" sz="1200" baseline="0" dirty="0" smtClean="0"/>
              <a:t> </a:t>
            </a:r>
            <a:r>
              <a:rPr lang="en-US" sz="1200" b="1" baseline="0" dirty="0" smtClean="0"/>
              <a:t>Effects</a:t>
            </a:r>
            <a:r>
              <a:rPr lang="en-US" sz="1200" baseline="0" dirty="0" smtClean="0"/>
              <a:t>. In the </a:t>
            </a:r>
            <a:r>
              <a:rPr lang="en-US" sz="1200" b="1" baseline="0" dirty="0" smtClean="0"/>
              <a:t>Add</a:t>
            </a:r>
            <a:r>
              <a:rPr lang="en-US" sz="1200" baseline="0" dirty="0" smtClean="0"/>
              <a:t> </a:t>
            </a:r>
            <a:r>
              <a:rPr lang="en-US" sz="1200" b="1" baseline="0" dirty="0" smtClean="0"/>
              <a:t>Exit</a:t>
            </a:r>
            <a:r>
              <a:rPr lang="en-US" sz="1200" baseline="0" dirty="0" smtClean="0"/>
              <a:t> </a:t>
            </a:r>
            <a:r>
              <a:rPr lang="en-US" sz="1200" b="1" baseline="0" dirty="0" smtClean="0"/>
              <a:t>Effect</a:t>
            </a:r>
            <a:r>
              <a:rPr lang="en-US" sz="1200" baseline="0" dirty="0" smtClean="0"/>
              <a:t> dialog box, under </a:t>
            </a:r>
            <a:r>
              <a:rPr lang="en-US" sz="1200" b="1" baseline="0" dirty="0" smtClean="0"/>
              <a:t>Moderate</a:t>
            </a:r>
            <a:r>
              <a:rPr lang="en-US" sz="1200" b="0" baseline="0" dirty="0" smtClean="0"/>
              <a:t>,</a:t>
            </a:r>
            <a:r>
              <a:rPr lang="en-US" sz="1200" baseline="0" dirty="0" smtClean="0"/>
              <a:t> click </a:t>
            </a:r>
            <a:r>
              <a:rPr lang="en-US" sz="1200" b="1" baseline="0" dirty="0" smtClean="0"/>
              <a:t>Grow &amp; Turn</a:t>
            </a:r>
            <a:r>
              <a:rPr lang="en-US" sz="1200" baseline="0" dirty="0" smtClean="0"/>
              <a:t>.</a:t>
            </a:r>
            <a:endParaRPr lang="en-US" sz="1200" dirty="0" smtClean="0"/>
          </a:p>
          <a:p>
            <a:pPr marL="685800" lvl="1" indent="-228600">
              <a:buFont typeface="+mj-lt"/>
              <a:buAutoNum type="arabicPeriod"/>
            </a:pPr>
            <a:r>
              <a:rPr lang="en-US" sz="1200" baseline="0" dirty="0" smtClean="0"/>
              <a:t>Select the 10</a:t>
            </a:r>
            <a:r>
              <a:rPr lang="en-US" sz="1200" baseline="30000" dirty="0" smtClean="0"/>
              <a:t>th</a:t>
            </a:r>
            <a:r>
              <a:rPr lang="en-US" sz="1200" baseline="0" dirty="0" smtClean="0"/>
              <a:t> animation effect (grow &amp; turn exit effect for the fifth star). </a:t>
            </a:r>
            <a:r>
              <a:rPr lang="en-US" sz="1200" dirty="0" smtClean="0"/>
              <a:t>Click</a:t>
            </a:r>
            <a:r>
              <a:rPr lang="en-US" sz="1200" baseline="0" dirty="0" smtClean="0"/>
              <a:t> the arrow to the right of the selected effect, and then click </a:t>
            </a:r>
            <a:r>
              <a:rPr lang="en-US" sz="1200" b="1" baseline="0" dirty="0" smtClean="0"/>
              <a:t>Effect Options</a:t>
            </a:r>
            <a:r>
              <a:rPr lang="en-US" sz="1200" baseline="0" dirty="0" smtClean="0"/>
              <a:t>. In the </a:t>
            </a:r>
            <a:r>
              <a:rPr lang="en-US" sz="1200" b="1" baseline="0" dirty="0" smtClean="0"/>
              <a:t>Grow &amp; Turn</a:t>
            </a:r>
            <a:r>
              <a:rPr lang="en-US" sz="1200" baseline="0" dirty="0" smtClean="0"/>
              <a:t> dialog box, on the </a:t>
            </a:r>
            <a:r>
              <a:rPr lang="en-US" sz="1200" b="1" baseline="0" dirty="0" smtClean="0"/>
              <a:t>Timing</a:t>
            </a:r>
            <a:r>
              <a:rPr lang="en-US" sz="1200" baseline="0" dirty="0" smtClean="0"/>
              <a:t> tab, do the following:</a:t>
            </a:r>
            <a:endParaRPr lang="en-US" sz="1200" dirty="0" smtClean="0"/>
          </a:p>
          <a:p>
            <a:pPr marL="1143000" lvl="2" indent="-228600">
              <a:buFont typeface="Arial" pitchFamily="34" charset="0"/>
              <a:buChar char="•"/>
            </a:pPr>
            <a:r>
              <a:rPr lang="en-US" sz="1200" dirty="0" smtClean="0"/>
              <a:t>In the </a:t>
            </a:r>
            <a:r>
              <a:rPr lang="en-US" sz="1200" b="1" dirty="0" smtClean="0"/>
              <a:t>Start</a:t>
            </a:r>
            <a:r>
              <a:rPr lang="en-US" sz="1200" dirty="0" smtClean="0"/>
              <a:t> list, select </a:t>
            </a:r>
            <a:r>
              <a:rPr lang="en-US" sz="1200" b="1" dirty="0" smtClean="0"/>
              <a:t>With</a:t>
            </a:r>
            <a:r>
              <a:rPr lang="en-US" sz="1200" dirty="0" smtClean="0"/>
              <a:t> </a:t>
            </a:r>
            <a:r>
              <a:rPr lang="en-US" sz="1200" b="1" dirty="0" smtClean="0"/>
              <a:t>Previous</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In the </a:t>
            </a:r>
            <a:r>
              <a:rPr lang="en-US" sz="1200" b="1" baseline="0" dirty="0" smtClean="0"/>
              <a:t>Delay</a:t>
            </a:r>
            <a:r>
              <a:rPr lang="en-US" sz="1200" baseline="0" dirty="0" smtClean="0"/>
              <a:t> box enter </a:t>
            </a:r>
            <a:r>
              <a:rPr lang="en-US" sz="1200" b="1" baseline="0" dirty="0" smtClean="0"/>
              <a:t>1.5</a:t>
            </a:r>
            <a:r>
              <a:rPr lang="en-US" sz="1200" baseline="0" dirty="0" smtClean="0"/>
              <a:t>. </a:t>
            </a:r>
            <a:endParaRPr lang="en-US" sz="1200" dirty="0" smtClean="0"/>
          </a:p>
          <a:p>
            <a:pPr marL="1143000" lvl="2" indent="-228600">
              <a:buFont typeface="Arial" pitchFamily="34" charset="0"/>
              <a:buChar char="•"/>
            </a:pPr>
            <a:r>
              <a:rPr lang="en-US" sz="1200" dirty="0" smtClean="0"/>
              <a:t>In the </a:t>
            </a:r>
            <a:r>
              <a:rPr lang="en-US" sz="1200" b="1" dirty="0" smtClean="0"/>
              <a:t>Speed</a:t>
            </a:r>
            <a:r>
              <a:rPr lang="en-US" sz="1200" baseline="0" dirty="0" smtClean="0"/>
              <a:t> list, select </a:t>
            </a:r>
            <a:r>
              <a:rPr lang="en-US" sz="1200" b="1" baseline="0" dirty="0" smtClean="0"/>
              <a:t>0.5 seconds </a:t>
            </a:r>
            <a:r>
              <a:rPr lang="en-US" sz="1200" baseline="0" dirty="0" smtClean="0"/>
              <a:t>(</a:t>
            </a:r>
            <a:r>
              <a:rPr lang="en-US" sz="1200" b="1" baseline="0" dirty="0" smtClean="0"/>
              <a:t>Very</a:t>
            </a:r>
            <a:r>
              <a:rPr lang="en-US" sz="1200" baseline="0" dirty="0" smtClean="0"/>
              <a:t> </a:t>
            </a:r>
            <a:r>
              <a:rPr lang="en-US" sz="1200" b="1" baseline="0" dirty="0" smtClean="0"/>
              <a:t>Fast)</a:t>
            </a:r>
            <a:r>
              <a:rPr lang="en-US" sz="1200" baseline="0" dirty="0" smtClean="0"/>
              <a:t>.</a:t>
            </a:r>
          </a:p>
          <a:p>
            <a:pPr marL="228600" indent="-228600">
              <a:buFont typeface="+mj-lt"/>
              <a:buNone/>
            </a:pPr>
            <a:endParaRPr lang="en-US" sz="1200" dirty="0" smtClean="0"/>
          </a:p>
          <a:p>
            <a:pPr marL="228600" indent="-228600">
              <a:buFont typeface="+mj-lt"/>
              <a:buNone/>
            </a:pPr>
            <a:endParaRPr lang="en-US" sz="1200" dirty="0" smtClean="0"/>
          </a:p>
          <a:p>
            <a:r>
              <a:rPr lang="en-US" sz="120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Center </a:t>
            </a:r>
            <a:r>
              <a:rPr lang="en-US" sz="1200" b="0" kern="1200" dirty="0" smtClean="0">
                <a:solidFill>
                  <a:schemeClr val="tx1"/>
                </a:solidFill>
                <a:latin typeface="+mn-lt"/>
                <a:ea typeface="+mn-ea"/>
                <a:cs typeface="+mn-cs"/>
              </a:rPr>
              <a:t>(third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a:t>
            </a:r>
            <a:r>
              <a:rPr lang="en-US" sz="1200" kern="1200" dirty="0" smtClean="0">
                <a:solidFill>
                  <a:schemeClr val="tx1"/>
                </a:solidFill>
                <a:latin typeface="+mn-lt"/>
                <a:ea typeface="+mn-ea"/>
                <a:cs typeface="+mn-cs"/>
              </a:rPr>
              <a:t> until two stops appear in the drop-down list.</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1 </a:t>
            </a:r>
            <a:r>
              <a:rPr lang="en-US" sz="1200" kern="1200" dirty="0" smtClean="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dirty="0" smtClean="0">
                <a:solidFill>
                  <a:schemeClr val="accent6"/>
                </a:solidFill>
                <a:latin typeface="+mn-lt"/>
              </a:rPr>
              <a:t>Black, Text 1, Lighter 35</a:t>
            </a:r>
            <a:r>
              <a:rPr lang="en-US" sz="1200" b="1" baseline="0" dirty="0" smtClean="0">
                <a:solidFill>
                  <a:schemeClr val="accent6"/>
                </a:solidFill>
                <a:latin typeface="+mn-lt"/>
              </a:rPr>
              <a:t>% </a:t>
            </a:r>
            <a:r>
              <a:rPr lang="en-US" sz="1200" b="0" baseline="0" dirty="0" smtClean="0">
                <a:solidFill>
                  <a:schemeClr val="accent6"/>
                </a:solidFill>
                <a:latin typeface="+mn-lt"/>
              </a:rPr>
              <a:t>(third row, second option from the left). </a:t>
            </a:r>
            <a:endParaRPr lang="en-US" sz="1200" b="1" kern="1200" baseline="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1" kern="1200" dirty="0" smtClean="0">
                <a:solidFill>
                  <a:schemeClr val="tx1"/>
                </a:solidFill>
                <a:latin typeface="+mn-lt"/>
                <a:ea typeface="+mn-ea"/>
                <a:cs typeface="+mn-cs"/>
              </a:rPr>
              <a:t>Stop 2 </a:t>
            </a:r>
            <a:r>
              <a:rPr lang="en-US" sz="1200" kern="1200" dirty="0" smtClean="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dirty="0" smtClean="0">
                <a:solidFill>
                  <a:schemeClr val="accent6"/>
                </a:solidFill>
                <a:latin typeface="+mn-lt"/>
              </a:rPr>
              <a:t>Black, Text 1 </a:t>
            </a:r>
            <a:r>
              <a:rPr lang="en-US" sz="1200" b="0" baseline="0" dirty="0" smtClean="0">
                <a:solidFill>
                  <a:schemeClr val="accent6"/>
                </a:solidFill>
                <a:latin typeface="+mn-lt"/>
              </a:rPr>
              <a:t>(first row, second option from the left). </a:t>
            </a:r>
            <a:endParaRPr lang="en-US" sz="1200" b="1" kern="1200" baseline="0" dirty="0" smtClean="0">
              <a:solidFill>
                <a:schemeClr val="tx1"/>
              </a:solidFill>
              <a:latin typeface="+mn-lt"/>
              <a:ea typeface="+mn-ea"/>
              <a:cs typeface="+mn-cs"/>
            </a:endParaRPr>
          </a:p>
          <a:p>
            <a:pPr marL="228600" indent="-228600">
              <a:buFont typeface="+mj-lt"/>
              <a:buNone/>
            </a:pPr>
            <a:endParaRPr lang="en-US" sz="1200" dirty="0" smtClean="0"/>
          </a:p>
        </p:txBody>
      </p:sp>
      <p:sp>
        <p:nvSpPr>
          <p:cNvPr id="5" name="Slide Image Placeholder 4"/>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12CFFAF-A7E5-4865-AB18-B5F95AAA42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2CFFAF-A7E5-4865-AB18-B5F95AAA42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2CFFAF-A7E5-4865-AB18-B5F95AAA42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4F925D-AFA4-40F0-9ADC-FC096FC2C67C}"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12CFFAF-A7E5-4865-AB18-B5F95AAA42C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4F925D-AFA4-40F0-9ADC-FC096FC2C67C}" type="datetimeFigureOut">
              <a:rPr lang="en-US" smtClean="0"/>
              <a:pPr/>
              <a:t>10/24/2013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12CFFAF-A7E5-4865-AB18-B5F95AAA42C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ideo" Target="file:///C:\Users\HarringtonJ\Desktop\CAT%20presentations\Muddiest%20Point.wm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video" Target="file:///C:\Users\HarringtonJ\Desktop\CAT%20presentations\Cats%20Check2.wmv" TargetMode="Externa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file:///C:\Users\HarringtonJ\Desktop\CAT%20presentations\ch%202%203.wmv"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file:///C:\Users\Jo\Desktop\CAT%20presentations\ch%202%203.wmv"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0" y="3044280"/>
            <a:ext cx="9906000" cy="769441"/>
          </a:xfrm>
          <a:prstGeom prst="rect">
            <a:avLst/>
          </a:prstGeom>
          <a:noFill/>
        </p:spPr>
        <p:txBody>
          <a:bodyPr wrap="square" rtlCol="0">
            <a:spAutoFit/>
          </a:bodyPr>
          <a:lstStyle/>
          <a:p>
            <a:r>
              <a:rPr lang="en-US" sz="4400" dirty="0">
                <a:solidFill>
                  <a:prstClr val="white"/>
                </a:solidFill>
                <a:latin typeface="Arial Black" pitchFamily="34" charset="0"/>
              </a:rPr>
              <a:t>••••••••••••••••••••••••••••••••••</a:t>
            </a:r>
          </a:p>
        </p:txBody>
      </p:sp>
      <p:sp>
        <p:nvSpPr>
          <p:cNvPr id="3" name="TextBox 2"/>
          <p:cNvSpPr txBox="1"/>
          <p:nvPr/>
        </p:nvSpPr>
        <p:spPr>
          <a:xfrm>
            <a:off x="1600200" y="2971800"/>
            <a:ext cx="6534802" cy="861774"/>
          </a:xfrm>
          <a:prstGeom prst="rect">
            <a:avLst/>
          </a:prstGeom>
          <a:noFill/>
        </p:spPr>
        <p:txBody>
          <a:bodyPr wrap="non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000" b="1" dirty="0" smtClean="0">
                <a:ln/>
                <a:solidFill>
                  <a:prstClr val="white"/>
                </a:solidFill>
                <a:latin typeface="Corbel" pitchFamily="34" charset="0"/>
              </a:rPr>
              <a:t>Speaker: Jo Harrington</a:t>
            </a:r>
            <a:endParaRPr lang="en-US" sz="5000" b="1" dirty="0">
              <a:ln/>
              <a:solidFill>
                <a:prstClr val="white"/>
              </a:solidFill>
              <a:latin typeface="Corbel" pitchFamily="34" charset="0"/>
            </a:endParaRPr>
          </a:p>
        </p:txBody>
      </p:sp>
      <p:sp>
        <p:nvSpPr>
          <p:cNvPr id="4" name="Title 1"/>
          <p:cNvSpPr>
            <a:spLocks noGrp="1"/>
          </p:cNvSpPr>
          <p:nvPr>
            <p:ph type="ctrTitle"/>
          </p:nvPr>
        </p:nvSpPr>
        <p:spPr>
          <a:xfrm>
            <a:off x="0" y="1219200"/>
            <a:ext cx="7851648" cy="1828800"/>
          </a:xfrm>
        </p:spPr>
        <p:txBody>
          <a:bodyPr/>
          <a:lstStyle/>
          <a:p>
            <a:r>
              <a:rPr lang="en-US" dirty="0" smtClean="0"/>
              <a:t>Classroom Assessment Techniques (CATs)</a:t>
            </a:r>
            <a:endParaRPr lang="en-US" dirty="0"/>
          </a:p>
        </p:txBody>
      </p:sp>
      <p:pic>
        <p:nvPicPr>
          <p:cNvPr id="1027" name="Picture 3" descr="C:\Users\HarringtonJ\AppData\Local\Microsoft\Windows\Temporary Internet Files\Content.IE5\0E3RHX43\MP90030969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799" y="4802579"/>
            <a:ext cx="2042445" cy="14569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10" presetClass="exit" presetSubtype="0" fill="hold" grpId="1" nodeType="withEffect">
                                  <p:stCondLst>
                                    <p:cond delay="1500"/>
                                  </p:stCondLst>
                                  <p:iterate type="lt">
                                    <p:tmPct val="10000"/>
                                  </p:iterate>
                                  <p:childTnLst>
                                    <p:animEffect transition="out" filter="fade">
                                      <p:cBhvr>
                                        <p:cTn id="10" dur="500"/>
                                        <p:tgtEl>
                                          <p:spTgt spid="8"/>
                                        </p:tgtEl>
                                      </p:cBhvr>
                                    </p:animEffect>
                                    <p:set>
                                      <p:cBhvr>
                                        <p:cTn id="11" dur="1" fill="hold">
                                          <p:stCondLst>
                                            <p:cond delay="499"/>
                                          </p:stCondLst>
                                        </p:cTn>
                                        <p:tgtEl>
                                          <p:spTgt spid="8"/>
                                        </p:tgtEl>
                                        <p:attrNameLst>
                                          <p:attrName>style.visibility</p:attrName>
                                        </p:attrNameLst>
                                      </p:cBhvr>
                                      <p:to>
                                        <p:strVal val="hidden"/>
                                      </p:to>
                                    </p:set>
                                  </p:childTnLst>
                                </p:cTn>
                              </p:par>
                              <p:par>
                                <p:cTn id="12" presetID="10" presetClass="entr" presetSubtype="0" fill="hold" grpId="0" nodeType="withEffect">
                                  <p:stCondLst>
                                    <p:cond delay="2000"/>
                                  </p:stCondLst>
                                  <p:iterate type="lt">
                                    <p:tmPct val="6000"/>
                                  </p:iterate>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US" dirty="0" smtClean="0"/>
              <a:t>CATs</a:t>
            </a:r>
            <a:br>
              <a:rPr lang="en-US" dirty="0" smtClean="0"/>
            </a:br>
            <a:r>
              <a:rPr lang="en-US" dirty="0" smtClean="0"/>
              <a:t>“Y” Diagram</a:t>
            </a:r>
            <a:endParaRPr lang="en-US" dirty="0"/>
          </a:p>
        </p:txBody>
      </p:sp>
      <p:pic>
        <p:nvPicPr>
          <p:cNvPr id="4" name="Content Placeholder 3" descr="y Cat.bmp"/>
          <p:cNvPicPr>
            <a:picLocks noGrp="1" noChangeAspect="1"/>
          </p:cNvPicPr>
          <p:nvPr>
            <p:ph idx="1"/>
          </p:nvPr>
        </p:nvPicPr>
        <p:blipFill>
          <a:blip r:embed="rId2" cstate="print"/>
          <a:stretch>
            <a:fillRect/>
          </a:stretch>
        </p:blipFill>
        <p:spPr>
          <a:xfrm>
            <a:off x="593818" y="1935163"/>
            <a:ext cx="7956364" cy="43894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smtClean="0"/>
              <a:t>CATs</a:t>
            </a:r>
            <a:br>
              <a:rPr lang="en-US" dirty="0" smtClean="0"/>
            </a:br>
            <a:r>
              <a:rPr lang="en-US" dirty="0" smtClean="0"/>
              <a:t>Muddiest Point</a:t>
            </a:r>
            <a:endParaRPr lang="en-US" dirty="0"/>
          </a:p>
        </p:txBody>
      </p:sp>
      <p:pic>
        <p:nvPicPr>
          <p:cNvPr id="4" name="Muddiest Point.wmv">
            <a:hlinkClick r:id="" action="ppaction://media"/>
          </p:cNvPr>
          <p:cNvPicPr>
            <a:picLocks noGrp="1" noRot="1" noChangeAspect="1"/>
          </p:cNvPicPr>
          <p:nvPr>
            <p:ph idx="1"/>
            <a:videoFile r:link="rId1"/>
          </p:nvPr>
        </p:nvPicPr>
        <p:blipFill>
          <a:blip r:embed="rId3" cstate="print"/>
          <a:stretch>
            <a:fillRect/>
          </a:stretch>
        </p:blipFill>
        <p:spPr>
          <a:xfrm>
            <a:off x="1066800" y="1371600"/>
            <a:ext cx="6994882" cy="51496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97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28600"/>
            <a:ext cx="8458200" cy="1371600"/>
          </a:xfrm>
        </p:spPr>
        <p:txBody>
          <a:bodyPr>
            <a:normAutofit fontScale="90000"/>
          </a:bodyPr>
          <a:lstStyle/>
          <a:p>
            <a:r>
              <a:rPr lang="en-US" dirty="0" smtClean="0"/>
              <a:t>Courses excluded from this analysis:</a:t>
            </a:r>
            <a:r>
              <a:rPr lang="en-US" dirty="0"/>
              <a:t/>
            </a:r>
            <a:br>
              <a:rPr lang="en-US" dirty="0"/>
            </a:br>
            <a:endParaRPr lang="en-US" dirty="0"/>
          </a:p>
        </p:txBody>
      </p:sp>
      <p:sp>
        <p:nvSpPr>
          <p:cNvPr id="7" name="Content Placeholder 6"/>
          <p:cNvSpPr>
            <a:spLocks noGrp="1"/>
          </p:cNvSpPr>
          <p:nvPr>
            <p:ph idx="1"/>
          </p:nvPr>
        </p:nvSpPr>
        <p:spPr>
          <a:xfrm>
            <a:off x="381000" y="990600"/>
            <a:ext cx="8534400" cy="5410199"/>
          </a:xfrm>
        </p:spPr>
        <p:txBody>
          <a:bodyPr>
            <a:normAutofit fontScale="92500" lnSpcReduction="10000"/>
          </a:bodyPr>
          <a:lstStyle/>
          <a:p>
            <a:pPr lvl="0"/>
            <a:r>
              <a:rPr lang="en-US" dirty="0" smtClean="0"/>
              <a:t>EduKan </a:t>
            </a:r>
            <a:r>
              <a:rPr lang="en-US" dirty="0"/>
              <a:t>courses</a:t>
            </a:r>
          </a:p>
          <a:p>
            <a:pPr lvl="0"/>
            <a:r>
              <a:rPr lang="en-US" dirty="0"/>
              <a:t>0, 0.5, 0 to #, credit hour courses</a:t>
            </a:r>
          </a:p>
          <a:p>
            <a:pPr lvl="0"/>
            <a:r>
              <a:rPr lang="en-US" dirty="0"/>
              <a:t>ITV Receiving courses</a:t>
            </a:r>
          </a:p>
          <a:p>
            <a:pPr lvl="0"/>
            <a:r>
              <a:rPr lang="en-US" dirty="0" smtClean="0"/>
              <a:t>0 enrollment </a:t>
            </a:r>
            <a:r>
              <a:rPr lang="en-US" dirty="0"/>
              <a:t>courses</a:t>
            </a:r>
          </a:p>
          <a:p>
            <a:pPr lvl="0"/>
            <a:r>
              <a:rPr lang="en-US" dirty="0"/>
              <a:t>PE Activities, PHED (by arrangement courses)</a:t>
            </a:r>
          </a:p>
          <a:p>
            <a:pPr lvl="0"/>
            <a:r>
              <a:rPr lang="en-US" dirty="0"/>
              <a:t>Seminars </a:t>
            </a:r>
          </a:p>
          <a:p>
            <a:pPr lvl="0"/>
            <a:r>
              <a:rPr lang="en-US" dirty="0"/>
              <a:t>Labs</a:t>
            </a:r>
          </a:p>
          <a:p>
            <a:pPr lvl="0"/>
            <a:r>
              <a:rPr lang="en-US" dirty="0"/>
              <a:t>Independent Study</a:t>
            </a:r>
          </a:p>
          <a:p>
            <a:pPr lvl="0"/>
            <a:r>
              <a:rPr lang="en-US" dirty="0"/>
              <a:t>Field Experience</a:t>
            </a:r>
          </a:p>
          <a:p>
            <a:pPr lvl="0"/>
            <a:r>
              <a:rPr lang="en-US" dirty="0"/>
              <a:t>Internship</a:t>
            </a:r>
          </a:p>
          <a:p>
            <a:pPr lvl="0"/>
            <a:r>
              <a:rPr lang="en-US" dirty="0"/>
              <a:t>MSCT 1100, 1101, 1102, 1103, 1104</a:t>
            </a:r>
          </a:p>
          <a:p>
            <a:pPr lvl="0"/>
            <a:r>
              <a:rPr lang="en-US" dirty="0"/>
              <a:t>MLTC 1501, 1519, 1520 </a:t>
            </a:r>
          </a:p>
          <a:p>
            <a:pPr lvl="0"/>
            <a:r>
              <a:rPr lang="en-US" dirty="0"/>
              <a:t>Courses less than 2 calendar weeks in </a:t>
            </a:r>
            <a:r>
              <a:rPr lang="en-US" dirty="0" smtClean="0"/>
              <a:t>length</a:t>
            </a:r>
            <a:endParaRPr lang="en-US" dirty="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Total Title 3 Grant Award:</a:t>
            </a:r>
            <a:endParaRPr lang="en-US" dirty="0"/>
          </a:p>
        </p:txBody>
      </p:sp>
      <p:sp>
        <p:nvSpPr>
          <p:cNvPr id="3" name="Content Placeholder 2"/>
          <p:cNvSpPr>
            <a:spLocks noGrp="1"/>
          </p:cNvSpPr>
          <p:nvPr>
            <p:ph idx="1"/>
          </p:nvPr>
        </p:nvSpPr>
        <p:spPr/>
        <p:txBody>
          <a:bodyPr/>
          <a:lstStyle/>
          <a:p>
            <a:pPr algn="ctr">
              <a:buNone/>
            </a:pP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$1,949,666</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524000"/>
            <a:ext cx="7239000" cy="2246769"/>
          </a:xfrm>
          <a:prstGeom prst="rect">
            <a:avLst/>
          </a:prstGeom>
          <a:noFill/>
        </p:spPr>
        <p:txBody>
          <a:bodyPr wrap="square" lIns="91440" tIns="45720" rIns="91440" bIns="45720">
            <a:spAutoFit/>
          </a:bodyPr>
          <a:lstStyle/>
          <a:p>
            <a:r>
              <a:rPr lang="en-US" sz="2800" b="1" dirty="0" smtClean="0">
                <a:ln w="1905">
                  <a:solidFill>
                    <a:schemeClr val="tx2">
                      <a:lumMod val="75000"/>
                    </a:schemeClr>
                  </a:solidFill>
                </a:ln>
                <a:solidFill>
                  <a:schemeClr val="accent1">
                    <a:lumMod val="75000"/>
                  </a:schemeClr>
                </a:solidFill>
                <a:effectLst>
                  <a:innerShdw blurRad="69850" dist="43180" dir="5400000">
                    <a:srgbClr val="000000">
                      <a:alpha val="65000"/>
                    </a:srgbClr>
                  </a:innerShdw>
                </a:effectLst>
              </a:rPr>
              <a:t>Increase the percentage of courses that incorporate classroom assessment techniques (CATs) to monitor day-to-day learning of their students to 90% by September 2014</a:t>
            </a:r>
          </a:p>
          <a:p>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3048000" y="381000"/>
            <a:ext cx="240642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chemeClr val="tx2"/>
                </a:solidFill>
                <a:effectLst>
                  <a:outerShdw blurRad="76200" dist="50800" dir="5400000" algn="tl" rotWithShape="0">
                    <a:srgbClr val="000000">
                      <a:alpha val="65000"/>
                    </a:srgbClr>
                  </a:outerShdw>
                </a:effectLst>
              </a:rPr>
              <a:t>Goal #1</a:t>
            </a:r>
            <a:endParaRPr lang="en-US" sz="5400" b="1" cap="none" spc="50" dirty="0">
              <a:ln w="11430"/>
              <a:solidFill>
                <a:schemeClr val="tx2"/>
              </a:solidFill>
              <a:effectLst>
                <a:outerShdw blurRad="76200" dist="50800" dir="5400000" algn="tl" rotWithShape="0">
                  <a:srgbClr val="000000">
                    <a:alpha val="65000"/>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509236236"/>
              </p:ext>
            </p:extLst>
          </p:nvPr>
        </p:nvGraphicFramePr>
        <p:xfrm>
          <a:off x="1066800" y="4038600"/>
          <a:ext cx="7100913" cy="2133600"/>
        </p:xfrm>
        <a:graphic>
          <a:graphicData uri="http://schemas.openxmlformats.org/drawingml/2006/table">
            <a:tbl>
              <a:tblPr>
                <a:tableStyleId>{69CF1AB2-1976-4502-BF36-3FF5EA218861}</a:tableStyleId>
              </a:tblPr>
              <a:tblGrid>
                <a:gridCol w="1222693"/>
                <a:gridCol w="1072230"/>
                <a:gridCol w="1072230"/>
                <a:gridCol w="1589300"/>
                <a:gridCol w="1072230"/>
                <a:gridCol w="1072230"/>
              </a:tblGrid>
              <a:tr h="711200">
                <a:tc>
                  <a:txBody>
                    <a:bodyPr/>
                    <a:lstStyle/>
                    <a:p>
                      <a:pPr marL="0" marR="0">
                        <a:spcBef>
                          <a:spcPts val="0"/>
                        </a:spcBef>
                        <a:spcAft>
                          <a:spcPts val="0"/>
                        </a:spcAft>
                      </a:pPr>
                      <a:r>
                        <a:rPr lang="en-US" sz="2800" kern="1200" dirty="0" smtClean="0">
                          <a:ln w="1905"/>
                          <a:effectLst>
                            <a:innerShdw blurRad="69850" dist="43180" dir="5400000">
                              <a:srgbClr val="000000">
                                <a:alpha val="65000"/>
                              </a:srgbClr>
                            </a:innerShdw>
                          </a:effectLst>
                        </a:rPr>
                        <a:t>Year</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2010</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2011</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2012</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2013</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2014</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r>
              <a:tr h="711200">
                <a:tc>
                  <a:txBody>
                    <a:bodyPr/>
                    <a:lstStyle/>
                    <a:p>
                      <a:pPr marL="0" marR="0">
                        <a:spcBef>
                          <a:spcPts val="0"/>
                        </a:spcBef>
                        <a:spcAft>
                          <a:spcPts val="0"/>
                        </a:spcAft>
                      </a:pPr>
                      <a:r>
                        <a:rPr lang="en-US" sz="2800" kern="1200" dirty="0" smtClean="0">
                          <a:ln w="1905"/>
                          <a:effectLst>
                            <a:innerShdw blurRad="69850" dist="43180" dir="5400000">
                              <a:srgbClr val="000000">
                                <a:alpha val="65000"/>
                              </a:srgbClr>
                            </a:innerShdw>
                          </a:effectLst>
                        </a:rPr>
                        <a:t>Goal</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58%</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66%</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74%</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82%</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90%</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r>
              <a:tr h="711200">
                <a:tc>
                  <a:txBody>
                    <a:bodyPr/>
                    <a:lstStyle/>
                    <a:p>
                      <a:pPr marL="0" marR="0">
                        <a:spcBef>
                          <a:spcPts val="0"/>
                        </a:spcBef>
                        <a:spcAft>
                          <a:spcPts val="0"/>
                        </a:spcAft>
                      </a:pPr>
                      <a:r>
                        <a:rPr lang="en-US" sz="2800" kern="1200" dirty="0" smtClean="0">
                          <a:ln w="1905"/>
                          <a:effectLst>
                            <a:innerShdw blurRad="69850" dist="43180" dir="5400000">
                              <a:srgbClr val="000000">
                                <a:alpha val="65000"/>
                              </a:srgbClr>
                            </a:innerShdw>
                          </a:effectLst>
                        </a:rPr>
                        <a:t>Actual</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60%</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61%</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66%</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57%</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a:spcBef>
                          <a:spcPts val="0"/>
                        </a:spcBef>
                        <a:spcAft>
                          <a:spcPts val="0"/>
                        </a:spcAft>
                      </a:pPr>
                      <a:r>
                        <a:rPr lang="en-US" sz="2800" kern="1200" dirty="0" smtClean="0">
                          <a:ln w="1905"/>
                          <a:effectLst>
                            <a:innerShdw blurRad="69850" dist="43180" dir="5400000">
                              <a:srgbClr val="000000">
                                <a:alpha val="65000"/>
                              </a:srgbClr>
                            </a:innerShdw>
                          </a:effectLst>
                        </a:rPr>
                        <a:t>-</a:t>
                      </a:r>
                      <a:endParaRPr lang="en-US" sz="2800" b="1" kern="1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1143000"/>
          </a:xfrm>
        </p:spPr>
        <p:txBody>
          <a:bodyPr>
            <a:normAutofit fontScale="90000"/>
          </a:bodyPr>
          <a:lstStyle/>
          <a:p>
            <a:r>
              <a:rPr lang="en-US" u="sng" dirty="0" smtClean="0">
                <a:solidFill>
                  <a:schemeClr val="accent1"/>
                </a:solidFill>
              </a:rPr>
              <a:t>www.tinyurl.com/submitCAT</a:t>
            </a:r>
            <a:r>
              <a:rPr lang="en-US" dirty="0" smtClean="0"/>
              <a:t/>
            </a:r>
            <a:br>
              <a:rPr lang="en-US" dirty="0" smtClean="0"/>
            </a:br>
            <a:endParaRPr lang="en-US" dirty="0"/>
          </a:p>
        </p:txBody>
      </p:sp>
      <p:pic>
        <p:nvPicPr>
          <p:cNvPr id="4" name="Content Placeholder 3" descr="CAT form 1.bmp"/>
          <p:cNvPicPr>
            <a:picLocks noGrp="1" noChangeAspect="1"/>
          </p:cNvPicPr>
          <p:nvPr>
            <p:ph idx="1"/>
          </p:nvPr>
        </p:nvPicPr>
        <p:blipFill>
          <a:blip r:embed="rId3" cstate="print"/>
          <a:stretch>
            <a:fillRect/>
          </a:stretch>
        </p:blipFill>
        <p:spPr>
          <a:xfrm>
            <a:off x="1295400" y="1219200"/>
            <a:ext cx="6248400" cy="5374743"/>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524000"/>
            <a:ext cx="7239000" cy="1815882"/>
          </a:xfrm>
          <a:prstGeom prst="rect">
            <a:avLst/>
          </a:prstGeom>
          <a:noFill/>
        </p:spPr>
        <p:txBody>
          <a:bodyPr wrap="square" lIns="91440" tIns="45720" rIns="91440" bIns="45720">
            <a:spAutoFit/>
          </a:bodyPr>
          <a:lstStyle/>
          <a:p>
            <a:r>
              <a:rPr lang="en-US" sz="2800" b="1" dirty="0" smtClean="0">
                <a:ln w="1905">
                  <a:solidFill>
                    <a:schemeClr val="tx2">
                      <a:lumMod val="75000"/>
                    </a:schemeClr>
                  </a:solidFill>
                </a:ln>
                <a:solidFill>
                  <a:schemeClr val="accent1">
                    <a:lumMod val="75000"/>
                  </a:schemeClr>
                </a:solidFill>
                <a:effectLst>
                  <a:innerShdw blurRad="69850" dist="43180" dir="5400000">
                    <a:srgbClr val="000000">
                      <a:alpha val="65000"/>
                    </a:srgbClr>
                  </a:innerShdw>
                </a:effectLst>
              </a:rPr>
              <a:t>Increase the percentage of courses who demonstrate incorporation of improvement strategies resulting from assessment data to 90% by September 2014</a:t>
            </a:r>
            <a:endParaRPr lang="en-US" sz="2800" b="1" dirty="0">
              <a:ln w="1905">
                <a:solidFill>
                  <a:schemeClr val="tx2">
                    <a:lumMod val="75000"/>
                  </a:schemeClr>
                </a:solidFill>
              </a:ln>
              <a:solidFill>
                <a:schemeClr val="accent1">
                  <a:lumMod val="75000"/>
                </a:schemeClr>
              </a:solidFill>
              <a:effectLst>
                <a:innerShdw blurRad="69850" dist="43180" dir="5400000">
                  <a:srgbClr val="000000">
                    <a:alpha val="65000"/>
                  </a:srgbClr>
                </a:innerShdw>
              </a:effectLst>
            </a:endParaRPr>
          </a:p>
        </p:txBody>
      </p:sp>
      <p:sp>
        <p:nvSpPr>
          <p:cNvPr id="5" name="Rectangle 4"/>
          <p:cNvSpPr/>
          <p:nvPr/>
        </p:nvSpPr>
        <p:spPr>
          <a:xfrm>
            <a:off x="2932584" y="381000"/>
            <a:ext cx="263726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solidFill>
                  <a:schemeClr val="tx2"/>
                </a:solidFill>
                <a:effectLst>
                  <a:outerShdw blurRad="76200" dist="50800" dir="5400000" algn="tl" rotWithShape="0">
                    <a:srgbClr val="000000">
                      <a:alpha val="65000"/>
                    </a:srgbClr>
                  </a:outerShdw>
                </a:effectLst>
              </a:rPr>
              <a:t>Goal #2</a:t>
            </a:r>
            <a:endParaRPr lang="en-US" sz="5400" b="1" spc="50" dirty="0">
              <a:ln w="11430"/>
              <a:solidFill>
                <a:schemeClr val="tx2"/>
              </a:solidFill>
              <a:effectLst>
                <a:outerShdw blurRad="76200" dist="50800" dir="5400000" algn="tl" rotWithShape="0">
                  <a:srgbClr val="000000">
                    <a:alpha val="65000"/>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1072765190"/>
              </p:ext>
            </p:extLst>
          </p:nvPr>
        </p:nvGraphicFramePr>
        <p:xfrm>
          <a:off x="990600" y="4114800"/>
          <a:ext cx="7318368" cy="2133600"/>
        </p:xfrm>
        <a:graphic>
          <a:graphicData uri="http://schemas.openxmlformats.org/drawingml/2006/table">
            <a:tbl>
              <a:tblPr>
                <a:tableStyleId>{69CF1AB2-1976-4502-BF36-3FF5EA218861}</a:tableStyleId>
              </a:tblPr>
              <a:tblGrid>
                <a:gridCol w="1225868"/>
                <a:gridCol w="1286510"/>
                <a:gridCol w="1072230"/>
                <a:gridCol w="1589300"/>
                <a:gridCol w="1072230"/>
                <a:gridCol w="1072230"/>
              </a:tblGrid>
              <a:tr h="711200">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Year</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2010</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2011</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2012</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2013</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2014</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r>
              <a:tr h="711200">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Goal</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a:ln w="1905"/>
                          <a:effectLst>
                            <a:innerShdw blurRad="69850" dist="43180" dir="5400000">
                              <a:srgbClr val="000000">
                                <a:alpha val="65000"/>
                              </a:srgbClr>
                            </a:innerShdw>
                          </a:effectLst>
                        </a:rPr>
                        <a:t>29.50%</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a:ln w="1905"/>
                          <a:effectLst>
                            <a:innerShdw blurRad="69850" dist="43180" dir="5400000">
                              <a:srgbClr val="000000">
                                <a:alpha val="65000"/>
                              </a:srgbClr>
                            </a:innerShdw>
                          </a:effectLst>
                        </a:rPr>
                        <a:t>36%</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a:ln w="1905"/>
                          <a:effectLst>
                            <a:innerShdw blurRad="69850" dist="43180" dir="5400000">
                              <a:srgbClr val="000000">
                                <a:alpha val="65000"/>
                              </a:srgbClr>
                            </a:innerShdw>
                          </a:effectLst>
                        </a:rPr>
                        <a:t>54%</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a:ln w="1905"/>
                          <a:effectLst>
                            <a:innerShdw blurRad="69850" dist="43180" dir="5400000">
                              <a:srgbClr val="000000">
                                <a:alpha val="65000"/>
                              </a:srgbClr>
                            </a:innerShdw>
                          </a:effectLst>
                        </a:rPr>
                        <a:t>72%</a:t>
                      </a:r>
                      <a:endParaRPr kumimoji="0" lang="en-US" sz="2800" kern="120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a:ln w="1905"/>
                          <a:effectLst>
                            <a:innerShdw blurRad="69850" dist="43180" dir="5400000">
                              <a:srgbClr val="000000">
                                <a:alpha val="65000"/>
                              </a:srgbClr>
                            </a:innerShdw>
                          </a:effectLst>
                        </a:rPr>
                        <a:t>90%</a:t>
                      </a:r>
                      <a:endParaRPr kumimoji="0" lang="en-US" sz="2800" kern="120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r>
              <a:tr h="711200">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Actual</a:t>
                      </a:r>
                      <a:endParaRPr kumimoji="0" lang="en-US" sz="2800" kern="1200" dirty="0" smtClean="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a:ln w="1905"/>
                          <a:effectLst>
                            <a:innerShdw blurRad="69850" dist="43180" dir="5400000">
                              <a:srgbClr val="000000">
                                <a:alpha val="65000"/>
                              </a:srgbClr>
                            </a:innerShdw>
                          </a:effectLst>
                        </a:rPr>
                        <a:t>54%</a:t>
                      </a:r>
                      <a:endParaRPr kumimoji="0" lang="en-US" sz="2800" kern="120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a:ln w="1905"/>
                          <a:effectLst>
                            <a:innerShdw blurRad="69850" dist="43180" dir="5400000">
                              <a:srgbClr val="000000">
                                <a:alpha val="65000"/>
                              </a:srgbClr>
                            </a:innerShdw>
                          </a:effectLst>
                        </a:rPr>
                        <a:t>50%</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63%</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smtClean="0">
                          <a:ln w="1905"/>
                          <a:effectLst>
                            <a:innerShdw blurRad="69850" dist="43180" dir="5400000">
                              <a:srgbClr val="000000">
                                <a:alpha val="65000"/>
                              </a:srgbClr>
                            </a:innerShdw>
                          </a:effectLst>
                        </a:rPr>
                        <a:t>72%</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c>
                  <a:txBody>
                    <a:bodyPr/>
                    <a:lstStyle/>
                    <a:p>
                      <a:pPr marL="0" marR="0" algn="ctr" rtl="0" eaLnBrk="1" latinLnBrk="0" hangingPunct="1">
                        <a:spcBef>
                          <a:spcPts val="0"/>
                        </a:spcBef>
                        <a:spcAft>
                          <a:spcPts val="0"/>
                        </a:spcAft>
                      </a:pPr>
                      <a:r>
                        <a:rPr kumimoji="0" lang="en-US" sz="2800" kern="1200" dirty="0">
                          <a:ln w="1905"/>
                          <a:effectLst>
                            <a:innerShdw blurRad="69850" dist="43180" dir="5400000">
                              <a:srgbClr val="000000">
                                <a:alpha val="65000"/>
                              </a:srgbClr>
                            </a:innerShdw>
                          </a:effectLst>
                        </a:rPr>
                        <a:t>-</a:t>
                      </a:r>
                      <a:endParaRPr kumimoji="0" lang="en-US" sz="2800" kern="1200" dirty="0">
                        <a:ln w="1905"/>
                        <a:solidFill>
                          <a:schemeClr val="dk1"/>
                        </a:solidFill>
                        <a:effectLst>
                          <a:innerShdw blurRad="69850" dist="43180" dir="5400000">
                            <a:srgbClr val="000000">
                              <a:alpha val="65000"/>
                            </a:srgbClr>
                          </a:innerShdw>
                        </a:effectLst>
                        <a:latin typeface="+mn-lt"/>
                        <a:ea typeface="+mn-ea"/>
                        <a:cs typeface="+mn-cs"/>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1143000"/>
          </a:xfrm>
        </p:spPr>
        <p:txBody>
          <a:bodyPr>
            <a:normAutofit fontScale="90000"/>
          </a:bodyPr>
          <a:lstStyle/>
          <a:p>
            <a:r>
              <a:rPr lang="en-US" u="sng" dirty="0" smtClean="0">
                <a:solidFill>
                  <a:schemeClr val="accent1"/>
                </a:solidFill>
              </a:rPr>
              <a:t>www.tinyurl.com/submitCAT</a:t>
            </a:r>
            <a:r>
              <a:rPr lang="en-US" dirty="0" smtClean="0"/>
              <a:t/>
            </a:r>
            <a:br>
              <a:rPr lang="en-US" dirty="0" smtClean="0"/>
            </a:br>
            <a:endParaRPr lang="en-US" dirty="0"/>
          </a:p>
        </p:txBody>
      </p:sp>
      <p:pic>
        <p:nvPicPr>
          <p:cNvPr id="4" name="Content Placeholder 3" descr="CAT form 1.bmp"/>
          <p:cNvPicPr>
            <a:picLocks noGrp="1" noChangeAspect="1"/>
          </p:cNvPicPr>
          <p:nvPr>
            <p:ph idx="1"/>
          </p:nvPr>
        </p:nvPicPr>
        <p:blipFill>
          <a:blip r:embed="rId2" cstate="print"/>
          <a:stretch>
            <a:fillRect/>
          </a:stretch>
        </p:blipFill>
        <p:spPr>
          <a:xfrm>
            <a:off x="838200" y="1524000"/>
            <a:ext cx="7010400" cy="4528084"/>
          </a:xfrm>
        </p:spPr>
      </p:pic>
      <p:sp>
        <p:nvSpPr>
          <p:cNvPr id="5" name="Left Arrow 4"/>
          <p:cNvSpPr/>
          <p:nvPr/>
        </p:nvSpPr>
        <p:spPr>
          <a:xfrm>
            <a:off x="9906000" y="2133600"/>
            <a:ext cx="1066800" cy="381000"/>
          </a:xfrm>
          <a:prstGeom prst="leftArrow">
            <a:avLst/>
          </a:prstGeom>
          <a:effectLst>
            <a:outerShdw blurRad="76200" dir="13500000" sy="23000" kx="1200000" algn="br" rotWithShape="0">
              <a:prstClr val="black">
                <a:alpha val="20000"/>
              </a:prstClr>
            </a:outerShdw>
          </a:effectLst>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3" name="Rectangle 2"/>
          <p:cNvSpPr/>
          <p:nvPr/>
        </p:nvSpPr>
        <p:spPr>
          <a:xfrm>
            <a:off x="914400" y="4114800"/>
            <a:ext cx="6553199" cy="1815882"/>
          </a:xfrm>
          <a:prstGeom prst="rect">
            <a:avLst/>
          </a:prstGeom>
          <a:noFill/>
        </p:spPr>
        <p:txBody>
          <a:bodyPr wrap="square" lIns="91440" tIns="45720" rIns="91440" bIns="45720">
            <a:spAutoFit/>
          </a:bodyPr>
          <a:lstStyle/>
          <a:p>
            <a:r>
              <a:rPr lang="en-US" sz="14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Something you might not think of</a:t>
            </a:r>
            <a:r>
              <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a:p>
            <a:endPar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You thought you were going to cover a topic, but based on the CAT results, you determined that you did not need to and thus decided to move on to another topic.  </a:t>
            </a:r>
          </a:p>
          <a:p>
            <a:endPar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That is an </a:t>
            </a:r>
            <a:r>
              <a:rPr lang="en-US" sz="14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Adjustment</a:t>
            </a:r>
            <a:r>
              <a:rPr lang="en-US"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You made a change based on the CAT that you would not have made otherwise.</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33333E-6 0.01667 L -0.9 0.01111 " pathEditMode="relative" rAng="0" ptsTypes="AA">
                                      <p:cBhvr>
                                        <p:cTn id="6" dur="2000" fill="hold"/>
                                        <p:tgtEl>
                                          <p:spTgt spid="5"/>
                                        </p:tgtEl>
                                        <p:attrNameLst>
                                          <p:attrName>ppt_x</p:attrName>
                                          <p:attrName>ppt_y</p:attrName>
                                        </p:attrNameLst>
                                      </p:cBhvr>
                                      <p:rCtr x="-45000" y="-300"/>
                                    </p:animMotion>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par>
                                <p:cTn id="14" presetID="53"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 dur="500"/>
                                        <p:tgtEl>
                                          <p:spTgt spid="3">
                                            <p:txEl>
                                              <p:pRg st="2" end="2"/>
                                            </p:txEl>
                                          </p:spTgt>
                                        </p:tgtEl>
                                      </p:cBhvr>
                                    </p:animEffect>
                                  </p:childTnLst>
                                </p:cTn>
                              </p:par>
                              <p:par>
                                <p:cTn id="19" presetID="53"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50" y="-457200"/>
            <a:ext cx="8229600" cy="1143000"/>
          </a:xfrm>
        </p:spPr>
        <p:txBody>
          <a:bodyPr/>
          <a:lstStyle/>
          <a:p>
            <a:r>
              <a:rPr lang="en-US" sz="4500" u="sng" dirty="0" smtClean="0">
                <a:solidFill>
                  <a:schemeClr val="accent1"/>
                </a:solidFill>
              </a:rPr>
              <a:t>www.tinyurl.com/CATcheck</a:t>
            </a:r>
          </a:p>
        </p:txBody>
      </p:sp>
      <p:pic>
        <p:nvPicPr>
          <p:cNvPr id="6" name="Cats Check2.wmv">
            <a:hlinkClick r:id="" action="ppaction://media"/>
          </p:cNvPr>
          <p:cNvPicPr>
            <a:picLocks noGrp="1" noRot="1" noChangeAspect="1"/>
          </p:cNvPicPr>
          <p:nvPr>
            <p:ph idx="1"/>
            <a:videoFile r:link="rId1"/>
          </p:nvPr>
        </p:nvPicPr>
        <p:blipFill>
          <a:blip r:embed="rId4" cstate="print"/>
          <a:stretch>
            <a:fillRect/>
          </a:stretch>
        </p:blipFill>
        <p:spPr>
          <a:xfrm>
            <a:off x="800100" y="876300"/>
            <a:ext cx="7696200" cy="57721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057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41000">
              <a:schemeClr val="bg2">
                <a:tint val="80000"/>
                <a:satMod val="400000"/>
                <a:alpha val="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9" name="TextBox 8"/>
          <p:cNvSpPr txBox="1"/>
          <p:nvPr/>
        </p:nvSpPr>
        <p:spPr>
          <a:xfrm>
            <a:off x="1400620" y="2228672"/>
            <a:ext cx="6342763" cy="1569660"/>
          </a:xfrm>
          <a:prstGeom prst="rect">
            <a:avLst/>
          </a:prstGeom>
          <a:noFill/>
        </p:spPr>
        <p:txBody>
          <a:bodyPr wrap="none" rtlCol="0">
            <a:spAutoFit/>
            <a:scene3d>
              <a:camera prst="orthographicFront"/>
              <a:lightRig rig="threePt" dir="t"/>
            </a:scene3d>
            <a:sp3d extrusionH="57150">
              <a:bevelT w="38100" h="38100"/>
            </a:sp3d>
          </a:bodyPr>
          <a:lstStyle/>
          <a:p>
            <a:pPr algn="ctr"/>
            <a:r>
              <a:rPr lang="en-US" sz="9600" dirty="0" smtClean="0">
                <a:gradFill flip="none" rotWithShape="1">
                  <a:gsLst>
                    <a:gs pos="0">
                      <a:srgbClr val="03D4A8"/>
                    </a:gs>
                    <a:gs pos="25000">
                      <a:srgbClr val="21D6E0"/>
                    </a:gs>
                    <a:gs pos="75000">
                      <a:srgbClr val="0087E6"/>
                    </a:gs>
                    <a:gs pos="100000">
                      <a:srgbClr val="005CBF"/>
                    </a:gs>
                  </a:gsLst>
                  <a:lin ang="16200000" scaled="1"/>
                  <a:tileRect/>
                </a:gradFill>
                <a:effectLst>
                  <a:reflection blurRad="6350" stA="55000" endA="300" endPos="45500" dir="5400000" sy="-100000" algn="bl" rotWithShape="0"/>
                </a:effectLst>
                <a:latin typeface="Franklin Gothic Heavy" pitchFamily="34" charset="0"/>
              </a:rPr>
              <a:t>Thank You!</a:t>
            </a:r>
            <a:endParaRPr lang="en-US" sz="9600" dirty="0">
              <a:gradFill flip="none" rotWithShape="1">
                <a:gsLst>
                  <a:gs pos="0">
                    <a:srgbClr val="03D4A8"/>
                  </a:gs>
                  <a:gs pos="25000">
                    <a:srgbClr val="21D6E0"/>
                  </a:gs>
                  <a:gs pos="75000">
                    <a:srgbClr val="0087E6"/>
                  </a:gs>
                  <a:gs pos="100000">
                    <a:srgbClr val="005CBF"/>
                  </a:gs>
                </a:gsLst>
                <a:lin ang="16200000" scaled="1"/>
                <a:tileRect/>
              </a:gradFill>
              <a:effectLst>
                <a:reflection blurRad="6350" stA="55000" endA="300" endPos="45500" dir="5400000" sy="-100000" algn="bl" rotWithShape="0"/>
              </a:effectLst>
              <a:latin typeface="Franklin Gothic Heavy" pitchFamily="34" charset="0"/>
            </a:endParaRPr>
          </a:p>
        </p:txBody>
      </p:sp>
      <p:sp>
        <p:nvSpPr>
          <p:cNvPr id="29" name="4-Point Star 28"/>
          <p:cNvSpPr/>
          <p:nvPr/>
        </p:nvSpPr>
        <p:spPr>
          <a:xfrm rot="890656">
            <a:off x="1347751" y="2414550"/>
            <a:ext cx="469894" cy="469894"/>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4-Point Star 29"/>
          <p:cNvSpPr/>
          <p:nvPr/>
        </p:nvSpPr>
        <p:spPr>
          <a:xfrm rot="890656">
            <a:off x="5906444" y="2706044"/>
            <a:ext cx="350459" cy="350459"/>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4-Point Star 30"/>
          <p:cNvSpPr/>
          <p:nvPr/>
        </p:nvSpPr>
        <p:spPr>
          <a:xfrm rot="890656">
            <a:off x="7268742" y="2468143"/>
            <a:ext cx="266972" cy="266972"/>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4-Point Star 31"/>
          <p:cNvSpPr/>
          <p:nvPr/>
        </p:nvSpPr>
        <p:spPr>
          <a:xfrm rot="890656">
            <a:off x="2931440" y="2702840"/>
            <a:ext cx="321693" cy="321693"/>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4-Point Star 55"/>
          <p:cNvSpPr/>
          <p:nvPr/>
        </p:nvSpPr>
        <p:spPr>
          <a:xfrm rot="890656">
            <a:off x="4531639" y="2702840"/>
            <a:ext cx="321693" cy="321693"/>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advClick="0"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 calcmode="lin" valueType="num">
                                      <p:cBhvr>
                                        <p:cTn id="9" dur="500" fill="hold"/>
                                        <p:tgtEl>
                                          <p:spTgt spid="29"/>
                                        </p:tgtEl>
                                        <p:attrNameLst>
                                          <p:attrName>style.rotation</p:attrName>
                                        </p:attrNameLst>
                                      </p:cBhvr>
                                      <p:tavLst>
                                        <p:tav tm="0">
                                          <p:val>
                                            <p:fltVal val="90"/>
                                          </p:val>
                                        </p:tav>
                                        <p:tav tm="100000">
                                          <p:val>
                                            <p:fltVal val="0"/>
                                          </p:val>
                                        </p:tav>
                                      </p:tavLst>
                                    </p:anim>
                                    <p:animEffect transition="in" filter="fade">
                                      <p:cBhvr>
                                        <p:cTn id="10" dur="500"/>
                                        <p:tgtEl>
                                          <p:spTgt spid="29"/>
                                        </p:tgtEl>
                                      </p:cBhvr>
                                    </p:animEffect>
                                  </p:childTnLst>
                                </p:cTn>
                              </p:par>
                              <p:par>
                                <p:cTn id="11" presetID="31" presetClass="exit" presetSubtype="0" fill="hold" grpId="1" nodeType="withEffect">
                                  <p:stCondLst>
                                    <p:cond delay="700"/>
                                  </p:stCondLst>
                                  <p:iterate type="lt">
                                    <p:tmPct val="5000"/>
                                  </p:iterate>
                                  <p:childTnLst>
                                    <p:anim calcmode="lin" valueType="num">
                                      <p:cBhvr>
                                        <p:cTn id="12" dur="500"/>
                                        <p:tgtEl>
                                          <p:spTgt spid="29"/>
                                        </p:tgtEl>
                                        <p:attrNameLst>
                                          <p:attrName>ppt_w</p:attrName>
                                        </p:attrNameLst>
                                      </p:cBhvr>
                                      <p:tavLst>
                                        <p:tav tm="0">
                                          <p:val>
                                            <p:strVal val="ppt_w"/>
                                          </p:val>
                                        </p:tav>
                                        <p:tav tm="100000">
                                          <p:val>
                                            <p:fltVal val="0"/>
                                          </p:val>
                                        </p:tav>
                                      </p:tavLst>
                                    </p:anim>
                                    <p:anim calcmode="lin" valueType="num">
                                      <p:cBhvr>
                                        <p:cTn id="13" dur="500"/>
                                        <p:tgtEl>
                                          <p:spTgt spid="29"/>
                                        </p:tgtEl>
                                        <p:attrNameLst>
                                          <p:attrName>ppt_h</p:attrName>
                                        </p:attrNameLst>
                                      </p:cBhvr>
                                      <p:tavLst>
                                        <p:tav tm="0">
                                          <p:val>
                                            <p:strVal val="ppt_h"/>
                                          </p:val>
                                        </p:tav>
                                        <p:tav tm="100000">
                                          <p:val>
                                            <p:fltVal val="0"/>
                                          </p:val>
                                        </p:tav>
                                      </p:tavLst>
                                    </p:anim>
                                    <p:anim calcmode="lin" valueType="num">
                                      <p:cBhvr>
                                        <p:cTn id="14" dur="500"/>
                                        <p:tgtEl>
                                          <p:spTgt spid="29"/>
                                        </p:tgtEl>
                                        <p:attrNameLst>
                                          <p:attrName>style.rotation</p:attrName>
                                        </p:attrNameLst>
                                      </p:cBhvr>
                                      <p:tavLst>
                                        <p:tav tm="0">
                                          <p:val>
                                            <p:fltVal val="0"/>
                                          </p:val>
                                        </p:tav>
                                        <p:tav tm="100000">
                                          <p:val>
                                            <p:fltVal val="90"/>
                                          </p:val>
                                        </p:tav>
                                      </p:tavLst>
                                    </p:anim>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par>
                                <p:cTn id="17" presetID="31" presetClass="entr" presetSubtype="0" fill="hold" grpId="0" nodeType="withEffect">
                                  <p:stCondLst>
                                    <p:cond delay="200"/>
                                  </p:stCondLst>
                                  <p:iterate type="lt">
                                    <p:tmPct val="5000"/>
                                  </p:iterate>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ppt_w</p:attrName>
                                        </p:attrNameLst>
                                      </p:cBhvr>
                                      <p:tavLst>
                                        <p:tav tm="0">
                                          <p:val>
                                            <p:fltVal val="0"/>
                                          </p:val>
                                        </p:tav>
                                        <p:tav tm="100000">
                                          <p:val>
                                            <p:strVal val="#ppt_w"/>
                                          </p:val>
                                        </p:tav>
                                      </p:tavLst>
                                    </p:anim>
                                    <p:anim calcmode="lin" valueType="num">
                                      <p:cBhvr>
                                        <p:cTn id="20" dur="500" fill="hold"/>
                                        <p:tgtEl>
                                          <p:spTgt spid="32"/>
                                        </p:tgtEl>
                                        <p:attrNameLst>
                                          <p:attrName>ppt_h</p:attrName>
                                        </p:attrNameLst>
                                      </p:cBhvr>
                                      <p:tavLst>
                                        <p:tav tm="0">
                                          <p:val>
                                            <p:fltVal val="0"/>
                                          </p:val>
                                        </p:tav>
                                        <p:tav tm="100000">
                                          <p:val>
                                            <p:strVal val="#ppt_h"/>
                                          </p:val>
                                        </p:tav>
                                      </p:tavLst>
                                    </p:anim>
                                    <p:anim calcmode="lin" valueType="num">
                                      <p:cBhvr>
                                        <p:cTn id="21" dur="500" fill="hold"/>
                                        <p:tgtEl>
                                          <p:spTgt spid="32"/>
                                        </p:tgtEl>
                                        <p:attrNameLst>
                                          <p:attrName>style.rotation</p:attrName>
                                        </p:attrNameLst>
                                      </p:cBhvr>
                                      <p:tavLst>
                                        <p:tav tm="0">
                                          <p:val>
                                            <p:fltVal val="90"/>
                                          </p:val>
                                        </p:tav>
                                        <p:tav tm="100000">
                                          <p:val>
                                            <p:fltVal val="0"/>
                                          </p:val>
                                        </p:tav>
                                      </p:tavLst>
                                    </p:anim>
                                    <p:animEffect transition="in" filter="fade">
                                      <p:cBhvr>
                                        <p:cTn id="22" dur="500"/>
                                        <p:tgtEl>
                                          <p:spTgt spid="32"/>
                                        </p:tgtEl>
                                      </p:cBhvr>
                                    </p:animEffect>
                                  </p:childTnLst>
                                </p:cTn>
                              </p:par>
                              <p:par>
                                <p:cTn id="23" presetID="31" presetClass="exit" presetSubtype="0" fill="hold" grpId="1" nodeType="withEffect">
                                  <p:stCondLst>
                                    <p:cond delay="900"/>
                                  </p:stCondLst>
                                  <p:iterate type="lt">
                                    <p:tmPct val="5000"/>
                                  </p:iterate>
                                  <p:childTnLst>
                                    <p:anim calcmode="lin" valueType="num">
                                      <p:cBhvr>
                                        <p:cTn id="24" dur="500"/>
                                        <p:tgtEl>
                                          <p:spTgt spid="32"/>
                                        </p:tgtEl>
                                        <p:attrNameLst>
                                          <p:attrName>ppt_w</p:attrName>
                                        </p:attrNameLst>
                                      </p:cBhvr>
                                      <p:tavLst>
                                        <p:tav tm="0">
                                          <p:val>
                                            <p:strVal val="ppt_w"/>
                                          </p:val>
                                        </p:tav>
                                        <p:tav tm="100000">
                                          <p:val>
                                            <p:fltVal val="0"/>
                                          </p:val>
                                        </p:tav>
                                      </p:tavLst>
                                    </p:anim>
                                    <p:anim calcmode="lin" valueType="num">
                                      <p:cBhvr>
                                        <p:cTn id="25" dur="500"/>
                                        <p:tgtEl>
                                          <p:spTgt spid="32"/>
                                        </p:tgtEl>
                                        <p:attrNameLst>
                                          <p:attrName>ppt_h</p:attrName>
                                        </p:attrNameLst>
                                      </p:cBhvr>
                                      <p:tavLst>
                                        <p:tav tm="0">
                                          <p:val>
                                            <p:strVal val="ppt_h"/>
                                          </p:val>
                                        </p:tav>
                                        <p:tav tm="100000">
                                          <p:val>
                                            <p:fltVal val="0"/>
                                          </p:val>
                                        </p:tav>
                                      </p:tavLst>
                                    </p:anim>
                                    <p:anim calcmode="lin" valueType="num">
                                      <p:cBhvr>
                                        <p:cTn id="26" dur="500"/>
                                        <p:tgtEl>
                                          <p:spTgt spid="32"/>
                                        </p:tgtEl>
                                        <p:attrNameLst>
                                          <p:attrName>style.rotation</p:attrName>
                                        </p:attrNameLst>
                                      </p:cBhvr>
                                      <p:tavLst>
                                        <p:tav tm="0">
                                          <p:val>
                                            <p:fltVal val="0"/>
                                          </p:val>
                                        </p:tav>
                                        <p:tav tm="100000">
                                          <p:val>
                                            <p:fltVal val="90"/>
                                          </p:val>
                                        </p:tav>
                                      </p:tavLst>
                                    </p:anim>
                                    <p:animEffect transition="out" filter="fade">
                                      <p:cBhvr>
                                        <p:cTn id="27" dur="500"/>
                                        <p:tgtEl>
                                          <p:spTgt spid="32"/>
                                        </p:tgtEl>
                                      </p:cBhvr>
                                    </p:animEffect>
                                    <p:set>
                                      <p:cBhvr>
                                        <p:cTn id="28" dur="1" fill="hold">
                                          <p:stCondLst>
                                            <p:cond delay="499"/>
                                          </p:stCondLst>
                                        </p:cTn>
                                        <p:tgtEl>
                                          <p:spTgt spid="32"/>
                                        </p:tgtEl>
                                        <p:attrNameLst>
                                          <p:attrName>style.visibility</p:attrName>
                                        </p:attrNameLst>
                                      </p:cBhvr>
                                      <p:to>
                                        <p:strVal val="hidden"/>
                                      </p:to>
                                    </p:set>
                                  </p:childTnLst>
                                </p:cTn>
                              </p:par>
                              <p:par>
                                <p:cTn id="29" presetID="31" presetClass="entr" presetSubtype="0" fill="hold" grpId="0" nodeType="withEffect">
                                  <p:stCondLst>
                                    <p:cond delay="400"/>
                                  </p:stCondLst>
                                  <p:iterate type="lt">
                                    <p:tmPct val="5000"/>
                                  </p:iterate>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90"/>
                                          </p:val>
                                        </p:tav>
                                        <p:tav tm="100000">
                                          <p:val>
                                            <p:fltVal val="0"/>
                                          </p:val>
                                        </p:tav>
                                      </p:tavLst>
                                    </p:anim>
                                    <p:animEffect transition="in" filter="fade">
                                      <p:cBhvr>
                                        <p:cTn id="34" dur="500"/>
                                        <p:tgtEl>
                                          <p:spTgt spid="56"/>
                                        </p:tgtEl>
                                      </p:cBhvr>
                                    </p:animEffect>
                                  </p:childTnLst>
                                </p:cTn>
                              </p:par>
                              <p:par>
                                <p:cTn id="35" presetID="31" presetClass="exit" presetSubtype="0" fill="hold" grpId="1" nodeType="withEffect">
                                  <p:stCondLst>
                                    <p:cond delay="1100"/>
                                  </p:stCondLst>
                                  <p:iterate type="lt">
                                    <p:tmPct val="5000"/>
                                  </p:iterate>
                                  <p:childTnLst>
                                    <p:anim calcmode="lin" valueType="num">
                                      <p:cBhvr>
                                        <p:cTn id="36" dur="500"/>
                                        <p:tgtEl>
                                          <p:spTgt spid="56"/>
                                        </p:tgtEl>
                                        <p:attrNameLst>
                                          <p:attrName>ppt_w</p:attrName>
                                        </p:attrNameLst>
                                      </p:cBhvr>
                                      <p:tavLst>
                                        <p:tav tm="0">
                                          <p:val>
                                            <p:strVal val="ppt_w"/>
                                          </p:val>
                                        </p:tav>
                                        <p:tav tm="100000">
                                          <p:val>
                                            <p:fltVal val="0"/>
                                          </p:val>
                                        </p:tav>
                                      </p:tavLst>
                                    </p:anim>
                                    <p:anim calcmode="lin" valueType="num">
                                      <p:cBhvr>
                                        <p:cTn id="37" dur="500"/>
                                        <p:tgtEl>
                                          <p:spTgt spid="56"/>
                                        </p:tgtEl>
                                        <p:attrNameLst>
                                          <p:attrName>ppt_h</p:attrName>
                                        </p:attrNameLst>
                                      </p:cBhvr>
                                      <p:tavLst>
                                        <p:tav tm="0">
                                          <p:val>
                                            <p:strVal val="ppt_h"/>
                                          </p:val>
                                        </p:tav>
                                        <p:tav tm="100000">
                                          <p:val>
                                            <p:fltVal val="0"/>
                                          </p:val>
                                        </p:tav>
                                      </p:tavLst>
                                    </p:anim>
                                    <p:anim calcmode="lin" valueType="num">
                                      <p:cBhvr>
                                        <p:cTn id="38" dur="500"/>
                                        <p:tgtEl>
                                          <p:spTgt spid="56"/>
                                        </p:tgtEl>
                                        <p:attrNameLst>
                                          <p:attrName>style.rotation</p:attrName>
                                        </p:attrNameLst>
                                      </p:cBhvr>
                                      <p:tavLst>
                                        <p:tav tm="0">
                                          <p:val>
                                            <p:fltVal val="0"/>
                                          </p:val>
                                        </p:tav>
                                        <p:tav tm="100000">
                                          <p:val>
                                            <p:fltVal val="90"/>
                                          </p:val>
                                        </p:tav>
                                      </p:tavLst>
                                    </p:anim>
                                    <p:animEffect transition="out" filter="fade">
                                      <p:cBhvr>
                                        <p:cTn id="39" dur="500"/>
                                        <p:tgtEl>
                                          <p:spTgt spid="56"/>
                                        </p:tgtEl>
                                      </p:cBhvr>
                                    </p:animEffect>
                                    <p:set>
                                      <p:cBhvr>
                                        <p:cTn id="40" dur="1" fill="hold">
                                          <p:stCondLst>
                                            <p:cond delay="499"/>
                                          </p:stCondLst>
                                        </p:cTn>
                                        <p:tgtEl>
                                          <p:spTgt spid="56"/>
                                        </p:tgtEl>
                                        <p:attrNameLst>
                                          <p:attrName>style.visibility</p:attrName>
                                        </p:attrNameLst>
                                      </p:cBhvr>
                                      <p:to>
                                        <p:strVal val="hidden"/>
                                      </p:to>
                                    </p:set>
                                  </p:childTnLst>
                                </p:cTn>
                              </p:par>
                              <p:par>
                                <p:cTn id="41" presetID="31" presetClass="entr" presetSubtype="0" fill="hold" grpId="0" nodeType="withEffect">
                                  <p:stCondLst>
                                    <p:cond delay="800"/>
                                  </p:stCondLst>
                                  <p:iterate type="lt">
                                    <p:tmPct val="5000"/>
                                  </p:iterate>
                                  <p:childTnLst>
                                    <p:set>
                                      <p:cBhvr>
                                        <p:cTn id="42" dur="1" fill="hold">
                                          <p:stCondLst>
                                            <p:cond delay="0"/>
                                          </p:stCondLst>
                                        </p:cTn>
                                        <p:tgtEl>
                                          <p:spTgt spid="30"/>
                                        </p:tgtEl>
                                        <p:attrNameLst>
                                          <p:attrName>style.visibility</p:attrName>
                                        </p:attrNameLst>
                                      </p:cBhvr>
                                      <p:to>
                                        <p:strVal val="visible"/>
                                      </p:to>
                                    </p:set>
                                    <p:anim calcmode="lin" valueType="num">
                                      <p:cBhvr>
                                        <p:cTn id="43" dur="500" fill="hold"/>
                                        <p:tgtEl>
                                          <p:spTgt spid="30"/>
                                        </p:tgtEl>
                                        <p:attrNameLst>
                                          <p:attrName>ppt_w</p:attrName>
                                        </p:attrNameLst>
                                      </p:cBhvr>
                                      <p:tavLst>
                                        <p:tav tm="0">
                                          <p:val>
                                            <p:fltVal val="0"/>
                                          </p:val>
                                        </p:tav>
                                        <p:tav tm="100000">
                                          <p:val>
                                            <p:strVal val="#ppt_w"/>
                                          </p:val>
                                        </p:tav>
                                      </p:tavLst>
                                    </p:anim>
                                    <p:anim calcmode="lin" valueType="num">
                                      <p:cBhvr>
                                        <p:cTn id="44" dur="500" fill="hold"/>
                                        <p:tgtEl>
                                          <p:spTgt spid="30"/>
                                        </p:tgtEl>
                                        <p:attrNameLst>
                                          <p:attrName>ppt_h</p:attrName>
                                        </p:attrNameLst>
                                      </p:cBhvr>
                                      <p:tavLst>
                                        <p:tav tm="0">
                                          <p:val>
                                            <p:fltVal val="0"/>
                                          </p:val>
                                        </p:tav>
                                        <p:tav tm="100000">
                                          <p:val>
                                            <p:strVal val="#ppt_h"/>
                                          </p:val>
                                        </p:tav>
                                      </p:tavLst>
                                    </p:anim>
                                    <p:anim calcmode="lin" valueType="num">
                                      <p:cBhvr>
                                        <p:cTn id="45" dur="500" fill="hold"/>
                                        <p:tgtEl>
                                          <p:spTgt spid="30"/>
                                        </p:tgtEl>
                                        <p:attrNameLst>
                                          <p:attrName>style.rotation</p:attrName>
                                        </p:attrNameLst>
                                      </p:cBhvr>
                                      <p:tavLst>
                                        <p:tav tm="0">
                                          <p:val>
                                            <p:fltVal val="90"/>
                                          </p:val>
                                        </p:tav>
                                        <p:tav tm="100000">
                                          <p:val>
                                            <p:fltVal val="0"/>
                                          </p:val>
                                        </p:tav>
                                      </p:tavLst>
                                    </p:anim>
                                    <p:animEffect transition="in" filter="fade">
                                      <p:cBhvr>
                                        <p:cTn id="46" dur="500"/>
                                        <p:tgtEl>
                                          <p:spTgt spid="30"/>
                                        </p:tgtEl>
                                      </p:cBhvr>
                                    </p:animEffect>
                                  </p:childTnLst>
                                </p:cTn>
                              </p:par>
                              <p:par>
                                <p:cTn id="47" presetID="31" presetClass="exit" presetSubtype="0" fill="hold" grpId="1" nodeType="withEffect">
                                  <p:stCondLst>
                                    <p:cond delay="1400"/>
                                  </p:stCondLst>
                                  <p:iterate type="lt">
                                    <p:tmPct val="5000"/>
                                  </p:iterate>
                                  <p:childTnLst>
                                    <p:anim calcmode="lin" valueType="num">
                                      <p:cBhvr>
                                        <p:cTn id="48" dur="500"/>
                                        <p:tgtEl>
                                          <p:spTgt spid="30"/>
                                        </p:tgtEl>
                                        <p:attrNameLst>
                                          <p:attrName>ppt_w</p:attrName>
                                        </p:attrNameLst>
                                      </p:cBhvr>
                                      <p:tavLst>
                                        <p:tav tm="0">
                                          <p:val>
                                            <p:strVal val="ppt_w"/>
                                          </p:val>
                                        </p:tav>
                                        <p:tav tm="100000">
                                          <p:val>
                                            <p:fltVal val="0"/>
                                          </p:val>
                                        </p:tav>
                                      </p:tavLst>
                                    </p:anim>
                                    <p:anim calcmode="lin" valueType="num">
                                      <p:cBhvr>
                                        <p:cTn id="49" dur="500"/>
                                        <p:tgtEl>
                                          <p:spTgt spid="30"/>
                                        </p:tgtEl>
                                        <p:attrNameLst>
                                          <p:attrName>ppt_h</p:attrName>
                                        </p:attrNameLst>
                                      </p:cBhvr>
                                      <p:tavLst>
                                        <p:tav tm="0">
                                          <p:val>
                                            <p:strVal val="ppt_h"/>
                                          </p:val>
                                        </p:tav>
                                        <p:tav tm="100000">
                                          <p:val>
                                            <p:fltVal val="0"/>
                                          </p:val>
                                        </p:tav>
                                      </p:tavLst>
                                    </p:anim>
                                    <p:anim calcmode="lin" valueType="num">
                                      <p:cBhvr>
                                        <p:cTn id="50" dur="500"/>
                                        <p:tgtEl>
                                          <p:spTgt spid="30"/>
                                        </p:tgtEl>
                                        <p:attrNameLst>
                                          <p:attrName>style.rotation</p:attrName>
                                        </p:attrNameLst>
                                      </p:cBhvr>
                                      <p:tavLst>
                                        <p:tav tm="0">
                                          <p:val>
                                            <p:fltVal val="0"/>
                                          </p:val>
                                        </p:tav>
                                        <p:tav tm="100000">
                                          <p:val>
                                            <p:fltVal val="90"/>
                                          </p:val>
                                        </p:tav>
                                      </p:tavLst>
                                    </p:anim>
                                    <p:animEffect transition="out" filter="fade">
                                      <p:cBhvr>
                                        <p:cTn id="51" dur="500"/>
                                        <p:tgtEl>
                                          <p:spTgt spid="30"/>
                                        </p:tgtEl>
                                      </p:cBhvr>
                                    </p:animEffect>
                                    <p:set>
                                      <p:cBhvr>
                                        <p:cTn id="52" dur="1" fill="hold">
                                          <p:stCondLst>
                                            <p:cond delay="499"/>
                                          </p:stCondLst>
                                        </p:cTn>
                                        <p:tgtEl>
                                          <p:spTgt spid="30"/>
                                        </p:tgtEl>
                                        <p:attrNameLst>
                                          <p:attrName>style.visibility</p:attrName>
                                        </p:attrNameLst>
                                      </p:cBhvr>
                                      <p:to>
                                        <p:strVal val="hidden"/>
                                      </p:to>
                                    </p:set>
                                  </p:childTnLst>
                                </p:cTn>
                              </p:par>
                              <p:par>
                                <p:cTn id="53" presetID="31" presetClass="entr" presetSubtype="0" fill="hold" grpId="0" nodeType="withEffect">
                                  <p:stCondLst>
                                    <p:cond delay="900"/>
                                  </p:stCondLst>
                                  <p:iterate type="lt">
                                    <p:tmPct val="5000"/>
                                  </p:iterate>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 calcmode="lin" valueType="num">
                                      <p:cBhvr>
                                        <p:cTn id="57" dur="500" fill="hold"/>
                                        <p:tgtEl>
                                          <p:spTgt spid="31"/>
                                        </p:tgtEl>
                                        <p:attrNameLst>
                                          <p:attrName>style.rotation</p:attrName>
                                        </p:attrNameLst>
                                      </p:cBhvr>
                                      <p:tavLst>
                                        <p:tav tm="0">
                                          <p:val>
                                            <p:fltVal val="90"/>
                                          </p:val>
                                        </p:tav>
                                        <p:tav tm="100000">
                                          <p:val>
                                            <p:fltVal val="0"/>
                                          </p:val>
                                        </p:tav>
                                      </p:tavLst>
                                    </p:anim>
                                    <p:animEffect transition="in" filter="fade">
                                      <p:cBhvr>
                                        <p:cTn id="58" dur="500"/>
                                        <p:tgtEl>
                                          <p:spTgt spid="31"/>
                                        </p:tgtEl>
                                      </p:cBhvr>
                                    </p:animEffect>
                                  </p:childTnLst>
                                </p:cTn>
                              </p:par>
                              <p:par>
                                <p:cTn id="59" presetID="31" presetClass="exit" presetSubtype="0" fill="hold" grpId="1" nodeType="withEffect">
                                  <p:stCondLst>
                                    <p:cond delay="1500"/>
                                  </p:stCondLst>
                                  <p:iterate type="lt">
                                    <p:tmPct val="5000"/>
                                  </p:iterate>
                                  <p:childTnLst>
                                    <p:anim calcmode="lin" valueType="num">
                                      <p:cBhvr>
                                        <p:cTn id="60" dur="500"/>
                                        <p:tgtEl>
                                          <p:spTgt spid="31"/>
                                        </p:tgtEl>
                                        <p:attrNameLst>
                                          <p:attrName>ppt_w</p:attrName>
                                        </p:attrNameLst>
                                      </p:cBhvr>
                                      <p:tavLst>
                                        <p:tav tm="0">
                                          <p:val>
                                            <p:strVal val="ppt_w"/>
                                          </p:val>
                                        </p:tav>
                                        <p:tav tm="100000">
                                          <p:val>
                                            <p:fltVal val="0"/>
                                          </p:val>
                                        </p:tav>
                                      </p:tavLst>
                                    </p:anim>
                                    <p:anim calcmode="lin" valueType="num">
                                      <p:cBhvr>
                                        <p:cTn id="61" dur="500"/>
                                        <p:tgtEl>
                                          <p:spTgt spid="31"/>
                                        </p:tgtEl>
                                        <p:attrNameLst>
                                          <p:attrName>ppt_h</p:attrName>
                                        </p:attrNameLst>
                                      </p:cBhvr>
                                      <p:tavLst>
                                        <p:tav tm="0">
                                          <p:val>
                                            <p:strVal val="ppt_h"/>
                                          </p:val>
                                        </p:tav>
                                        <p:tav tm="100000">
                                          <p:val>
                                            <p:fltVal val="0"/>
                                          </p:val>
                                        </p:tav>
                                      </p:tavLst>
                                    </p:anim>
                                    <p:anim calcmode="lin" valueType="num">
                                      <p:cBhvr>
                                        <p:cTn id="62" dur="500"/>
                                        <p:tgtEl>
                                          <p:spTgt spid="31"/>
                                        </p:tgtEl>
                                        <p:attrNameLst>
                                          <p:attrName>style.rotation</p:attrName>
                                        </p:attrNameLst>
                                      </p:cBhvr>
                                      <p:tavLst>
                                        <p:tav tm="0">
                                          <p:val>
                                            <p:fltVal val="0"/>
                                          </p:val>
                                        </p:tav>
                                        <p:tav tm="100000">
                                          <p:val>
                                            <p:fltVal val="90"/>
                                          </p:val>
                                        </p:tav>
                                      </p:tavLst>
                                    </p:anim>
                                    <p:animEffect transition="out" filter="fade">
                                      <p:cBhvr>
                                        <p:cTn id="63" dur="500"/>
                                        <p:tgtEl>
                                          <p:spTgt spid="31"/>
                                        </p:tgtEl>
                                      </p:cBhvr>
                                    </p:animEffect>
                                    <p:set>
                                      <p:cBhvr>
                                        <p:cTn id="64"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30" grpId="0" animBg="1"/>
      <p:bldP spid="30" grpId="1" animBg="1"/>
      <p:bldP spid="31" grpId="0" animBg="1"/>
      <p:bldP spid="31" grpId="1" animBg="1"/>
      <p:bldP spid="32" grpId="0" animBg="1"/>
      <p:bldP spid="32" grpId="1" animBg="1"/>
      <p:bldP spid="56" grpId="0" animBg="1"/>
      <p:bldP spid="5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c 13"/>
          <p:cNvSpPr/>
          <p:nvPr/>
        </p:nvSpPr>
        <p:spPr>
          <a:xfrm>
            <a:off x="-3429001" y="1"/>
            <a:ext cx="6858002" cy="6858000"/>
          </a:xfrm>
          <a:prstGeom prst="arc">
            <a:avLst>
              <a:gd name="adj1" fmla="val 16200000"/>
              <a:gd name="adj2" fmla="val 5370932"/>
            </a:avLst>
          </a:prstGeom>
          <a:solidFill>
            <a:schemeClr val="bg1"/>
          </a:solidFill>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8" name="TextBox 7"/>
          <p:cNvSpPr txBox="1"/>
          <p:nvPr/>
        </p:nvSpPr>
        <p:spPr>
          <a:xfrm flipH="1">
            <a:off x="3138052" y="1279566"/>
            <a:ext cx="4481947" cy="430887"/>
          </a:xfrm>
          <a:prstGeom prst="rect">
            <a:avLst/>
          </a:prstGeom>
          <a:noFill/>
        </p:spPr>
        <p:txBody>
          <a:bodyPr wrap="square" rtlCol="0">
            <a:spAutoFit/>
          </a:bodyPr>
          <a:lstStyle/>
          <a:p>
            <a:r>
              <a:rPr lang="en-US" sz="2200" dirty="0" smtClean="0">
                <a:solidFill>
                  <a:prstClr val="black">
                    <a:lumMod val="50000"/>
                    <a:lumOff val="50000"/>
                  </a:prstClr>
                </a:solidFill>
                <a:latin typeface="Corbel" pitchFamily="34" charset="0"/>
              </a:rPr>
              <a:t>Choose a learning goal to assess</a:t>
            </a:r>
            <a:endParaRPr lang="en-US" sz="2200" dirty="0">
              <a:solidFill>
                <a:prstClr val="black">
                  <a:lumMod val="50000"/>
                  <a:lumOff val="50000"/>
                </a:prstClr>
              </a:solidFill>
              <a:latin typeface="Corbel" pitchFamily="34" charset="0"/>
            </a:endParaRPr>
          </a:p>
        </p:txBody>
      </p:sp>
      <p:sp>
        <p:nvSpPr>
          <p:cNvPr id="9" name="TextBox 8"/>
          <p:cNvSpPr txBox="1"/>
          <p:nvPr/>
        </p:nvSpPr>
        <p:spPr>
          <a:xfrm flipH="1">
            <a:off x="3627909" y="2557483"/>
            <a:ext cx="5516090" cy="430887"/>
          </a:xfrm>
          <a:prstGeom prst="rect">
            <a:avLst/>
          </a:prstGeom>
          <a:noFill/>
        </p:spPr>
        <p:txBody>
          <a:bodyPr wrap="square" rtlCol="0">
            <a:spAutoFit/>
          </a:bodyPr>
          <a:lstStyle/>
          <a:p>
            <a:r>
              <a:rPr lang="en-US" sz="2200" dirty="0" smtClean="0">
                <a:solidFill>
                  <a:prstClr val="black">
                    <a:lumMod val="50000"/>
                    <a:lumOff val="50000"/>
                  </a:prstClr>
                </a:solidFill>
                <a:latin typeface="Corbel" pitchFamily="34" charset="0"/>
              </a:rPr>
              <a:t>Choose an assessment technique and apply it</a:t>
            </a:r>
            <a:endParaRPr lang="en-US" sz="2200" dirty="0">
              <a:solidFill>
                <a:prstClr val="black">
                  <a:lumMod val="50000"/>
                  <a:lumOff val="50000"/>
                </a:prstClr>
              </a:solidFill>
              <a:latin typeface="Corbel" pitchFamily="34" charset="0"/>
            </a:endParaRPr>
          </a:p>
        </p:txBody>
      </p:sp>
      <p:sp>
        <p:nvSpPr>
          <p:cNvPr id="10" name="TextBox 9"/>
          <p:cNvSpPr txBox="1"/>
          <p:nvPr/>
        </p:nvSpPr>
        <p:spPr>
          <a:xfrm flipH="1">
            <a:off x="3627911" y="3835400"/>
            <a:ext cx="4754088" cy="430887"/>
          </a:xfrm>
          <a:prstGeom prst="rect">
            <a:avLst/>
          </a:prstGeom>
          <a:noFill/>
        </p:spPr>
        <p:txBody>
          <a:bodyPr wrap="square" rtlCol="0">
            <a:spAutoFit/>
          </a:bodyPr>
          <a:lstStyle/>
          <a:p>
            <a:r>
              <a:rPr lang="en-US" sz="2200" dirty="0" smtClean="0">
                <a:solidFill>
                  <a:prstClr val="black">
                    <a:lumMod val="50000"/>
                    <a:lumOff val="50000"/>
                  </a:prstClr>
                </a:solidFill>
                <a:latin typeface="Corbel" pitchFamily="34" charset="0"/>
              </a:rPr>
              <a:t>Analyze the data and respond to it</a:t>
            </a:r>
            <a:endParaRPr lang="en-US" sz="2200" dirty="0">
              <a:solidFill>
                <a:prstClr val="black">
                  <a:lumMod val="50000"/>
                  <a:lumOff val="50000"/>
                </a:prstClr>
              </a:solidFill>
              <a:latin typeface="Corbel" pitchFamily="34" charset="0"/>
            </a:endParaRPr>
          </a:p>
        </p:txBody>
      </p:sp>
      <p:sp>
        <p:nvSpPr>
          <p:cNvPr id="12" name="TextBox 11"/>
          <p:cNvSpPr txBox="1"/>
          <p:nvPr/>
        </p:nvSpPr>
        <p:spPr>
          <a:xfrm flipH="1">
            <a:off x="3193472" y="5113317"/>
            <a:ext cx="3445627" cy="430887"/>
          </a:xfrm>
          <a:prstGeom prst="rect">
            <a:avLst/>
          </a:prstGeom>
          <a:noFill/>
        </p:spPr>
        <p:txBody>
          <a:bodyPr wrap="square" rtlCol="0">
            <a:spAutoFit/>
          </a:bodyPr>
          <a:lstStyle/>
          <a:p>
            <a:r>
              <a:rPr lang="en-US" sz="2200" dirty="0" smtClean="0">
                <a:solidFill>
                  <a:prstClr val="white">
                    <a:lumMod val="50000"/>
                  </a:prstClr>
                </a:solidFill>
                <a:latin typeface="Corbel" pitchFamily="34" charset="0"/>
              </a:rPr>
              <a:t>Document the assessment</a:t>
            </a:r>
            <a:endParaRPr lang="en-US" sz="2200" dirty="0">
              <a:solidFill>
                <a:prstClr val="white">
                  <a:lumMod val="50000"/>
                </a:prstClr>
              </a:solidFill>
              <a:latin typeface="Corbel" pitchFamily="34" charset="0"/>
            </a:endParaRPr>
          </a:p>
        </p:txBody>
      </p:sp>
      <p:sp>
        <p:nvSpPr>
          <p:cNvPr id="15" name="Oval 14"/>
          <p:cNvSpPr/>
          <p:nvPr/>
        </p:nvSpPr>
        <p:spPr>
          <a:xfrm>
            <a:off x="2721676" y="1370363"/>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Oval 15"/>
          <p:cNvSpPr/>
          <p:nvPr/>
        </p:nvSpPr>
        <p:spPr>
          <a:xfrm>
            <a:off x="3220192" y="2638879"/>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p:cNvSpPr/>
          <p:nvPr/>
        </p:nvSpPr>
        <p:spPr>
          <a:xfrm>
            <a:off x="3222174" y="3907395"/>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p:cNvSpPr/>
          <p:nvPr/>
        </p:nvSpPr>
        <p:spPr>
          <a:xfrm>
            <a:off x="2733551" y="5175910"/>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Arc 18"/>
          <p:cNvSpPr/>
          <p:nvPr/>
        </p:nvSpPr>
        <p:spPr>
          <a:xfrm>
            <a:off x="-1524000" y="1905000"/>
            <a:ext cx="3048000" cy="3048000"/>
          </a:xfrm>
          <a:prstGeom prst="arc">
            <a:avLst>
              <a:gd name="adj1" fmla="val 16200000"/>
              <a:gd name="adj2" fmla="val 5359794"/>
            </a:avLst>
          </a:prstGeom>
          <a:solidFill>
            <a:schemeClr val="bg1">
              <a:lumMod val="95000"/>
            </a:schemeClr>
          </a:solidFill>
          <a:ln>
            <a:noFill/>
          </a:ln>
          <a:effectLst>
            <a:innerShdw blurRad="304800" dist="50800" dir="18900000">
              <a:prstClr val="black">
                <a:alpha val="1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 name="Group 24"/>
          <p:cNvGrpSpPr/>
          <p:nvPr/>
        </p:nvGrpSpPr>
        <p:grpSpPr>
          <a:xfrm rot="5400000">
            <a:off x="-3129150" y="3314700"/>
            <a:ext cx="6246420" cy="228600"/>
            <a:chOff x="-3200400" y="3314700"/>
            <a:chExt cx="6246420" cy="228600"/>
          </a:xfrm>
        </p:grpSpPr>
        <p:sp>
          <p:nvSpPr>
            <p:cNvPr id="13" name="Rounded Rectangle 12"/>
            <p:cNvSpPr/>
            <p:nvPr/>
          </p:nvSpPr>
          <p:spPr>
            <a:xfrm rot="5400000">
              <a:off x="1331520" y="1828800"/>
              <a:ext cx="228600" cy="3200400"/>
            </a:xfrm>
            <a:prstGeom prst="roundRect">
              <a:avLst>
                <a:gd name="adj" fmla="val 35051"/>
              </a:avLst>
            </a:prstGeom>
            <a:solidFill>
              <a:schemeClr val="bg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Rounded Rectangle 23"/>
            <p:cNvSpPr/>
            <p:nvPr/>
          </p:nvSpPr>
          <p:spPr>
            <a:xfrm rot="5400000">
              <a:off x="-1714500" y="1828800"/>
              <a:ext cx="228600" cy="3200400"/>
            </a:xfrm>
            <a:prstGeom prst="roundRect">
              <a:avLst>
                <a:gd name="adj" fmla="val 35051"/>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20" name="Title 19"/>
          <p:cNvSpPr>
            <a:spLocks noGrp="1"/>
          </p:cNvSpPr>
          <p:nvPr>
            <p:ph type="title"/>
          </p:nvPr>
        </p:nvSpPr>
        <p:spPr>
          <a:xfrm>
            <a:off x="1447800" y="304800"/>
            <a:ext cx="8534400" cy="762000"/>
          </a:xfrm>
        </p:spPr>
        <p:txBody>
          <a:bodyPr>
            <a:noAutofit/>
          </a:bodyPr>
          <a:lstStyle/>
          <a:p>
            <a:r>
              <a:rPr lang="en-US" sz="3600" b="1" dirty="0" smtClean="0"/>
              <a:t>The four steps to completing a CAT</a:t>
            </a:r>
            <a:r>
              <a:rPr lang="en-US" sz="3600" dirty="0" smtClean="0"/>
              <a:t>:</a:t>
            </a:r>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7380000">
                                      <p:cBhvr>
                                        <p:cTn id="6" dur="1000" fill="hold"/>
                                        <p:tgtEl>
                                          <p:spTgt spid="2"/>
                                        </p:tgtEl>
                                        <p:attrNameLst>
                                          <p:attrName>r</p:attrName>
                                        </p:attrNameLst>
                                      </p:cBhvr>
                                    </p:animRot>
                                  </p:childTnLst>
                                </p:cTn>
                              </p:par>
                            </p:childTnLst>
                          </p:cTn>
                        </p:par>
                        <p:par>
                          <p:cTn id="7" fill="hold">
                            <p:stCondLst>
                              <p:cond delay="1000"/>
                            </p:stCondLst>
                            <p:childTnLst>
                              <p:par>
                                <p:cTn id="8" presetID="1" presetClass="emph" presetSubtype="2" fill="hold" nodeType="afterEffect">
                                  <p:stCondLst>
                                    <p:cond delay="0"/>
                                  </p:stCondLst>
                                  <p:childTnLst>
                                    <p:animClr clrSpc="rgb" dir="cw">
                                      <p:cBhvr>
                                        <p:cTn id="9" dur="500" fill="hold"/>
                                        <p:tgtEl>
                                          <p:spTgt spid="15"/>
                                        </p:tgtEl>
                                        <p:attrNameLst>
                                          <p:attrName>fillcolor</p:attrName>
                                        </p:attrNameLst>
                                      </p:cBhvr>
                                      <p:to>
                                        <a:srgbClr val="829975"/>
                                      </p:to>
                                    </p:animClr>
                                    <p:set>
                                      <p:cBhvr>
                                        <p:cTn id="10" dur="500" fill="hold"/>
                                        <p:tgtEl>
                                          <p:spTgt spid="15"/>
                                        </p:tgtEl>
                                        <p:attrNameLst>
                                          <p:attrName>fill.type</p:attrName>
                                        </p:attrNameLst>
                                      </p:cBhvr>
                                      <p:to>
                                        <p:strVal val="solid"/>
                                      </p:to>
                                    </p:set>
                                    <p:set>
                                      <p:cBhvr>
                                        <p:cTn id="11" dur="500" fill="hold"/>
                                        <p:tgtEl>
                                          <p:spTgt spid="15"/>
                                        </p:tgtEl>
                                        <p:attrNameLst>
                                          <p:attrName>fill.on</p:attrName>
                                        </p:attrNameLst>
                                      </p:cBhvr>
                                      <p:to>
                                        <p:strVal val="true"/>
                                      </p:to>
                                    </p:set>
                                  </p:childTnLst>
                                </p:cTn>
                              </p:par>
                              <p:par>
                                <p:cTn id="12" presetID="10"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1320000">
                                      <p:cBhvr>
                                        <p:cTn id="18" dur="500" fill="hold"/>
                                        <p:tgtEl>
                                          <p:spTgt spid="2"/>
                                        </p:tgtEl>
                                        <p:attrNameLst>
                                          <p:attrName>r</p:attrName>
                                        </p:attrNameLst>
                                      </p:cBhvr>
                                    </p:animRot>
                                  </p:childTnLst>
                                </p:cTn>
                              </p:par>
                            </p:childTnLst>
                          </p:cTn>
                        </p:par>
                        <p:par>
                          <p:cTn id="19" fill="hold">
                            <p:stCondLst>
                              <p:cond delay="500"/>
                            </p:stCondLst>
                            <p:childTnLst>
                              <p:par>
                                <p:cTn id="20" presetID="1" presetClass="emph" presetSubtype="2" fill="hold" nodeType="afterEffect">
                                  <p:stCondLst>
                                    <p:cond delay="0"/>
                                  </p:stCondLst>
                                  <p:childTnLst>
                                    <p:animClr clrSpc="rgb" dir="cw">
                                      <p:cBhvr>
                                        <p:cTn id="21" dur="500" fill="hold"/>
                                        <p:tgtEl>
                                          <p:spTgt spid="16"/>
                                        </p:tgtEl>
                                        <p:attrNameLst>
                                          <p:attrName>fillcolor</p:attrName>
                                        </p:attrNameLst>
                                      </p:cBhvr>
                                      <p:to>
                                        <a:srgbClr val="829975"/>
                                      </p:to>
                                    </p:animClr>
                                    <p:set>
                                      <p:cBhvr>
                                        <p:cTn id="22" dur="500" fill="hold"/>
                                        <p:tgtEl>
                                          <p:spTgt spid="16"/>
                                        </p:tgtEl>
                                        <p:attrNameLst>
                                          <p:attrName>fill.type</p:attrName>
                                        </p:attrNameLst>
                                      </p:cBhvr>
                                      <p:to>
                                        <p:strVal val="solid"/>
                                      </p:to>
                                    </p:set>
                                    <p:set>
                                      <p:cBhvr>
                                        <p:cTn id="23" dur="500" fill="hold"/>
                                        <p:tgtEl>
                                          <p:spTgt spid="16"/>
                                        </p:tgtEl>
                                        <p:attrNameLst>
                                          <p:attrName>fill.on</p:attrName>
                                        </p:attrNameLst>
                                      </p:cBhvr>
                                      <p:to>
                                        <p:strVal val="true"/>
                                      </p:to>
                                    </p:se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1320000">
                                      <p:cBhvr>
                                        <p:cTn id="30" dur="500" fill="hold"/>
                                        <p:tgtEl>
                                          <p:spTgt spid="2"/>
                                        </p:tgtEl>
                                        <p:attrNameLst>
                                          <p:attrName>r</p:attrName>
                                        </p:attrNameLst>
                                      </p:cBhvr>
                                    </p:animRot>
                                  </p:childTnLst>
                                </p:cTn>
                              </p:par>
                            </p:childTnLst>
                          </p:cTn>
                        </p:par>
                        <p:par>
                          <p:cTn id="31" fill="hold">
                            <p:stCondLst>
                              <p:cond delay="500"/>
                            </p:stCondLst>
                            <p:childTnLst>
                              <p:par>
                                <p:cTn id="32" presetID="1" presetClass="emph" presetSubtype="2" fill="hold" nodeType="afterEffect">
                                  <p:stCondLst>
                                    <p:cond delay="0"/>
                                  </p:stCondLst>
                                  <p:childTnLst>
                                    <p:animClr clrSpc="rgb" dir="cw">
                                      <p:cBhvr>
                                        <p:cTn id="33" dur="500" fill="hold"/>
                                        <p:tgtEl>
                                          <p:spTgt spid="17"/>
                                        </p:tgtEl>
                                        <p:attrNameLst>
                                          <p:attrName>fillcolor</p:attrName>
                                        </p:attrNameLst>
                                      </p:cBhvr>
                                      <p:to>
                                        <a:srgbClr val="829975"/>
                                      </p:to>
                                    </p:animClr>
                                    <p:set>
                                      <p:cBhvr>
                                        <p:cTn id="34" dur="500" fill="hold"/>
                                        <p:tgtEl>
                                          <p:spTgt spid="17"/>
                                        </p:tgtEl>
                                        <p:attrNameLst>
                                          <p:attrName>fill.type</p:attrName>
                                        </p:attrNameLst>
                                      </p:cBhvr>
                                      <p:to>
                                        <p:strVal val="solid"/>
                                      </p:to>
                                    </p:set>
                                    <p:set>
                                      <p:cBhvr>
                                        <p:cTn id="35" dur="500" fill="hold"/>
                                        <p:tgtEl>
                                          <p:spTgt spid="17"/>
                                        </p:tgtEl>
                                        <p:attrNameLst>
                                          <p:attrName>fill.on</p:attrName>
                                        </p:attrNameLst>
                                      </p:cBhvr>
                                      <p:to>
                                        <p:strVal val="true"/>
                                      </p:to>
                                    </p:se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1320000">
                                      <p:cBhvr>
                                        <p:cTn id="42" dur="500" fill="hold"/>
                                        <p:tgtEl>
                                          <p:spTgt spid="2"/>
                                        </p:tgtEl>
                                        <p:attrNameLst>
                                          <p:attrName>r</p:attrName>
                                        </p:attrNameLst>
                                      </p:cBhvr>
                                    </p:animRot>
                                  </p:childTnLst>
                                </p:cTn>
                              </p:par>
                            </p:childTnLst>
                          </p:cTn>
                        </p:par>
                        <p:par>
                          <p:cTn id="43" fill="hold">
                            <p:stCondLst>
                              <p:cond delay="500"/>
                            </p:stCondLst>
                            <p:childTnLst>
                              <p:par>
                                <p:cTn id="44" presetID="1" presetClass="emph" presetSubtype="2" fill="hold" nodeType="afterEffect">
                                  <p:stCondLst>
                                    <p:cond delay="0"/>
                                  </p:stCondLst>
                                  <p:childTnLst>
                                    <p:animClr clrSpc="rgb" dir="cw">
                                      <p:cBhvr>
                                        <p:cTn id="45" dur="500" fill="hold"/>
                                        <p:tgtEl>
                                          <p:spTgt spid="18"/>
                                        </p:tgtEl>
                                        <p:attrNameLst>
                                          <p:attrName>fillcolor</p:attrName>
                                        </p:attrNameLst>
                                      </p:cBhvr>
                                      <p:to>
                                        <a:srgbClr val="829975"/>
                                      </p:to>
                                    </p:animClr>
                                    <p:set>
                                      <p:cBhvr>
                                        <p:cTn id="46" dur="500" fill="hold"/>
                                        <p:tgtEl>
                                          <p:spTgt spid="18"/>
                                        </p:tgtEl>
                                        <p:attrNameLst>
                                          <p:attrName>fill.type</p:attrName>
                                        </p:attrNameLst>
                                      </p:cBhvr>
                                      <p:to>
                                        <p:strVal val="solid"/>
                                      </p:to>
                                    </p:set>
                                    <p:set>
                                      <p:cBhvr>
                                        <p:cTn id="47" dur="500" fill="hold"/>
                                        <p:tgtEl>
                                          <p:spTgt spid="18"/>
                                        </p:tgtEl>
                                        <p:attrNameLst>
                                          <p:attrName>fill.on</p:attrName>
                                        </p:attrNameLst>
                                      </p:cBhvr>
                                      <p:to>
                                        <p:strVal val="true"/>
                                      </p:to>
                                    </p:set>
                                  </p:childTnLst>
                                </p:cTn>
                              </p:par>
                              <p:par>
                                <p:cTn id="48" presetID="10"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41000">
              <a:schemeClr val="bg2">
                <a:tint val="80000"/>
                <a:satMod val="400000"/>
                <a:alpha val="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9" name="TextBox 8"/>
          <p:cNvSpPr txBox="1"/>
          <p:nvPr/>
        </p:nvSpPr>
        <p:spPr>
          <a:xfrm>
            <a:off x="1400620" y="2228672"/>
            <a:ext cx="6342763" cy="1569660"/>
          </a:xfrm>
          <a:prstGeom prst="rect">
            <a:avLst/>
          </a:prstGeom>
          <a:noFill/>
        </p:spPr>
        <p:txBody>
          <a:bodyPr wrap="none" rtlCol="0">
            <a:spAutoFit/>
            <a:scene3d>
              <a:camera prst="orthographicFront"/>
              <a:lightRig rig="threePt" dir="t"/>
            </a:scene3d>
            <a:sp3d extrusionH="57150">
              <a:bevelT w="38100" h="38100"/>
            </a:sp3d>
          </a:bodyPr>
          <a:lstStyle/>
          <a:p>
            <a:pPr algn="ctr"/>
            <a:r>
              <a:rPr lang="en-US" sz="9600" dirty="0" smtClean="0">
                <a:gradFill flip="none" rotWithShape="1">
                  <a:gsLst>
                    <a:gs pos="0">
                      <a:srgbClr val="03D4A8"/>
                    </a:gs>
                    <a:gs pos="25000">
                      <a:srgbClr val="21D6E0"/>
                    </a:gs>
                    <a:gs pos="75000">
                      <a:srgbClr val="0087E6"/>
                    </a:gs>
                    <a:gs pos="100000">
                      <a:srgbClr val="005CBF"/>
                    </a:gs>
                  </a:gsLst>
                  <a:lin ang="16200000" scaled="1"/>
                  <a:tileRect/>
                </a:gradFill>
                <a:effectLst>
                  <a:reflection blurRad="6350" stA="55000" endA="300" endPos="45500" dir="5400000" sy="-100000" algn="bl" rotWithShape="0"/>
                </a:effectLst>
                <a:latin typeface="Franklin Gothic Heavy" pitchFamily="34" charset="0"/>
              </a:rPr>
              <a:t>Thank You!</a:t>
            </a:r>
            <a:endParaRPr lang="en-US" sz="9600" dirty="0">
              <a:gradFill flip="none" rotWithShape="1">
                <a:gsLst>
                  <a:gs pos="0">
                    <a:srgbClr val="03D4A8"/>
                  </a:gs>
                  <a:gs pos="25000">
                    <a:srgbClr val="21D6E0"/>
                  </a:gs>
                  <a:gs pos="75000">
                    <a:srgbClr val="0087E6"/>
                  </a:gs>
                  <a:gs pos="100000">
                    <a:srgbClr val="005CBF"/>
                  </a:gs>
                </a:gsLst>
                <a:lin ang="16200000" scaled="1"/>
                <a:tileRect/>
              </a:gradFill>
              <a:effectLst>
                <a:reflection blurRad="6350" stA="55000" endA="300" endPos="45500" dir="5400000" sy="-100000" algn="bl" rotWithShape="0"/>
              </a:effectLst>
              <a:latin typeface="Franklin Gothic Heavy" pitchFamily="34" charset="0"/>
            </a:endParaRPr>
          </a:p>
        </p:txBody>
      </p:sp>
      <p:sp>
        <p:nvSpPr>
          <p:cNvPr id="29" name="4-Point Star 28"/>
          <p:cNvSpPr/>
          <p:nvPr/>
        </p:nvSpPr>
        <p:spPr>
          <a:xfrm rot="890656">
            <a:off x="1347751" y="2414550"/>
            <a:ext cx="469894" cy="469894"/>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4-Point Star 29"/>
          <p:cNvSpPr/>
          <p:nvPr/>
        </p:nvSpPr>
        <p:spPr>
          <a:xfrm rot="890656">
            <a:off x="5906444" y="2706044"/>
            <a:ext cx="350459" cy="350459"/>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4-Point Star 30"/>
          <p:cNvSpPr/>
          <p:nvPr/>
        </p:nvSpPr>
        <p:spPr>
          <a:xfrm rot="890656">
            <a:off x="7268742" y="2468143"/>
            <a:ext cx="266972" cy="266972"/>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4-Point Star 31"/>
          <p:cNvSpPr/>
          <p:nvPr/>
        </p:nvSpPr>
        <p:spPr>
          <a:xfrm rot="890656">
            <a:off x="2931440" y="2702840"/>
            <a:ext cx="321693" cy="321693"/>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4-Point Star 55"/>
          <p:cNvSpPr/>
          <p:nvPr/>
        </p:nvSpPr>
        <p:spPr>
          <a:xfrm rot="890656">
            <a:off x="4531639" y="2702840"/>
            <a:ext cx="321693" cy="321693"/>
          </a:xfrm>
          <a:prstGeom prst="star4">
            <a:avLst>
              <a:gd name="adj" fmla="val 6656"/>
            </a:avLst>
          </a:prstGeom>
          <a:gradFill flip="none" rotWithShape="1">
            <a:gsLst>
              <a:gs pos="0">
                <a:schemeClr val="bg1"/>
              </a:gs>
              <a:gs pos="63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724862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 calcmode="lin" valueType="num">
                                      <p:cBhvr>
                                        <p:cTn id="9" dur="500" fill="hold"/>
                                        <p:tgtEl>
                                          <p:spTgt spid="29"/>
                                        </p:tgtEl>
                                        <p:attrNameLst>
                                          <p:attrName>style.rotation</p:attrName>
                                        </p:attrNameLst>
                                      </p:cBhvr>
                                      <p:tavLst>
                                        <p:tav tm="0">
                                          <p:val>
                                            <p:fltVal val="90"/>
                                          </p:val>
                                        </p:tav>
                                        <p:tav tm="100000">
                                          <p:val>
                                            <p:fltVal val="0"/>
                                          </p:val>
                                        </p:tav>
                                      </p:tavLst>
                                    </p:anim>
                                    <p:animEffect transition="in" filter="fade">
                                      <p:cBhvr>
                                        <p:cTn id="10" dur="500"/>
                                        <p:tgtEl>
                                          <p:spTgt spid="29"/>
                                        </p:tgtEl>
                                      </p:cBhvr>
                                    </p:animEffect>
                                  </p:childTnLst>
                                </p:cTn>
                              </p:par>
                              <p:par>
                                <p:cTn id="11" presetID="31" presetClass="exit" presetSubtype="0" fill="hold" grpId="1" nodeType="withEffect">
                                  <p:stCondLst>
                                    <p:cond delay="700"/>
                                  </p:stCondLst>
                                  <p:iterate type="lt">
                                    <p:tmPct val="5000"/>
                                  </p:iterate>
                                  <p:childTnLst>
                                    <p:anim calcmode="lin" valueType="num">
                                      <p:cBhvr>
                                        <p:cTn id="12" dur="500"/>
                                        <p:tgtEl>
                                          <p:spTgt spid="29"/>
                                        </p:tgtEl>
                                        <p:attrNameLst>
                                          <p:attrName>ppt_w</p:attrName>
                                        </p:attrNameLst>
                                      </p:cBhvr>
                                      <p:tavLst>
                                        <p:tav tm="0">
                                          <p:val>
                                            <p:strVal val="ppt_w"/>
                                          </p:val>
                                        </p:tav>
                                        <p:tav tm="100000">
                                          <p:val>
                                            <p:fltVal val="0"/>
                                          </p:val>
                                        </p:tav>
                                      </p:tavLst>
                                    </p:anim>
                                    <p:anim calcmode="lin" valueType="num">
                                      <p:cBhvr>
                                        <p:cTn id="13" dur="500"/>
                                        <p:tgtEl>
                                          <p:spTgt spid="29"/>
                                        </p:tgtEl>
                                        <p:attrNameLst>
                                          <p:attrName>ppt_h</p:attrName>
                                        </p:attrNameLst>
                                      </p:cBhvr>
                                      <p:tavLst>
                                        <p:tav tm="0">
                                          <p:val>
                                            <p:strVal val="ppt_h"/>
                                          </p:val>
                                        </p:tav>
                                        <p:tav tm="100000">
                                          <p:val>
                                            <p:fltVal val="0"/>
                                          </p:val>
                                        </p:tav>
                                      </p:tavLst>
                                    </p:anim>
                                    <p:anim calcmode="lin" valueType="num">
                                      <p:cBhvr>
                                        <p:cTn id="14" dur="500"/>
                                        <p:tgtEl>
                                          <p:spTgt spid="29"/>
                                        </p:tgtEl>
                                        <p:attrNameLst>
                                          <p:attrName>style.rotation</p:attrName>
                                        </p:attrNameLst>
                                      </p:cBhvr>
                                      <p:tavLst>
                                        <p:tav tm="0">
                                          <p:val>
                                            <p:fltVal val="0"/>
                                          </p:val>
                                        </p:tav>
                                        <p:tav tm="100000">
                                          <p:val>
                                            <p:fltVal val="90"/>
                                          </p:val>
                                        </p:tav>
                                      </p:tavLst>
                                    </p:anim>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par>
                                <p:cTn id="17" presetID="31" presetClass="entr" presetSubtype="0" fill="hold" grpId="0" nodeType="withEffect">
                                  <p:stCondLst>
                                    <p:cond delay="200"/>
                                  </p:stCondLst>
                                  <p:iterate type="lt">
                                    <p:tmPct val="5000"/>
                                  </p:iterate>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ppt_w</p:attrName>
                                        </p:attrNameLst>
                                      </p:cBhvr>
                                      <p:tavLst>
                                        <p:tav tm="0">
                                          <p:val>
                                            <p:fltVal val="0"/>
                                          </p:val>
                                        </p:tav>
                                        <p:tav tm="100000">
                                          <p:val>
                                            <p:strVal val="#ppt_w"/>
                                          </p:val>
                                        </p:tav>
                                      </p:tavLst>
                                    </p:anim>
                                    <p:anim calcmode="lin" valueType="num">
                                      <p:cBhvr>
                                        <p:cTn id="20" dur="500" fill="hold"/>
                                        <p:tgtEl>
                                          <p:spTgt spid="32"/>
                                        </p:tgtEl>
                                        <p:attrNameLst>
                                          <p:attrName>ppt_h</p:attrName>
                                        </p:attrNameLst>
                                      </p:cBhvr>
                                      <p:tavLst>
                                        <p:tav tm="0">
                                          <p:val>
                                            <p:fltVal val="0"/>
                                          </p:val>
                                        </p:tav>
                                        <p:tav tm="100000">
                                          <p:val>
                                            <p:strVal val="#ppt_h"/>
                                          </p:val>
                                        </p:tav>
                                      </p:tavLst>
                                    </p:anim>
                                    <p:anim calcmode="lin" valueType="num">
                                      <p:cBhvr>
                                        <p:cTn id="21" dur="500" fill="hold"/>
                                        <p:tgtEl>
                                          <p:spTgt spid="32"/>
                                        </p:tgtEl>
                                        <p:attrNameLst>
                                          <p:attrName>style.rotation</p:attrName>
                                        </p:attrNameLst>
                                      </p:cBhvr>
                                      <p:tavLst>
                                        <p:tav tm="0">
                                          <p:val>
                                            <p:fltVal val="90"/>
                                          </p:val>
                                        </p:tav>
                                        <p:tav tm="100000">
                                          <p:val>
                                            <p:fltVal val="0"/>
                                          </p:val>
                                        </p:tav>
                                      </p:tavLst>
                                    </p:anim>
                                    <p:animEffect transition="in" filter="fade">
                                      <p:cBhvr>
                                        <p:cTn id="22" dur="500"/>
                                        <p:tgtEl>
                                          <p:spTgt spid="32"/>
                                        </p:tgtEl>
                                      </p:cBhvr>
                                    </p:animEffect>
                                  </p:childTnLst>
                                </p:cTn>
                              </p:par>
                              <p:par>
                                <p:cTn id="23" presetID="31" presetClass="exit" presetSubtype="0" fill="hold" grpId="1" nodeType="withEffect">
                                  <p:stCondLst>
                                    <p:cond delay="900"/>
                                  </p:stCondLst>
                                  <p:iterate type="lt">
                                    <p:tmPct val="5000"/>
                                  </p:iterate>
                                  <p:childTnLst>
                                    <p:anim calcmode="lin" valueType="num">
                                      <p:cBhvr>
                                        <p:cTn id="24" dur="500"/>
                                        <p:tgtEl>
                                          <p:spTgt spid="32"/>
                                        </p:tgtEl>
                                        <p:attrNameLst>
                                          <p:attrName>ppt_w</p:attrName>
                                        </p:attrNameLst>
                                      </p:cBhvr>
                                      <p:tavLst>
                                        <p:tav tm="0">
                                          <p:val>
                                            <p:strVal val="ppt_w"/>
                                          </p:val>
                                        </p:tav>
                                        <p:tav tm="100000">
                                          <p:val>
                                            <p:fltVal val="0"/>
                                          </p:val>
                                        </p:tav>
                                      </p:tavLst>
                                    </p:anim>
                                    <p:anim calcmode="lin" valueType="num">
                                      <p:cBhvr>
                                        <p:cTn id="25" dur="500"/>
                                        <p:tgtEl>
                                          <p:spTgt spid="32"/>
                                        </p:tgtEl>
                                        <p:attrNameLst>
                                          <p:attrName>ppt_h</p:attrName>
                                        </p:attrNameLst>
                                      </p:cBhvr>
                                      <p:tavLst>
                                        <p:tav tm="0">
                                          <p:val>
                                            <p:strVal val="ppt_h"/>
                                          </p:val>
                                        </p:tav>
                                        <p:tav tm="100000">
                                          <p:val>
                                            <p:fltVal val="0"/>
                                          </p:val>
                                        </p:tav>
                                      </p:tavLst>
                                    </p:anim>
                                    <p:anim calcmode="lin" valueType="num">
                                      <p:cBhvr>
                                        <p:cTn id="26" dur="500"/>
                                        <p:tgtEl>
                                          <p:spTgt spid="32"/>
                                        </p:tgtEl>
                                        <p:attrNameLst>
                                          <p:attrName>style.rotation</p:attrName>
                                        </p:attrNameLst>
                                      </p:cBhvr>
                                      <p:tavLst>
                                        <p:tav tm="0">
                                          <p:val>
                                            <p:fltVal val="0"/>
                                          </p:val>
                                        </p:tav>
                                        <p:tav tm="100000">
                                          <p:val>
                                            <p:fltVal val="90"/>
                                          </p:val>
                                        </p:tav>
                                      </p:tavLst>
                                    </p:anim>
                                    <p:animEffect transition="out" filter="fade">
                                      <p:cBhvr>
                                        <p:cTn id="27" dur="500"/>
                                        <p:tgtEl>
                                          <p:spTgt spid="32"/>
                                        </p:tgtEl>
                                      </p:cBhvr>
                                    </p:animEffect>
                                    <p:set>
                                      <p:cBhvr>
                                        <p:cTn id="28" dur="1" fill="hold">
                                          <p:stCondLst>
                                            <p:cond delay="499"/>
                                          </p:stCondLst>
                                        </p:cTn>
                                        <p:tgtEl>
                                          <p:spTgt spid="32"/>
                                        </p:tgtEl>
                                        <p:attrNameLst>
                                          <p:attrName>style.visibility</p:attrName>
                                        </p:attrNameLst>
                                      </p:cBhvr>
                                      <p:to>
                                        <p:strVal val="hidden"/>
                                      </p:to>
                                    </p:set>
                                  </p:childTnLst>
                                </p:cTn>
                              </p:par>
                              <p:par>
                                <p:cTn id="29" presetID="31" presetClass="entr" presetSubtype="0" fill="hold" grpId="0" nodeType="withEffect">
                                  <p:stCondLst>
                                    <p:cond delay="400"/>
                                  </p:stCondLst>
                                  <p:iterate type="lt">
                                    <p:tmPct val="5000"/>
                                  </p:iterate>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 calcmode="lin" valueType="num">
                                      <p:cBhvr>
                                        <p:cTn id="33" dur="500" fill="hold"/>
                                        <p:tgtEl>
                                          <p:spTgt spid="56"/>
                                        </p:tgtEl>
                                        <p:attrNameLst>
                                          <p:attrName>style.rotation</p:attrName>
                                        </p:attrNameLst>
                                      </p:cBhvr>
                                      <p:tavLst>
                                        <p:tav tm="0">
                                          <p:val>
                                            <p:fltVal val="90"/>
                                          </p:val>
                                        </p:tav>
                                        <p:tav tm="100000">
                                          <p:val>
                                            <p:fltVal val="0"/>
                                          </p:val>
                                        </p:tav>
                                      </p:tavLst>
                                    </p:anim>
                                    <p:animEffect transition="in" filter="fade">
                                      <p:cBhvr>
                                        <p:cTn id="34" dur="500"/>
                                        <p:tgtEl>
                                          <p:spTgt spid="56"/>
                                        </p:tgtEl>
                                      </p:cBhvr>
                                    </p:animEffect>
                                  </p:childTnLst>
                                </p:cTn>
                              </p:par>
                              <p:par>
                                <p:cTn id="35" presetID="31" presetClass="exit" presetSubtype="0" fill="hold" grpId="1" nodeType="withEffect">
                                  <p:stCondLst>
                                    <p:cond delay="1100"/>
                                  </p:stCondLst>
                                  <p:iterate type="lt">
                                    <p:tmPct val="5000"/>
                                  </p:iterate>
                                  <p:childTnLst>
                                    <p:anim calcmode="lin" valueType="num">
                                      <p:cBhvr>
                                        <p:cTn id="36" dur="500"/>
                                        <p:tgtEl>
                                          <p:spTgt spid="56"/>
                                        </p:tgtEl>
                                        <p:attrNameLst>
                                          <p:attrName>ppt_w</p:attrName>
                                        </p:attrNameLst>
                                      </p:cBhvr>
                                      <p:tavLst>
                                        <p:tav tm="0">
                                          <p:val>
                                            <p:strVal val="ppt_w"/>
                                          </p:val>
                                        </p:tav>
                                        <p:tav tm="100000">
                                          <p:val>
                                            <p:fltVal val="0"/>
                                          </p:val>
                                        </p:tav>
                                      </p:tavLst>
                                    </p:anim>
                                    <p:anim calcmode="lin" valueType="num">
                                      <p:cBhvr>
                                        <p:cTn id="37" dur="500"/>
                                        <p:tgtEl>
                                          <p:spTgt spid="56"/>
                                        </p:tgtEl>
                                        <p:attrNameLst>
                                          <p:attrName>ppt_h</p:attrName>
                                        </p:attrNameLst>
                                      </p:cBhvr>
                                      <p:tavLst>
                                        <p:tav tm="0">
                                          <p:val>
                                            <p:strVal val="ppt_h"/>
                                          </p:val>
                                        </p:tav>
                                        <p:tav tm="100000">
                                          <p:val>
                                            <p:fltVal val="0"/>
                                          </p:val>
                                        </p:tav>
                                      </p:tavLst>
                                    </p:anim>
                                    <p:anim calcmode="lin" valueType="num">
                                      <p:cBhvr>
                                        <p:cTn id="38" dur="500"/>
                                        <p:tgtEl>
                                          <p:spTgt spid="56"/>
                                        </p:tgtEl>
                                        <p:attrNameLst>
                                          <p:attrName>style.rotation</p:attrName>
                                        </p:attrNameLst>
                                      </p:cBhvr>
                                      <p:tavLst>
                                        <p:tav tm="0">
                                          <p:val>
                                            <p:fltVal val="0"/>
                                          </p:val>
                                        </p:tav>
                                        <p:tav tm="100000">
                                          <p:val>
                                            <p:fltVal val="90"/>
                                          </p:val>
                                        </p:tav>
                                      </p:tavLst>
                                    </p:anim>
                                    <p:animEffect transition="out" filter="fade">
                                      <p:cBhvr>
                                        <p:cTn id="39" dur="500"/>
                                        <p:tgtEl>
                                          <p:spTgt spid="56"/>
                                        </p:tgtEl>
                                      </p:cBhvr>
                                    </p:animEffect>
                                    <p:set>
                                      <p:cBhvr>
                                        <p:cTn id="40" dur="1" fill="hold">
                                          <p:stCondLst>
                                            <p:cond delay="499"/>
                                          </p:stCondLst>
                                        </p:cTn>
                                        <p:tgtEl>
                                          <p:spTgt spid="56"/>
                                        </p:tgtEl>
                                        <p:attrNameLst>
                                          <p:attrName>style.visibility</p:attrName>
                                        </p:attrNameLst>
                                      </p:cBhvr>
                                      <p:to>
                                        <p:strVal val="hidden"/>
                                      </p:to>
                                    </p:set>
                                  </p:childTnLst>
                                </p:cTn>
                              </p:par>
                              <p:par>
                                <p:cTn id="41" presetID="31" presetClass="entr" presetSubtype="0" fill="hold" grpId="0" nodeType="withEffect">
                                  <p:stCondLst>
                                    <p:cond delay="800"/>
                                  </p:stCondLst>
                                  <p:iterate type="lt">
                                    <p:tmPct val="5000"/>
                                  </p:iterate>
                                  <p:childTnLst>
                                    <p:set>
                                      <p:cBhvr>
                                        <p:cTn id="42" dur="1" fill="hold">
                                          <p:stCondLst>
                                            <p:cond delay="0"/>
                                          </p:stCondLst>
                                        </p:cTn>
                                        <p:tgtEl>
                                          <p:spTgt spid="30"/>
                                        </p:tgtEl>
                                        <p:attrNameLst>
                                          <p:attrName>style.visibility</p:attrName>
                                        </p:attrNameLst>
                                      </p:cBhvr>
                                      <p:to>
                                        <p:strVal val="visible"/>
                                      </p:to>
                                    </p:set>
                                    <p:anim calcmode="lin" valueType="num">
                                      <p:cBhvr>
                                        <p:cTn id="43" dur="500" fill="hold"/>
                                        <p:tgtEl>
                                          <p:spTgt spid="30"/>
                                        </p:tgtEl>
                                        <p:attrNameLst>
                                          <p:attrName>ppt_w</p:attrName>
                                        </p:attrNameLst>
                                      </p:cBhvr>
                                      <p:tavLst>
                                        <p:tav tm="0">
                                          <p:val>
                                            <p:fltVal val="0"/>
                                          </p:val>
                                        </p:tav>
                                        <p:tav tm="100000">
                                          <p:val>
                                            <p:strVal val="#ppt_w"/>
                                          </p:val>
                                        </p:tav>
                                      </p:tavLst>
                                    </p:anim>
                                    <p:anim calcmode="lin" valueType="num">
                                      <p:cBhvr>
                                        <p:cTn id="44" dur="500" fill="hold"/>
                                        <p:tgtEl>
                                          <p:spTgt spid="30"/>
                                        </p:tgtEl>
                                        <p:attrNameLst>
                                          <p:attrName>ppt_h</p:attrName>
                                        </p:attrNameLst>
                                      </p:cBhvr>
                                      <p:tavLst>
                                        <p:tav tm="0">
                                          <p:val>
                                            <p:fltVal val="0"/>
                                          </p:val>
                                        </p:tav>
                                        <p:tav tm="100000">
                                          <p:val>
                                            <p:strVal val="#ppt_h"/>
                                          </p:val>
                                        </p:tav>
                                      </p:tavLst>
                                    </p:anim>
                                    <p:anim calcmode="lin" valueType="num">
                                      <p:cBhvr>
                                        <p:cTn id="45" dur="500" fill="hold"/>
                                        <p:tgtEl>
                                          <p:spTgt spid="30"/>
                                        </p:tgtEl>
                                        <p:attrNameLst>
                                          <p:attrName>style.rotation</p:attrName>
                                        </p:attrNameLst>
                                      </p:cBhvr>
                                      <p:tavLst>
                                        <p:tav tm="0">
                                          <p:val>
                                            <p:fltVal val="90"/>
                                          </p:val>
                                        </p:tav>
                                        <p:tav tm="100000">
                                          <p:val>
                                            <p:fltVal val="0"/>
                                          </p:val>
                                        </p:tav>
                                      </p:tavLst>
                                    </p:anim>
                                    <p:animEffect transition="in" filter="fade">
                                      <p:cBhvr>
                                        <p:cTn id="46" dur="500"/>
                                        <p:tgtEl>
                                          <p:spTgt spid="30"/>
                                        </p:tgtEl>
                                      </p:cBhvr>
                                    </p:animEffect>
                                  </p:childTnLst>
                                </p:cTn>
                              </p:par>
                              <p:par>
                                <p:cTn id="47" presetID="31" presetClass="exit" presetSubtype="0" fill="hold" grpId="1" nodeType="withEffect">
                                  <p:stCondLst>
                                    <p:cond delay="1400"/>
                                  </p:stCondLst>
                                  <p:iterate type="lt">
                                    <p:tmPct val="5000"/>
                                  </p:iterate>
                                  <p:childTnLst>
                                    <p:anim calcmode="lin" valueType="num">
                                      <p:cBhvr>
                                        <p:cTn id="48" dur="500"/>
                                        <p:tgtEl>
                                          <p:spTgt spid="30"/>
                                        </p:tgtEl>
                                        <p:attrNameLst>
                                          <p:attrName>ppt_w</p:attrName>
                                        </p:attrNameLst>
                                      </p:cBhvr>
                                      <p:tavLst>
                                        <p:tav tm="0">
                                          <p:val>
                                            <p:strVal val="ppt_w"/>
                                          </p:val>
                                        </p:tav>
                                        <p:tav tm="100000">
                                          <p:val>
                                            <p:fltVal val="0"/>
                                          </p:val>
                                        </p:tav>
                                      </p:tavLst>
                                    </p:anim>
                                    <p:anim calcmode="lin" valueType="num">
                                      <p:cBhvr>
                                        <p:cTn id="49" dur="500"/>
                                        <p:tgtEl>
                                          <p:spTgt spid="30"/>
                                        </p:tgtEl>
                                        <p:attrNameLst>
                                          <p:attrName>ppt_h</p:attrName>
                                        </p:attrNameLst>
                                      </p:cBhvr>
                                      <p:tavLst>
                                        <p:tav tm="0">
                                          <p:val>
                                            <p:strVal val="ppt_h"/>
                                          </p:val>
                                        </p:tav>
                                        <p:tav tm="100000">
                                          <p:val>
                                            <p:fltVal val="0"/>
                                          </p:val>
                                        </p:tav>
                                      </p:tavLst>
                                    </p:anim>
                                    <p:anim calcmode="lin" valueType="num">
                                      <p:cBhvr>
                                        <p:cTn id="50" dur="500"/>
                                        <p:tgtEl>
                                          <p:spTgt spid="30"/>
                                        </p:tgtEl>
                                        <p:attrNameLst>
                                          <p:attrName>style.rotation</p:attrName>
                                        </p:attrNameLst>
                                      </p:cBhvr>
                                      <p:tavLst>
                                        <p:tav tm="0">
                                          <p:val>
                                            <p:fltVal val="0"/>
                                          </p:val>
                                        </p:tav>
                                        <p:tav tm="100000">
                                          <p:val>
                                            <p:fltVal val="90"/>
                                          </p:val>
                                        </p:tav>
                                      </p:tavLst>
                                    </p:anim>
                                    <p:animEffect transition="out" filter="fade">
                                      <p:cBhvr>
                                        <p:cTn id="51" dur="500"/>
                                        <p:tgtEl>
                                          <p:spTgt spid="30"/>
                                        </p:tgtEl>
                                      </p:cBhvr>
                                    </p:animEffect>
                                    <p:set>
                                      <p:cBhvr>
                                        <p:cTn id="52" dur="1" fill="hold">
                                          <p:stCondLst>
                                            <p:cond delay="499"/>
                                          </p:stCondLst>
                                        </p:cTn>
                                        <p:tgtEl>
                                          <p:spTgt spid="30"/>
                                        </p:tgtEl>
                                        <p:attrNameLst>
                                          <p:attrName>style.visibility</p:attrName>
                                        </p:attrNameLst>
                                      </p:cBhvr>
                                      <p:to>
                                        <p:strVal val="hidden"/>
                                      </p:to>
                                    </p:set>
                                  </p:childTnLst>
                                </p:cTn>
                              </p:par>
                              <p:par>
                                <p:cTn id="53" presetID="31" presetClass="entr" presetSubtype="0" fill="hold" grpId="0" nodeType="withEffect">
                                  <p:stCondLst>
                                    <p:cond delay="900"/>
                                  </p:stCondLst>
                                  <p:iterate type="lt">
                                    <p:tmPct val="5000"/>
                                  </p:iterate>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 calcmode="lin" valueType="num">
                                      <p:cBhvr>
                                        <p:cTn id="57" dur="500" fill="hold"/>
                                        <p:tgtEl>
                                          <p:spTgt spid="31"/>
                                        </p:tgtEl>
                                        <p:attrNameLst>
                                          <p:attrName>style.rotation</p:attrName>
                                        </p:attrNameLst>
                                      </p:cBhvr>
                                      <p:tavLst>
                                        <p:tav tm="0">
                                          <p:val>
                                            <p:fltVal val="90"/>
                                          </p:val>
                                        </p:tav>
                                        <p:tav tm="100000">
                                          <p:val>
                                            <p:fltVal val="0"/>
                                          </p:val>
                                        </p:tav>
                                      </p:tavLst>
                                    </p:anim>
                                    <p:animEffect transition="in" filter="fade">
                                      <p:cBhvr>
                                        <p:cTn id="58" dur="500"/>
                                        <p:tgtEl>
                                          <p:spTgt spid="31"/>
                                        </p:tgtEl>
                                      </p:cBhvr>
                                    </p:animEffect>
                                  </p:childTnLst>
                                </p:cTn>
                              </p:par>
                              <p:par>
                                <p:cTn id="59" presetID="31" presetClass="exit" presetSubtype="0" fill="hold" grpId="1" nodeType="withEffect">
                                  <p:stCondLst>
                                    <p:cond delay="1500"/>
                                  </p:stCondLst>
                                  <p:iterate type="lt">
                                    <p:tmPct val="5000"/>
                                  </p:iterate>
                                  <p:childTnLst>
                                    <p:anim calcmode="lin" valueType="num">
                                      <p:cBhvr>
                                        <p:cTn id="60" dur="500"/>
                                        <p:tgtEl>
                                          <p:spTgt spid="31"/>
                                        </p:tgtEl>
                                        <p:attrNameLst>
                                          <p:attrName>ppt_w</p:attrName>
                                        </p:attrNameLst>
                                      </p:cBhvr>
                                      <p:tavLst>
                                        <p:tav tm="0">
                                          <p:val>
                                            <p:strVal val="ppt_w"/>
                                          </p:val>
                                        </p:tav>
                                        <p:tav tm="100000">
                                          <p:val>
                                            <p:fltVal val="0"/>
                                          </p:val>
                                        </p:tav>
                                      </p:tavLst>
                                    </p:anim>
                                    <p:anim calcmode="lin" valueType="num">
                                      <p:cBhvr>
                                        <p:cTn id="61" dur="500"/>
                                        <p:tgtEl>
                                          <p:spTgt spid="31"/>
                                        </p:tgtEl>
                                        <p:attrNameLst>
                                          <p:attrName>ppt_h</p:attrName>
                                        </p:attrNameLst>
                                      </p:cBhvr>
                                      <p:tavLst>
                                        <p:tav tm="0">
                                          <p:val>
                                            <p:strVal val="ppt_h"/>
                                          </p:val>
                                        </p:tav>
                                        <p:tav tm="100000">
                                          <p:val>
                                            <p:fltVal val="0"/>
                                          </p:val>
                                        </p:tav>
                                      </p:tavLst>
                                    </p:anim>
                                    <p:anim calcmode="lin" valueType="num">
                                      <p:cBhvr>
                                        <p:cTn id="62" dur="500"/>
                                        <p:tgtEl>
                                          <p:spTgt spid="31"/>
                                        </p:tgtEl>
                                        <p:attrNameLst>
                                          <p:attrName>style.rotation</p:attrName>
                                        </p:attrNameLst>
                                      </p:cBhvr>
                                      <p:tavLst>
                                        <p:tav tm="0">
                                          <p:val>
                                            <p:fltVal val="0"/>
                                          </p:val>
                                        </p:tav>
                                        <p:tav tm="100000">
                                          <p:val>
                                            <p:fltVal val="90"/>
                                          </p:val>
                                        </p:tav>
                                      </p:tavLst>
                                    </p:anim>
                                    <p:animEffect transition="out" filter="fade">
                                      <p:cBhvr>
                                        <p:cTn id="63" dur="500"/>
                                        <p:tgtEl>
                                          <p:spTgt spid="31"/>
                                        </p:tgtEl>
                                      </p:cBhvr>
                                    </p:animEffect>
                                    <p:set>
                                      <p:cBhvr>
                                        <p:cTn id="64"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30" grpId="0" animBg="1"/>
      <p:bldP spid="30" grpId="1" animBg="1"/>
      <p:bldP spid="31" grpId="0" animBg="1"/>
      <p:bldP spid="31" grpId="1" animBg="1"/>
      <p:bldP spid="32" grpId="0" animBg="1"/>
      <p:bldP spid="32" grpId="1" animBg="1"/>
      <p:bldP spid="56" grpId="0" animBg="1"/>
      <p:bldP spid="5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4" cstate="print"/>
          <a:tile tx="0" ty="0" sx="100000" sy="100000" flip="none" algn="tl"/>
        </a:blipFill>
        <a:effectLst/>
      </p:bgPr>
    </p:bg>
    <p:spTree>
      <p:nvGrpSpPr>
        <p:cNvPr id="1" name=""/>
        <p:cNvGrpSpPr/>
        <p:nvPr/>
      </p:nvGrpSpPr>
      <p:grpSpPr>
        <a:xfrm>
          <a:off x="0" y="0"/>
          <a:ext cx="0" cy="0"/>
          <a:chOff x="0" y="0"/>
          <a:chExt cx="0" cy="0"/>
        </a:xfrm>
      </p:grpSpPr>
      <p:sp>
        <p:nvSpPr>
          <p:cNvPr id="13" name="Rectangle 12"/>
          <p:cNvSpPr/>
          <p:nvPr/>
        </p:nvSpPr>
        <p:spPr>
          <a:xfrm rot="461879">
            <a:off x="1282543" y="913436"/>
            <a:ext cx="6858000" cy="5029200"/>
          </a:xfrm>
          <a:prstGeom prst="rect">
            <a:avLst/>
          </a:prstGeom>
          <a:ln>
            <a:solidFill>
              <a:schemeClr val="bg1"/>
            </a:solidFill>
          </a:ln>
          <a:effectLst>
            <a:outerShdw blurRad="50800" dist="38100" algn="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5" name="ch 2 3.wmv">
            <a:hlinkClick r:id="" action="ppaction://media"/>
          </p:cNvPr>
          <p:cNvPicPr>
            <a:picLocks noRot="1" noChangeAspect="1"/>
          </p:cNvPicPr>
          <p:nvPr>
            <a:videoFile r:link="rId1"/>
          </p:nvPr>
        </p:nvPicPr>
        <p:blipFill>
          <a:blip r:embed="rId5" cstate="print"/>
          <a:stretch>
            <a:fillRect/>
          </a:stretch>
        </p:blipFill>
        <p:spPr>
          <a:xfrm>
            <a:off x="1371600" y="762000"/>
            <a:ext cx="6892290" cy="502272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4024" fill="hold"/>
                                        <p:tgtEl>
                                          <p:spTgt spid="1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remove" display="0">
                  <p:stCondLst>
                    <p:cond delay="indefinite"/>
                  </p:stCondLst>
                  <p:endCondLst>
                    <p:cond evt="onNext" delay="0">
                      <p:tgtEl>
                        <p:sldTgt/>
                      </p:tgtEl>
                    </p:cond>
                    <p:cond evt="onPrev" delay="0">
                      <p:tgtEl>
                        <p:sldTgt/>
                      </p:tgtEl>
                    </p:cond>
                  </p:endCondLst>
                </p:cTn>
                <p:tgtEl>
                  <p:spTgt spid="15"/>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13" name="Rectangle 12"/>
          <p:cNvSpPr/>
          <p:nvPr/>
        </p:nvSpPr>
        <p:spPr>
          <a:xfrm rot="461879">
            <a:off x="1282543" y="913436"/>
            <a:ext cx="6858000" cy="5029200"/>
          </a:xfrm>
          <a:prstGeom prst="rect">
            <a:avLst/>
          </a:prstGeom>
          <a:ln>
            <a:solidFill>
              <a:schemeClr val="bg1"/>
            </a:solidFill>
          </a:ln>
          <a:effectLst>
            <a:outerShdw blurRad="50800" dist="38100" algn="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5" name="ch 2 3.wmv">
            <a:hlinkClick r:id="" action="ppaction://media"/>
          </p:cNvPr>
          <p:cNvPicPr>
            <a:picLocks noRot="1" noChangeAspect="1"/>
          </p:cNvPicPr>
          <p:nvPr>
            <a:videoFile r:link="rId1"/>
          </p:nvPr>
        </p:nvPicPr>
        <p:blipFill>
          <a:blip r:embed="rId4" cstate="print"/>
          <a:stretch>
            <a:fillRect/>
          </a:stretch>
        </p:blipFill>
        <p:spPr>
          <a:xfrm>
            <a:off x="1371600" y="762000"/>
            <a:ext cx="6892290" cy="5022721"/>
          </a:xfrm>
          <a:prstGeom prst="rect">
            <a:avLst/>
          </a:prstGeom>
          <a:ln>
            <a:noFill/>
          </a:ln>
          <a:effectLst>
            <a:outerShdw blurRad="292100" dist="139700" dir="2700000" algn="tl" rotWithShape="0">
              <a:srgbClr val="333333">
                <a:alpha val="65000"/>
              </a:srgbClr>
            </a:outerShdw>
          </a:effectLst>
        </p:spPr>
      </p:pic>
      <p:sp>
        <p:nvSpPr>
          <p:cNvPr id="16" name="Rectangle 15"/>
          <p:cNvSpPr/>
          <p:nvPr/>
        </p:nvSpPr>
        <p:spPr>
          <a:xfrm>
            <a:off x="914400" y="2133600"/>
            <a:ext cx="8001000" cy="1938992"/>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000" b="1" cap="all" dirty="0" smtClean="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200025" dir="15000000" sy="30000" kx="-1800000" algn="bl" rotWithShape="0">
                    <a:prstClr val="black">
                      <a:alpha val="32000"/>
                    </a:prstClr>
                  </a:outerShdw>
                </a:effectLst>
              </a:rPr>
              <a:t>Class Average: 70%</a:t>
            </a:r>
          </a:p>
          <a:p>
            <a:r>
              <a:rPr lang="en-US" sz="6000" b="1" cap="all" dirty="0" smtClean="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200025" dir="15000000" sy="30000" kx="-1800000" algn="bl" rotWithShape="0">
                    <a:prstClr val="black">
                      <a:alpha val="32000"/>
                    </a:prstClr>
                  </a:outerShdw>
                </a:effectLst>
              </a:rPr>
              <a:t>Class Median: 88%</a:t>
            </a:r>
            <a:endParaRPr lang="en-US" sz="6000" b="1" cap="all"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200025" dir="15000000" sy="30000" kx="-1800000" algn="bl" rotWithShape="0">
                  <a:prstClr val="black">
                    <a:alpha val="32000"/>
                  </a:prst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with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p:cTn id="7"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 calcmode="lin" valueType="num">
                                      <p:cBhvr>
                                        <p:cTn id="12" dur="5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14" fill="hold" display="0">
                  <p:stCondLst>
                    <p:cond delay="indefinite"/>
                  </p:stCondLst>
                  <p:endCondLst>
                    <p:cond evt="onNext" delay="0">
                      <p:tgtEl>
                        <p:sldTgt/>
                      </p:tgtEl>
                    </p:cond>
                    <p:cond evt="onPrev" delay="0">
                      <p:tgtEl>
                        <p:sldTgt/>
                      </p:tgtEl>
                    </p:cond>
                  </p:endCondLst>
                </p:cTn>
                <p:tgtEl>
                  <p:spTgt spid="15"/>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381000"/>
            <a:ext cx="8229600" cy="1143000"/>
          </a:xfrm>
        </p:spPr>
        <p:txBody>
          <a:bodyPr/>
          <a:lstStyle/>
          <a:p>
            <a:r>
              <a:rPr lang="en-US" dirty="0" smtClean="0"/>
              <a:t>Question Level Analysis</a:t>
            </a:r>
            <a:endParaRPr lang="en-US" dirty="0"/>
          </a:p>
        </p:txBody>
      </p:sp>
      <p:graphicFrame>
        <p:nvGraphicFramePr>
          <p:cNvPr id="8" name="Table 7"/>
          <p:cNvGraphicFramePr>
            <a:graphicFrameLocks noGrp="1"/>
          </p:cNvGraphicFramePr>
          <p:nvPr/>
        </p:nvGraphicFramePr>
        <p:xfrm>
          <a:off x="685800" y="1676400"/>
          <a:ext cx="8077200" cy="3637053"/>
        </p:xfrm>
        <a:graphic>
          <a:graphicData uri="http://schemas.openxmlformats.org/drawingml/2006/table">
            <a:tbl>
              <a:tblPr>
                <a:effectLst>
                  <a:outerShdw blurRad="50800" dist="38100" dir="2700000" algn="tl" rotWithShape="0">
                    <a:prstClr val="black">
                      <a:alpha val="40000"/>
                    </a:prstClr>
                  </a:outerShdw>
                </a:effectLst>
                <a:tableStyleId>{0505E3EF-67EA-436B-97B2-0124C06EBD24}</a:tableStyleId>
              </a:tblPr>
              <a:tblGrid>
                <a:gridCol w="400009"/>
                <a:gridCol w="6140884"/>
                <a:gridCol w="1536307"/>
              </a:tblGrid>
              <a:tr h="457200">
                <a:tc>
                  <a:txBody>
                    <a:bodyPr/>
                    <a:lstStyle/>
                    <a:p>
                      <a:pPr marL="0" marR="0" algn="ctr">
                        <a:spcBef>
                          <a:spcPts val="0"/>
                        </a:spcBef>
                        <a:spcAft>
                          <a:spcPts val="0"/>
                        </a:spcAft>
                      </a:pPr>
                      <a:r>
                        <a:rPr lang="en-US" sz="2400" dirty="0" smtClean="0"/>
                        <a:t>#</a:t>
                      </a:r>
                      <a:endParaRPr lang="en-US" sz="2400" dirty="0">
                        <a:solidFill>
                          <a:srgbClr val="000000"/>
                        </a:solidFill>
                        <a:latin typeface="Calibri"/>
                        <a:ea typeface="Calibri"/>
                        <a:cs typeface="Times New Roman"/>
                      </a:endParaRPr>
                    </a:p>
                  </a:txBody>
                  <a:tcPr marL="68580" marR="68580" marT="0" marB="0">
                    <a:solidFill>
                      <a:schemeClr val="accent2"/>
                    </a:solidFill>
                  </a:tcPr>
                </a:tc>
                <a:tc>
                  <a:txBody>
                    <a:bodyPr/>
                    <a:lstStyle/>
                    <a:p>
                      <a:pPr marL="0" marR="0">
                        <a:spcBef>
                          <a:spcPts val="0"/>
                        </a:spcBef>
                        <a:spcAft>
                          <a:spcPts val="0"/>
                        </a:spcAft>
                      </a:pPr>
                      <a:r>
                        <a:rPr lang="en-US" sz="2400" dirty="0" smtClean="0"/>
                        <a:t>Competency</a:t>
                      </a:r>
                      <a:endParaRPr lang="en-US" sz="2400" dirty="0">
                        <a:solidFill>
                          <a:srgbClr val="000000"/>
                        </a:solidFill>
                        <a:latin typeface="Calibri"/>
                        <a:ea typeface="Calibri"/>
                        <a:cs typeface="Times New Roman"/>
                      </a:endParaRPr>
                    </a:p>
                  </a:txBody>
                  <a:tcPr marL="68580" marR="68580" marT="0" marB="0">
                    <a:solidFill>
                      <a:schemeClr val="accent2"/>
                    </a:solidFill>
                  </a:tcPr>
                </a:tc>
                <a:tc>
                  <a:txBody>
                    <a:bodyPr/>
                    <a:lstStyle/>
                    <a:p>
                      <a:pPr marL="0" marR="0" algn="ctr">
                        <a:spcBef>
                          <a:spcPts val="0"/>
                        </a:spcBef>
                        <a:spcAft>
                          <a:spcPts val="0"/>
                        </a:spcAft>
                      </a:pPr>
                      <a:r>
                        <a:rPr lang="en-US" sz="2400" dirty="0" smtClean="0"/>
                        <a:t>%</a:t>
                      </a:r>
                      <a:r>
                        <a:rPr lang="en-US" sz="2400" baseline="0" dirty="0" smtClean="0"/>
                        <a:t> </a:t>
                      </a:r>
                      <a:r>
                        <a:rPr lang="en-US" sz="2400" dirty="0" smtClean="0"/>
                        <a:t>Correct</a:t>
                      </a:r>
                      <a:endParaRPr lang="en-US" sz="2400" dirty="0">
                        <a:solidFill>
                          <a:srgbClr val="000000"/>
                        </a:solidFill>
                        <a:latin typeface="Calibri"/>
                        <a:ea typeface="Calibri"/>
                        <a:cs typeface="Times New Roman"/>
                      </a:endParaRPr>
                    </a:p>
                  </a:txBody>
                  <a:tcPr marL="68580" marR="68580" marT="0" marB="0">
                    <a:solidFill>
                      <a:schemeClr val="accent2"/>
                    </a:solidFill>
                  </a:tcPr>
                </a:tc>
              </a:tr>
              <a:tr h="399551">
                <a:tc>
                  <a:txBody>
                    <a:bodyPr/>
                    <a:lstStyle/>
                    <a:p>
                      <a:pPr marL="0" marR="0" algn="ctr">
                        <a:spcBef>
                          <a:spcPts val="0"/>
                        </a:spcBef>
                        <a:spcAft>
                          <a:spcPts val="0"/>
                        </a:spcAft>
                      </a:pPr>
                      <a:r>
                        <a:rPr lang="en-US" sz="2400"/>
                        <a:t>1</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t>Find the equation of a line</a:t>
                      </a:r>
                      <a:endParaRPr lang="en-US" sz="2400" dirty="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a:t>97%</a:t>
                      </a:r>
                      <a:endParaRPr lang="en-US" sz="240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2</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a:t>Find a perpendicular line</a:t>
                      </a:r>
                      <a:endParaRPr lang="en-US" sz="240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a:t>87%</a:t>
                      </a:r>
                      <a:endParaRPr lang="en-US" sz="240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3</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a:t>Find the domain of a function</a:t>
                      </a:r>
                      <a:endParaRPr lang="en-US" sz="240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a:t>73%</a:t>
                      </a:r>
                      <a:endParaRPr lang="en-US" sz="240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4</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a:t>Evaluate a function</a:t>
                      </a:r>
                      <a:endParaRPr lang="en-US" sz="240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dirty="0"/>
                        <a:t>63%</a:t>
                      </a:r>
                      <a:endParaRPr lang="en-US" sz="2400" dirty="0">
                        <a:solidFill>
                          <a:srgbClr val="000000"/>
                        </a:solidFill>
                        <a:latin typeface="Calibri"/>
                        <a:ea typeface="Calibri"/>
                        <a:cs typeface="Times New Roman"/>
                      </a:endParaRPr>
                    </a:p>
                  </a:txBody>
                  <a:tcPr marL="68580" marR="68580" marT="0" marB="0"/>
                </a:tc>
              </a:tr>
              <a:tr h="382996">
                <a:tc>
                  <a:txBody>
                    <a:bodyPr/>
                    <a:lstStyle/>
                    <a:p>
                      <a:pPr marL="0" marR="0" algn="ctr">
                        <a:spcBef>
                          <a:spcPts val="0"/>
                        </a:spcBef>
                        <a:spcAft>
                          <a:spcPts val="0"/>
                        </a:spcAft>
                      </a:pPr>
                      <a:r>
                        <a:rPr lang="en-US" sz="2400"/>
                        <a:t>5</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t>Determine if a given equation is a function</a:t>
                      </a:r>
                      <a:endParaRPr lang="en-US" sz="2400" dirty="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a:t>77%</a:t>
                      </a:r>
                      <a:endParaRPr lang="en-US" sz="240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6</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a:t>Find the zeroes of a function</a:t>
                      </a:r>
                      <a:endParaRPr lang="en-US" sz="240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dirty="0"/>
                        <a:t>10%</a:t>
                      </a:r>
                      <a:endParaRPr lang="en-US" sz="2400" dirty="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7</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a:t>Find the composition of two functions</a:t>
                      </a:r>
                      <a:endParaRPr lang="en-US" sz="240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a:t>70%</a:t>
                      </a:r>
                      <a:endParaRPr lang="en-US" sz="2400">
                        <a:solidFill>
                          <a:srgbClr val="000000"/>
                        </a:solidFill>
                        <a:latin typeface="Calibri"/>
                        <a:ea typeface="Calibri"/>
                        <a:cs typeface="Times New Roman"/>
                      </a:endParaRPr>
                    </a:p>
                  </a:txBody>
                  <a:tcPr marL="68580" marR="68580" marT="0" marB="0"/>
                </a:tc>
              </a:tr>
              <a:tr h="399551">
                <a:tc>
                  <a:txBody>
                    <a:bodyPr/>
                    <a:lstStyle/>
                    <a:p>
                      <a:pPr marL="0" marR="0" algn="ctr">
                        <a:spcBef>
                          <a:spcPts val="0"/>
                        </a:spcBef>
                        <a:spcAft>
                          <a:spcPts val="0"/>
                        </a:spcAft>
                      </a:pPr>
                      <a:r>
                        <a:rPr lang="en-US" sz="2400"/>
                        <a:t>8</a:t>
                      </a:r>
                      <a:endParaRPr lang="en-US" sz="2400">
                        <a:solidFill>
                          <a:srgbClr val="000000"/>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t>Find the inverse of a function</a:t>
                      </a:r>
                      <a:endParaRPr lang="en-US" sz="2400" dirty="0">
                        <a:solidFill>
                          <a:srgbClr val="000000"/>
                        </a:solidFill>
                        <a:latin typeface="Calibri"/>
                        <a:ea typeface="Calibri"/>
                        <a:cs typeface="Times New Roman"/>
                      </a:endParaRPr>
                    </a:p>
                  </a:txBody>
                  <a:tcPr marL="68580" marR="68580" marT="0" marB="0"/>
                </a:tc>
                <a:tc>
                  <a:txBody>
                    <a:bodyPr/>
                    <a:lstStyle/>
                    <a:p>
                      <a:pPr marL="0" marR="0" algn="ctr">
                        <a:spcBef>
                          <a:spcPts val="0"/>
                        </a:spcBef>
                        <a:spcAft>
                          <a:spcPts val="0"/>
                        </a:spcAft>
                      </a:pPr>
                      <a:r>
                        <a:rPr lang="en-US" sz="2400" dirty="0"/>
                        <a:t>90%</a:t>
                      </a:r>
                      <a:endParaRPr lang="en-US" sz="2400" dirty="0">
                        <a:solidFill>
                          <a:srgbClr val="000000"/>
                        </a:solidFill>
                        <a:latin typeface="Calibri"/>
                        <a:ea typeface="Calibri"/>
                        <a:cs typeface="Times New Roman"/>
                      </a:endParaRPr>
                    </a:p>
                  </a:txBody>
                  <a:tcPr marL="68580" marR="68580" marT="0" marB="0"/>
                </a:tc>
              </a:tr>
            </a:tbl>
          </a:graphicData>
        </a:graphic>
      </p:graphicFrame>
      <p:pic>
        <p:nvPicPr>
          <p:cNvPr id="21508" name="Picture 4"/>
          <p:cNvPicPr>
            <a:picLocks noChangeAspect="1" noChangeArrowheads="1"/>
          </p:cNvPicPr>
          <p:nvPr/>
        </p:nvPicPr>
        <p:blipFill>
          <a:blip r:embed="rId2" cstate="print"/>
          <a:srcRect/>
          <a:stretch>
            <a:fillRect/>
          </a:stretch>
        </p:blipFill>
        <p:spPr bwMode="auto">
          <a:xfrm>
            <a:off x="1219200" y="5638800"/>
            <a:ext cx="7217764" cy="685800"/>
          </a:xfrm>
          <a:prstGeom prst="rect">
            <a:avLst/>
          </a:prstGeom>
          <a:ln>
            <a:solidFill>
              <a:schemeClr val="accent1"/>
            </a:solidFill>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ppt_x"/>
                                          </p:val>
                                        </p:tav>
                                        <p:tav tm="100000">
                                          <p:val>
                                            <p:strVal val="#ppt_x"/>
                                          </p:val>
                                        </p:tav>
                                      </p:tavLst>
                                    </p:anim>
                                    <p:anim calcmode="lin" valueType="num">
                                      <p:cBhvr additive="base">
                                        <p:cTn id="8" dur="500" fill="hold"/>
                                        <p:tgtEl>
                                          <p:spTgt spid="215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7" name="TextBox 6"/>
          <p:cNvSpPr txBox="1"/>
          <p:nvPr/>
        </p:nvSpPr>
        <p:spPr>
          <a:xfrm>
            <a:off x="2209800" y="1676400"/>
            <a:ext cx="869149" cy="2246769"/>
          </a:xfrm>
          <a:prstGeom prst="rect">
            <a:avLst/>
          </a:prstGeom>
          <a:noFill/>
        </p:spPr>
        <p:txBody>
          <a:bodyPr wrap="none" rtlCol="0">
            <a:spAutoFit/>
            <a:scene3d>
              <a:camera prst="obliqueBottomLeft">
                <a:rot lat="0" lon="0" rev="900000"/>
              </a:camera>
              <a:lightRig rig="threePt" dir="t"/>
            </a:scene3d>
          </a:bodyPr>
          <a:lstStyle/>
          <a:p>
            <a:r>
              <a:rPr lang="en-US" sz="14000" dirty="0" smtClean="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rPr>
              <a:t>1</a:t>
            </a:r>
            <a:endParaRPr lang="en-US" sz="14000" dirty="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endParaRPr>
          </a:p>
        </p:txBody>
      </p:sp>
      <p:sp>
        <p:nvSpPr>
          <p:cNvPr id="10" name="TextBox 9"/>
          <p:cNvSpPr txBox="1"/>
          <p:nvPr/>
        </p:nvSpPr>
        <p:spPr>
          <a:xfrm>
            <a:off x="3697406" y="2126776"/>
            <a:ext cx="1085554" cy="2246769"/>
          </a:xfrm>
          <a:prstGeom prst="rect">
            <a:avLst/>
          </a:prstGeom>
          <a:noFill/>
          <a:effectLst>
            <a:glow rad="139700">
              <a:schemeClr val="accent6">
                <a:satMod val="175000"/>
                <a:alpha val="40000"/>
              </a:schemeClr>
            </a:glow>
          </a:effectLst>
        </p:spPr>
        <p:txBody>
          <a:bodyPr wrap="none" rtlCol="0">
            <a:spAutoFit/>
            <a:scene3d>
              <a:camera prst="obliqueBottomLeft">
                <a:rot lat="0" lon="0" rev="20999999"/>
              </a:camera>
              <a:lightRig rig="threePt" dir="t"/>
            </a:scene3d>
          </a:bodyPr>
          <a:lstStyle/>
          <a:p>
            <a:r>
              <a:rPr lang="en-US" sz="14000" dirty="0" smtClean="0">
                <a:ln w="31750">
                  <a:solidFill>
                    <a:srgbClr val="F79646">
                      <a:lumMod val="75000"/>
                    </a:srgbClr>
                  </a:solidFill>
                </a:ln>
                <a:gradFill>
                  <a:gsLst>
                    <a:gs pos="0">
                      <a:prstClr val="white">
                        <a:alpha val="50000"/>
                      </a:prstClr>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rPr>
              <a:t>2</a:t>
            </a:r>
            <a:endParaRPr lang="en-US" sz="14000" dirty="0">
              <a:ln w="31750">
                <a:solidFill>
                  <a:srgbClr val="F79646">
                    <a:lumMod val="75000"/>
                  </a:srgbClr>
                </a:solidFill>
              </a:ln>
              <a:gradFill>
                <a:gsLst>
                  <a:gs pos="0">
                    <a:prstClr val="white">
                      <a:alpha val="50000"/>
                    </a:prstClr>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endParaRPr>
          </a:p>
        </p:txBody>
      </p:sp>
      <p:sp>
        <p:nvSpPr>
          <p:cNvPr id="12" name="TextBox 11"/>
          <p:cNvSpPr txBox="1"/>
          <p:nvPr/>
        </p:nvSpPr>
        <p:spPr>
          <a:xfrm>
            <a:off x="5198660" y="1512627"/>
            <a:ext cx="1176925" cy="2246769"/>
          </a:xfrm>
          <a:prstGeom prst="rect">
            <a:avLst/>
          </a:prstGeom>
          <a:noFill/>
          <a:effectLst>
            <a:glow rad="228600">
              <a:schemeClr val="accent3">
                <a:satMod val="175000"/>
                <a:alpha val="40000"/>
              </a:schemeClr>
            </a:glow>
          </a:effectLst>
        </p:spPr>
        <p:txBody>
          <a:bodyPr wrap="none" rtlCol="0">
            <a:spAutoFit/>
            <a:scene3d>
              <a:camera prst="obliqueBottomLeft">
                <a:rot lat="0" lon="0" rev="300000"/>
              </a:camera>
              <a:lightRig rig="threePt" dir="t"/>
            </a:scene3d>
          </a:bodyPr>
          <a:lstStyle/>
          <a:p>
            <a:r>
              <a:rPr lang="en-US" sz="14000" dirty="0" smtClean="0">
                <a:ln w="31750">
                  <a:solidFill>
                    <a:srgbClr val="9BBB59">
                      <a:lumMod val="75000"/>
                    </a:srgbClr>
                  </a:solidFill>
                </a:ln>
                <a:gradFill>
                  <a:gsLst>
                    <a:gs pos="0">
                      <a:prstClr val="white">
                        <a:alpha val="50000"/>
                      </a:prstClr>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rPr>
              <a:t>3</a:t>
            </a:r>
            <a:endParaRPr lang="en-US" sz="14000" dirty="0">
              <a:ln w="31750">
                <a:solidFill>
                  <a:srgbClr val="9BBB59">
                    <a:lumMod val="75000"/>
                  </a:srgbClr>
                </a:solidFill>
              </a:ln>
              <a:gradFill>
                <a:gsLst>
                  <a:gs pos="0">
                    <a:prstClr val="white">
                      <a:alpha val="50000"/>
                    </a:prstClr>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endParaRPr>
          </a:p>
        </p:txBody>
      </p:sp>
      <p:sp>
        <p:nvSpPr>
          <p:cNvPr id="11" name="Rectangle 10"/>
          <p:cNvSpPr/>
          <p:nvPr/>
        </p:nvSpPr>
        <p:spPr>
          <a:xfrm rot="2006567">
            <a:off x="1695197" y="4518947"/>
            <a:ext cx="4279125" cy="1077218"/>
          </a:xfrm>
          <a:prstGeom prst="rect">
            <a:avLst/>
          </a:prstGeom>
          <a:noFill/>
        </p:spPr>
        <p:txBody>
          <a:bodyPr wrap="square" lIns="91440" tIns="45720" rIns="91440" bIns="45720">
            <a:spAutoFit/>
          </a:bodyPr>
          <a:lstStyle/>
          <a:p>
            <a:pPr algn="ct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Set the equation equal to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0</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13" name="Rectangle 12"/>
          <p:cNvSpPr/>
          <p:nvPr/>
        </p:nvSpPr>
        <p:spPr>
          <a:xfrm rot="1401786">
            <a:off x="4283926" y="4863086"/>
            <a:ext cx="4279125" cy="584775"/>
          </a:xfrm>
          <a:prstGeom prst="rect">
            <a:avLst/>
          </a:prstGeom>
          <a:noFill/>
        </p:spPr>
        <p:txBody>
          <a:bodyPr wrap="square" lIns="91440" tIns="45720" rIns="91440" bIns="45720">
            <a:spAutoFit/>
          </a:bodyPr>
          <a:lstStyle/>
          <a:p>
            <a:pPr algn="ct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Solve the equation</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15" name="Rectangle 14"/>
          <p:cNvSpPr/>
          <p:nvPr/>
        </p:nvSpPr>
        <p:spPr>
          <a:xfrm rot="828113">
            <a:off x="5095917" y="3695273"/>
            <a:ext cx="4279125" cy="1077218"/>
          </a:xfrm>
          <a:prstGeom prst="rect">
            <a:avLst/>
          </a:prstGeom>
          <a:noFill/>
        </p:spPr>
        <p:txBody>
          <a:bodyPr wrap="square" lIns="91440" tIns="45720" rIns="91440" bIns="45720">
            <a:spAutoFit/>
          </a:bodyPr>
          <a:lstStyle/>
          <a:p>
            <a:pPr algn="ct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Use the quadratic formula</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16" name="Title 15"/>
          <p:cNvSpPr>
            <a:spLocks noGrp="1"/>
          </p:cNvSpPr>
          <p:nvPr>
            <p:ph type="title"/>
          </p:nvPr>
        </p:nvSpPr>
        <p:spPr>
          <a:xfrm>
            <a:off x="381000" y="304800"/>
            <a:ext cx="8763000" cy="1143000"/>
          </a:xfrm>
        </p:spPr>
        <p:txBody>
          <a:bodyPr>
            <a:normAutofit/>
          </a:bodyPr>
          <a:lstStyle/>
          <a:p>
            <a:r>
              <a:rPr lang="en-US" sz="4800" dirty="0" smtClean="0"/>
              <a:t>Determine the zeros of a function.</a:t>
            </a:r>
            <a:endParaRPr lang="en-US" sz="4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8" presetClass="emph" presetSubtype="0" autoRev="1" fill="hold" grpId="2" nodeType="withEffect">
                                  <p:stCondLst>
                                    <p:cond delay="0"/>
                                  </p:stCondLst>
                                  <p:childTnLst>
                                    <p:animRot by="1800000">
                                      <p:cBhvr>
                                        <p:cTn id="9" dur="1000" fill="hold"/>
                                        <p:tgtEl>
                                          <p:spTgt spid="7"/>
                                        </p:tgtEl>
                                        <p:attrNameLst>
                                          <p:attrName>r</p:attrName>
                                        </p:attrNameLst>
                                      </p:cBhvr>
                                    </p:animRot>
                                  </p:childTnLst>
                                </p:cTn>
                              </p:par>
                              <p:par>
                                <p:cTn id="10" presetID="0" presetClass="path" presetSubtype="0" accel="50000" decel="50000" fill="hold" grpId="0" nodeType="withEffect">
                                  <p:stCondLst>
                                    <p:cond delay="0"/>
                                  </p:stCondLst>
                                  <p:childTnLst>
                                    <p:animMotion origin="layout" path="M 0.8224 -0.17577 C 0.70122 -0.05389 0.58004 0.06822 0.49254 0.12673 C 0.40504 0.18524 0.3599 0.18409 0.29705 0.17368 C 0.2342 0.1635 0.16441 0.09435 0.11493 0.06545 C 0.06545 0.03631 0.03264 0.01804 -2.5E-6 3.11748E-6 " pathEditMode="relative" rAng="0" ptsTypes="aaaaA">
                                      <p:cBhvr>
                                        <p:cTn id="11" dur="2000" fill="hold"/>
                                        <p:tgtEl>
                                          <p:spTgt spid="7"/>
                                        </p:tgtEl>
                                        <p:attrNameLst>
                                          <p:attrName>ppt_x</p:attrName>
                                          <p:attrName>ppt_y</p:attrName>
                                        </p:attrNameLst>
                                      </p:cBhvr>
                                      <p:rCtr x="-41100" y="18000"/>
                                    </p:animMotion>
                                  </p:childTnLst>
                                </p:cTn>
                              </p:par>
                              <p:par>
                                <p:cTn id="12" presetID="10" presetClass="entr" presetSubtype="0" fill="hold" grpId="1" nodeType="withEffect">
                                  <p:stCondLst>
                                    <p:cond delay="50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900"/>
                                        <p:tgtEl>
                                          <p:spTgt spid="10"/>
                                        </p:tgtEl>
                                      </p:cBhvr>
                                    </p:animEffect>
                                  </p:childTnLst>
                                </p:cTn>
                              </p:par>
                              <p:par>
                                <p:cTn id="15" presetID="8" presetClass="emph" presetSubtype="0" autoRev="1" fill="hold" grpId="2" nodeType="withEffect">
                                  <p:stCondLst>
                                    <p:cond delay="500"/>
                                  </p:stCondLst>
                                  <p:childTnLst>
                                    <p:animRot by="1800000">
                                      <p:cBhvr>
                                        <p:cTn id="16" dur="900" fill="hold"/>
                                        <p:tgtEl>
                                          <p:spTgt spid="10"/>
                                        </p:tgtEl>
                                        <p:attrNameLst>
                                          <p:attrName>r</p:attrName>
                                        </p:attrNameLst>
                                      </p:cBhvr>
                                    </p:animRot>
                                  </p:childTnLst>
                                </p:cTn>
                              </p:par>
                              <p:par>
                                <p:cTn id="17" presetID="0" presetClass="path" presetSubtype="0" accel="50000" decel="50000" fill="hold" grpId="0" nodeType="withEffect">
                                  <p:stCondLst>
                                    <p:cond delay="500"/>
                                  </p:stCondLst>
                                  <p:childTnLst>
                                    <p:animMotion origin="layout" path="M 0.56562 -0.17576 C 0.50972 -0.13228 0.32413 0.05597 0.22986 0.08534 C 0.13559 0.11471 0.04791 0.01781 3.61111E-6 -4.25532E-6 " pathEditMode="relative" rAng="0" ptsTypes="aaa">
                                      <p:cBhvr>
                                        <p:cTn id="18" dur="1800" fill="hold"/>
                                        <p:tgtEl>
                                          <p:spTgt spid="10"/>
                                        </p:tgtEl>
                                        <p:attrNameLst>
                                          <p:attrName>ppt_x</p:attrName>
                                          <p:attrName>ppt_y</p:attrName>
                                        </p:attrNameLst>
                                      </p:cBhvr>
                                      <p:rCtr x="-28300" y="14500"/>
                                    </p:animMotion>
                                  </p:childTnLst>
                                </p:cTn>
                              </p:par>
                              <p:par>
                                <p:cTn id="19" presetID="10" presetClass="entr" presetSubtype="0" fill="hold" grpId="1" nodeType="withEffect">
                                  <p:stCondLst>
                                    <p:cond delay="9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700"/>
                                        <p:tgtEl>
                                          <p:spTgt spid="12"/>
                                        </p:tgtEl>
                                      </p:cBhvr>
                                    </p:animEffect>
                                  </p:childTnLst>
                                </p:cTn>
                              </p:par>
                              <p:par>
                                <p:cTn id="22" presetID="8" presetClass="emph" presetSubtype="0" autoRev="1" fill="hold" grpId="2" nodeType="withEffect">
                                  <p:stCondLst>
                                    <p:cond delay="900"/>
                                  </p:stCondLst>
                                  <p:childTnLst>
                                    <p:animRot by="1800000">
                                      <p:cBhvr>
                                        <p:cTn id="23" dur="750" fill="hold"/>
                                        <p:tgtEl>
                                          <p:spTgt spid="12"/>
                                        </p:tgtEl>
                                        <p:attrNameLst>
                                          <p:attrName>r</p:attrName>
                                        </p:attrNameLst>
                                      </p:cBhvr>
                                    </p:animRot>
                                  </p:childTnLst>
                                </p:cTn>
                              </p:par>
                              <p:par>
                                <p:cTn id="24" presetID="0" presetClass="path" presetSubtype="0" accel="50000" decel="50000" fill="hold" grpId="0" nodeType="withEffect">
                                  <p:stCondLst>
                                    <p:cond delay="900"/>
                                  </p:stCondLst>
                                  <p:childTnLst>
                                    <p:animMotion origin="layout" path="M 0.56562 -0.17576 C 0.50972 -0.13228 0.32413 0.05597 0.22986 0.08534 C 0.13559 0.11471 0.04791 0.01781 3.61111E-6 -4.25532E-6 " pathEditMode="relative" rAng="0" ptsTypes="aaa">
                                      <p:cBhvr>
                                        <p:cTn id="25" dur="1500" fill="hold"/>
                                        <p:tgtEl>
                                          <p:spTgt spid="12"/>
                                        </p:tgtEl>
                                        <p:attrNameLst>
                                          <p:attrName>ppt_x</p:attrName>
                                          <p:attrName>ppt_y</p:attrName>
                                        </p:attrNameLst>
                                      </p:cBhvr>
                                      <p:rCtr x="-28300" y="14500"/>
                                    </p:animMotion>
                                  </p:childTnLst>
                                </p:cTn>
                              </p:par>
                            </p:childTnLst>
                          </p:cTn>
                        </p:par>
                        <p:par>
                          <p:cTn id="26" fill="hold">
                            <p:stCondLst>
                              <p:cond delay="2400"/>
                            </p:stCondLst>
                            <p:childTnLst>
                              <p:par>
                                <p:cTn id="27" presetID="53" presetClass="entr" presetSubtype="0" fill="hold" nodeType="after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anim calcmode="lin" valueType="num">
                                      <p:cBhvr>
                                        <p:cTn id="29"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30" dur="10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31" dur="1000"/>
                                        <p:tgtEl>
                                          <p:spTgt spid="11">
                                            <p:txEl>
                                              <p:pRg st="0" end="0"/>
                                            </p:txEl>
                                          </p:spTgt>
                                        </p:tgtEl>
                                      </p:cBhvr>
                                    </p:animEffect>
                                  </p:childTnLst>
                                </p:cTn>
                              </p:par>
                              <p:par>
                                <p:cTn id="32" presetID="37" presetClass="entr" presetSubtype="0" fill="hold" nodeType="withEffect">
                                  <p:stCondLst>
                                    <p:cond delay="0"/>
                                  </p:stCondLst>
                                  <p:childTnLst>
                                    <p:set>
                                      <p:cBhvr>
                                        <p:cTn id="33" dur="1" fill="hold">
                                          <p:stCondLst>
                                            <p:cond delay="0"/>
                                          </p:stCondLst>
                                        </p:cTn>
                                        <p:tgtEl>
                                          <p:spTgt spid="11">
                                            <p:txEl>
                                              <p:pRg st="0" end="0"/>
                                            </p:txEl>
                                          </p:spTgt>
                                        </p:tgtEl>
                                        <p:attrNameLst>
                                          <p:attrName>style.visibility</p:attrName>
                                        </p:attrNameLst>
                                      </p:cBhvr>
                                      <p:to>
                                        <p:strVal val="visible"/>
                                      </p:to>
                                    </p:set>
                                    <p:animEffect transition="in" filter="fade">
                                      <p:cBhvr>
                                        <p:cTn id="34" dur="1000"/>
                                        <p:tgtEl>
                                          <p:spTgt spid="11">
                                            <p:txEl>
                                              <p:pRg st="0" end="0"/>
                                            </p:txEl>
                                          </p:spTgt>
                                        </p:tgtEl>
                                      </p:cBhvr>
                                    </p:animEffect>
                                    <p:anim calcmode="lin" valueType="num">
                                      <p:cBhvr>
                                        <p:cTn id="3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11">
                                            <p:txEl>
                                              <p:pRg st="0" end="0"/>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
                                            <p:txEl>
                                              <p:pRg st="0" end="0"/>
                                            </p:txEl>
                                          </p:spTgt>
                                        </p:tgtEl>
                                        <p:attrNameLst>
                                          <p:attrName>ppt_y</p:attrName>
                                        </p:attrNameLst>
                                      </p:cBhvr>
                                      <p:tavLst>
                                        <p:tav tm="0">
                                          <p:val>
                                            <p:strVal val="#ppt_y-.03"/>
                                          </p:val>
                                        </p:tav>
                                        <p:tav tm="100000">
                                          <p:val>
                                            <p:strVal val="#ppt_y"/>
                                          </p:val>
                                        </p:tav>
                                      </p:tavLst>
                                    </p:anim>
                                  </p:childTnLst>
                                </p:cTn>
                              </p:par>
                            </p:childTnLst>
                          </p:cTn>
                        </p:par>
                        <p:par>
                          <p:cTn id="38" fill="hold">
                            <p:stCondLst>
                              <p:cond delay="3400"/>
                            </p:stCondLst>
                            <p:childTnLst>
                              <p:par>
                                <p:cTn id="39" presetID="53" presetClass="entr" presetSubtype="0" fill="hold" nodeType="afterEffect">
                                  <p:stCondLst>
                                    <p:cond delay="0"/>
                                  </p:stCondLst>
                                  <p:childTnLst>
                                    <p:set>
                                      <p:cBhvr>
                                        <p:cTn id="40" dur="1" fill="hold">
                                          <p:stCondLst>
                                            <p:cond delay="0"/>
                                          </p:stCondLst>
                                        </p:cTn>
                                        <p:tgtEl>
                                          <p:spTgt spid="13">
                                            <p:txEl>
                                              <p:pRg st="0" end="0"/>
                                            </p:txEl>
                                          </p:spTgt>
                                        </p:tgtEl>
                                        <p:attrNameLst>
                                          <p:attrName>style.visibility</p:attrName>
                                        </p:attrNameLst>
                                      </p:cBhvr>
                                      <p:to>
                                        <p:strVal val="visible"/>
                                      </p:to>
                                    </p:set>
                                    <p:anim calcmode="lin" valueType="num">
                                      <p:cBhvr>
                                        <p:cTn id="41"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42" dur="10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43" dur="1000"/>
                                        <p:tgtEl>
                                          <p:spTgt spid="13">
                                            <p:txEl>
                                              <p:pRg st="0" end="0"/>
                                            </p:txEl>
                                          </p:spTgt>
                                        </p:tgtEl>
                                      </p:cBhvr>
                                    </p:animEffect>
                                  </p:childTnLst>
                                </p:cTn>
                              </p:par>
                              <p:par>
                                <p:cTn id="44" presetID="37" presetClass="entr" presetSubtype="0" fill="hold" nodeType="withEffect">
                                  <p:stCondLst>
                                    <p:cond delay="0"/>
                                  </p:stCondLst>
                                  <p:childTnLst>
                                    <p:set>
                                      <p:cBhvr>
                                        <p:cTn id="45" dur="1" fill="hold">
                                          <p:stCondLst>
                                            <p:cond delay="0"/>
                                          </p:stCondLst>
                                        </p:cTn>
                                        <p:tgtEl>
                                          <p:spTgt spid="13">
                                            <p:txEl>
                                              <p:pRg st="0" end="0"/>
                                            </p:txEl>
                                          </p:spTgt>
                                        </p:tgtEl>
                                        <p:attrNameLst>
                                          <p:attrName>style.visibility</p:attrName>
                                        </p:attrNameLst>
                                      </p:cBhvr>
                                      <p:to>
                                        <p:strVal val="visible"/>
                                      </p:to>
                                    </p:set>
                                    <p:animEffect transition="in" filter="fade">
                                      <p:cBhvr>
                                        <p:cTn id="46" dur="1000"/>
                                        <p:tgtEl>
                                          <p:spTgt spid="13">
                                            <p:txEl>
                                              <p:pRg st="0" end="0"/>
                                            </p:txEl>
                                          </p:spTgt>
                                        </p:tgtEl>
                                      </p:cBhvr>
                                    </p:animEffect>
                                    <p:anim calcmode="lin" valueType="num">
                                      <p:cBhvr>
                                        <p:cTn id="47"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8"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par>
                          <p:cTn id="50" fill="hold">
                            <p:stCondLst>
                              <p:cond delay="4400"/>
                            </p:stCondLst>
                            <p:childTnLst>
                              <p:par>
                                <p:cTn id="51" presetID="53" presetClass="entr" presetSubtype="0" fill="hold" nodeType="afterEffect">
                                  <p:stCondLst>
                                    <p:cond delay="0"/>
                                  </p:stCondLst>
                                  <p:childTnLst>
                                    <p:set>
                                      <p:cBhvr>
                                        <p:cTn id="52" dur="1" fill="hold">
                                          <p:stCondLst>
                                            <p:cond delay="0"/>
                                          </p:stCondLst>
                                        </p:cTn>
                                        <p:tgtEl>
                                          <p:spTgt spid="15">
                                            <p:txEl>
                                              <p:pRg st="0" end="0"/>
                                            </p:txEl>
                                          </p:spTgt>
                                        </p:tgtEl>
                                        <p:attrNameLst>
                                          <p:attrName>style.visibility</p:attrName>
                                        </p:attrNameLst>
                                      </p:cBhvr>
                                      <p:to>
                                        <p:strVal val="visible"/>
                                      </p:to>
                                    </p:set>
                                    <p:anim calcmode="lin" valueType="num">
                                      <p:cBhvr>
                                        <p:cTn id="53"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54" dur="10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55" dur="1000"/>
                                        <p:tgtEl>
                                          <p:spTgt spid="15">
                                            <p:txEl>
                                              <p:pRg st="0" end="0"/>
                                            </p:txEl>
                                          </p:spTgt>
                                        </p:tgtEl>
                                      </p:cBhvr>
                                    </p:animEffect>
                                  </p:childTnLst>
                                </p:cTn>
                              </p:par>
                              <p:par>
                                <p:cTn id="56" presetID="37" presetClass="entr" presetSubtype="0" fill="hold" nodeType="withEffect">
                                  <p:stCondLst>
                                    <p:cond delay="0"/>
                                  </p:stCondLst>
                                  <p:childTnLst>
                                    <p:set>
                                      <p:cBhvr>
                                        <p:cTn id="57" dur="1" fill="hold">
                                          <p:stCondLst>
                                            <p:cond delay="0"/>
                                          </p:stCondLst>
                                        </p:cTn>
                                        <p:tgtEl>
                                          <p:spTgt spid="15">
                                            <p:txEl>
                                              <p:pRg st="0" end="0"/>
                                            </p:txEl>
                                          </p:spTgt>
                                        </p:tgtEl>
                                        <p:attrNameLst>
                                          <p:attrName>style.visibility</p:attrName>
                                        </p:attrNameLst>
                                      </p:cBhvr>
                                      <p:to>
                                        <p:strVal val="visible"/>
                                      </p:to>
                                    </p:set>
                                    <p:animEffect transition="in" filter="fade">
                                      <p:cBhvr>
                                        <p:cTn id="58" dur="1000"/>
                                        <p:tgtEl>
                                          <p:spTgt spid="15">
                                            <p:txEl>
                                              <p:pRg st="0" end="0"/>
                                            </p:txEl>
                                          </p:spTgt>
                                        </p:tgtEl>
                                      </p:cBhvr>
                                    </p:animEffect>
                                    <p:anim calcmode="lin" valueType="num">
                                      <p:cBhvr>
                                        <p:cTn id="59"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60" dur="900" decel="100000" fill="hold"/>
                                        <p:tgtEl>
                                          <p:spTgt spid="15">
                                            <p:txEl>
                                              <p:pRg st="0" end="0"/>
                                            </p:txEl>
                                          </p:spTgt>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10" grpId="0"/>
      <p:bldP spid="10" grpId="1"/>
      <p:bldP spid="10" grpId="2"/>
      <p:bldP spid="12" grpId="0"/>
      <p:bldP spid="12" grpId="1"/>
      <p:bldP spid="12"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8229600" cy="1143000"/>
          </a:xfrm>
        </p:spPr>
        <p:txBody>
          <a:bodyPr/>
          <a:lstStyle/>
          <a:p>
            <a:r>
              <a:rPr lang="en-US" dirty="0" smtClean="0"/>
              <a:t>CATs</a:t>
            </a:r>
            <a:endParaRPr lang="en-US" dirty="0"/>
          </a:p>
        </p:txBody>
      </p:sp>
      <p:sp>
        <p:nvSpPr>
          <p:cNvPr id="5" name="Content Placeholder 4"/>
          <p:cNvSpPr>
            <a:spLocks noGrp="1"/>
          </p:cNvSpPr>
          <p:nvPr>
            <p:ph idx="1"/>
          </p:nvPr>
        </p:nvSpPr>
        <p:spPr>
          <a:xfrm>
            <a:off x="381000" y="1828800"/>
            <a:ext cx="8229600" cy="5029200"/>
          </a:xfrm>
        </p:spPr>
        <p:txBody>
          <a:bodyPr>
            <a:normAutofit/>
          </a:bodyPr>
          <a:lstStyle/>
          <a:p>
            <a:pPr lvl="0"/>
            <a:r>
              <a:rPr lang="en-US" sz="3100" b="1" dirty="0" smtClean="0"/>
              <a:t>Nods/Audible</a:t>
            </a:r>
          </a:p>
          <a:p>
            <a:pPr lvl="1"/>
            <a:r>
              <a:rPr lang="en-US" dirty="0" smtClean="0"/>
              <a:t>“So</a:t>
            </a:r>
            <a:r>
              <a:rPr lang="en-US" dirty="0"/>
              <a:t>, to find the zeros of a function, we first set the equation equal to five, right</a:t>
            </a:r>
            <a:r>
              <a:rPr lang="en-US" dirty="0" smtClean="0"/>
              <a:t>?”</a:t>
            </a:r>
          </a:p>
          <a:p>
            <a:pPr marL="393192" lvl="1" indent="0">
              <a:buNone/>
            </a:pPr>
            <a:endParaRPr lang="en-US" dirty="0"/>
          </a:p>
          <a:p>
            <a:pPr lvl="1"/>
            <a:r>
              <a:rPr lang="en-US" dirty="0" smtClean="0"/>
              <a:t>“Oh, then to </a:t>
            </a:r>
            <a:r>
              <a:rPr lang="en-US" dirty="0"/>
              <a:t>find the zeros of a function, we first evaluate the equation at </a:t>
            </a:r>
            <a:r>
              <a:rPr lang="en-US" dirty="0" smtClean="0"/>
              <a:t>zero.”</a:t>
            </a:r>
          </a:p>
          <a:p>
            <a:pPr lvl="1">
              <a:buNone/>
            </a:pPr>
            <a:endParaRPr lang="en-US" dirty="0"/>
          </a:p>
          <a:p>
            <a:endParaRPr lang="en-US" dirty="0" smtClean="0"/>
          </a:p>
          <a:p>
            <a:endParaRPr lang="en-US" dirty="0" smtClean="0"/>
          </a:p>
          <a:p>
            <a:pPr>
              <a:buNone/>
            </a:pP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Effect transition="in" filter="fade">
                                      <p:cBhvr>
                                        <p:cTn id="11"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8229600" cy="1143000"/>
          </a:xfrm>
        </p:spPr>
        <p:txBody>
          <a:bodyPr/>
          <a:lstStyle/>
          <a:p>
            <a:r>
              <a:rPr lang="en-US" dirty="0" smtClean="0"/>
              <a:t>CATs</a:t>
            </a:r>
            <a:endParaRPr lang="en-US" dirty="0"/>
          </a:p>
        </p:txBody>
      </p:sp>
      <p:sp>
        <p:nvSpPr>
          <p:cNvPr id="5" name="Content Placeholder 4"/>
          <p:cNvSpPr>
            <a:spLocks noGrp="1"/>
          </p:cNvSpPr>
          <p:nvPr>
            <p:ph idx="1"/>
          </p:nvPr>
        </p:nvSpPr>
        <p:spPr>
          <a:xfrm>
            <a:off x="381000" y="1828800"/>
            <a:ext cx="8229600" cy="5029200"/>
          </a:xfrm>
        </p:spPr>
        <p:txBody>
          <a:bodyPr>
            <a:normAutofit/>
          </a:bodyPr>
          <a:lstStyle/>
          <a:p>
            <a:pPr lvl="0"/>
            <a:r>
              <a:rPr lang="en-US" sz="3100" b="1" dirty="0" smtClean="0"/>
              <a:t>Documented </a:t>
            </a:r>
            <a:r>
              <a:rPr lang="en-US" sz="3100" b="1" dirty="0"/>
              <a:t>Problem Solving/Walk-About</a:t>
            </a:r>
          </a:p>
          <a:p>
            <a:pPr lvl="1"/>
            <a:r>
              <a:rPr lang="en-US" dirty="0"/>
              <a:t>Solve the following equation for x, showing all steps:  </a:t>
            </a:r>
            <a:endParaRPr lang="en-US" dirty="0" smtClean="0"/>
          </a:p>
          <a:p>
            <a:pPr lvl="1">
              <a:buNone/>
            </a:pPr>
            <a:endParaRPr lang="en-US" dirty="0"/>
          </a:p>
          <a:p>
            <a:pPr lvl="1"/>
            <a:r>
              <a:rPr lang="en-US" dirty="0"/>
              <a:t>Solve the following equation for x, showing all steps:  </a:t>
            </a:r>
            <a:endParaRPr lang="en-US" dirty="0" smtClean="0"/>
          </a:p>
          <a:p>
            <a:pPr lvl="1">
              <a:buNone/>
            </a:pPr>
            <a:endParaRPr lang="en-US" dirty="0"/>
          </a:p>
          <a:p>
            <a:pPr lvl="1"/>
            <a:r>
              <a:rPr lang="en-US" dirty="0"/>
              <a:t>Solve the following equation for x, showing all steps:  </a:t>
            </a:r>
            <a:endParaRPr lang="en-US" dirty="0" smtClean="0"/>
          </a:p>
          <a:p>
            <a:pPr lvl="1">
              <a:buNone/>
            </a:pPr>
            <a:endParaRPr lang="en-US" dirty="0"/>
          </a:p>
          <a:p>
            <a:pPr marL="0" indent="0">
              <a:buNone/>
            </a:pPr>
            <a:endParaRPr lang="en-US" dirty="0" smtClean="0"/>
          </a:p>
          <a:p>
            <a:pPr>
              <a:buNone/>
            </a:pPr>
            <a:endParaRPr lang="en-US" dirty="0"/>
          </a:p>
          <a:p>
            <a:endParaRPr lang="en-US" dirty="0"/>
          </a:p>
        </p:txBody>
      </p:sp>
      <p:pic>
        <p:nvPicPr>
          <p:cNvPr id="11271" name="Picture 7"/>
          <p:cNvPicPr>
            <a:picLocks noChangeAspect="1" noChangeArrowheads="1"/>
          </p:cNvPicPr>
          <p:nvPr/>
        </p:nvPicPr>
        <p:blipFill>
          <a:blip r:embed="rId3" cstate="print"/>
          <a:srcRect/>
          <a:stretch>
            <a:fillRect/>
          </a:stretch>
        </p:blipFill>
        <p:spPr bwMode="auto">
          <a:xfrm>
            <a:off x="1128422" y="3352800"/>
            <a:ext cx="1428750" cy="304800"/>
          </a:xfrm>
          <a:prstGeom prst="rect">
            <a:avLst/>
          </a:prstGeom>
          <a:noFill/>
          <a:ln w="9525">
            <a:noFill/>
            <a:miter lim="800000"/>
            <a:headEnd/>
            <a:tailEnd/>
          </a:ln>
        </p:spPr>
      </p:pic>
      <p:pic>
        <p:nvPicPr>
          <p:cNvPr id="11272" name="Picture 8"/>
          <p:cNvPicPr>
            <a:picLocks noChangeAspect="1" noChangeArrowheads="1"/>
          </p:cNvPicPr>
          <p:nvPr/>
        </p:nvPicPr>
        <p:blipFill>
          <a:blip r:embed="rId4" cstate="print"/>
          <a:srcRect/>
          <a:stretch>
            <a:fillRect/>
          </a:stretch>
        </p:blipFill>
        <p:spPr bwMode="auto">
          <a:xfrm>
            <a:off x="1128422" y="4191000"/>
            <a:ext cx="1933575" cy="326677"/>
          </a:xfrm>
          <a:prstGeom prst="rect">
            <a:avLst/>
          </a:prstGeom>
          <a:noFill/>
          <a:ln w="9525">
            <a:noFill/>
            <a:miter lim="800000"/>
            <a:headEnd/>
            <a:tailEnd/>
          </a:ln>
        </p:spPr>
      </p:pic>
      <p:pic>
        <p:nvPicPr>
          <p:cNvPr id="11273" name="Picture 9"/>
          <p:cNvPicPr>
            <a:picLocks noChangeAspect="1" noChangeArrowheads="1"/>
          </p:cNvPicPr>
          <p:nvPr/>
        </p:nvPicPr>
        <p:blipFill>
          <a:blip r:embed="rId5" cstate="print"/>
          <a:srcRect/>
          <a:stretch>
            <a:fillRect/>
          </a:stretch>
        </p:blipFill>
        <p:spPr bwMode="auto">
          <a:xfrm>
            <a:off x="1128422" y="5029200"/>
            <a:ext cx="1914525" cy="357256"/>
          </a:xfrm>
          <a:prstGeom prst="rect">
            <a:avLst/>
          </a:prstGeom>
          <a:noFill/>
          <a:ln w="9525">
            <a:noFill/>
            <a:miter lim="800000"/>
            <a:headEnd/>
            <a:tailEnd/>
          </a:ln>
        </p:spPr>
      </p:pic>
    </p:spTree>
    <p:extLst>
      <p:ext uri="{BB962C8B-B14F-4D97-AF65-F5344CB8AC3E}">
        <p14:creationId xmlns:p14="http://schemas.microsoft.com/office/powerpoint/2010/main" val="404943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271"/>
                                        </p:tgtEl>
                                        <p:attrNameLst>
                                          <p:attrName>style.visibility</p:attrName>
                                        </p:attrNameLst>
                                      </p:cBhvr>
                                      <p:to>
                                        <p:strVal val="visible"/>
                                      </p:to>
                                    </p:set>
                                    <p:animEffect transition="in" filter="fade">
                                      <p:cBhvr>
                                        <p:cTn id="10" dur="1000"/>
                                        <p:tgtEl>
                                          <p:spTgt spid="1127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272"/>
                                        </p:tgtEl>
                                        <p:attrNameLst>
                                          <p:attrName>style.visibility</p:attrName>
                                        </p:attrNameLst>
                                      </p:cBhvr>
                                      <p:to>
                                        <p:strVal val="visible"/>
                                      </p:to>
                                    </p:set>
                                    <p:animEffect transition="in" filter="fade">
                                      <p:cBhvr>
                                        <p:cTn id="16" dur="1000"/>
                                        <p:tgtEl>
                                          <p:spTgt spid="1127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fade">
                                      <p:cBhvr>
                                        <p:cTn id="19" dur="500"/>
                                        <p:tgtEl>
                                          <p:spTgt spid="5">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1273"/>
                                        </p:tgtEl>
                                        <p:attrNameLst>
                                          <p:attrName>style.visibility</p:attrName>
                                        </p:attrNameLst>
                                      </p:cBhvr>
                                      <p:to>
                                        <p:strVal val="visible"/>
                                      </p:to>
                                    </p:set>
                                    <p:animEffect transition="in" filter="fade">
                                      <p:cBhvr>
                                        <p:cTn id="22" dur="10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8229600" cy="1143000"/>
          </a:xfrm>
        </p:spPr>
        <p:txBody>
          <a:bodyPr/>
          <a:lstStyle/>
          <a:p>
            <a:r>
              <a:rPr lang="en-US" dirty="0" smtClean="0"/>
              <a:t>CATs</a:t>
            </a:r>
            <a:endParaRPr lang="en-US" dirty="0"/>
          </a:p>
        </p:txBody>
      </p:sp>
      <p:sp>
        <p:nvSpPr>
          <p:cNvPr id="5" name="Content Placeholder 4"/>
          <p:cNvSpPr>
            <a:spLocks noGrp="1"/>
          </p:cNvSpPr>
          <p:nvPr>
            <p:ph idx="1"/>
          </p:nvPr>
        </p:nvSpPr>
        <p:spPr>
          <a:xfrm>
            <a:off x="381000" y="1828800"/>
            <a:ext cx="8229600" cy="5029200"/>
          </a:xfrm>
        </p:spPr>
        <p:txBody>
          <a:bodyPr>
            <a:normAutofit/>
          </a:bodyPr>
          <a:lstStyle/>
          <a:p>
            <a:pPr lvl="0"/>
            <a:r>
              <a:rPr lang="en-US" sz="3100" b="1" dirty="0" smtClean="0"/>
              <a:t>Background </a:t>
            </a:r>
            <a:r>
              <a:rPr lang="en-US" sz="3100" b="1" dirty="0"/>
              <a:t>Knowledge </a:t>
            </a:r>
            <a:r>
              <a:rPr lang="en-US" sz="3100" b="1" dirty="0" smtClean="0"/>
              <a:t>Probe</a:t>
            </a:r>
            <a:endParaRPr lang="en-US" sz="3100" b="1" dirty="0"/>
          </a:p>
          <a:p>
            <a:pPr marL="393192" lvl="1" indent="0">
              <a:buNone/>
            </a:pPr>
            <a:r>
              <a:rPr lang="en-US" dirty="0"/>
              <a:t>Write out the quadratic formula used to solve: </a:t>
            </a:r>
            <a:endParaRPr lang="en-US" dirty="0" smtClean="0"/>
          </a:p>
          <a:p>
            <a:endParaRPr lang="en-US" dirty="0" smtClean="0"/>
          </a:p>
          <a:p>
            <a:pPr marL="0" indent="0">
              <a:buNone/>
            </a:pPr>
            <a:endParaRPr lang="en-US" dirty="0" smtClean="0"/>
          </a:p>
          <a:p>
            <a:pPr>
              <a:buNone/>
            </a:pPr>
            <a:endParaRPr lang="en-US" dirty="0"/>
          </a:p>
          <a:p>
            <a:endParaRPr lang="en-US" dirty="0"/>
          </a:p>
        </p:txBody>
      </p:sp>
      <p:pic>
        <p:nvPicPr>
          <p:cNvPr id="11274" name="Picture 10"/>
          <p:cNvPicPr>
            <a:picLocks noChangeAspect="1" noChangeArrowheads="1"/>
          </p:cNvPicPr>
          <p:nvPr/>
        </p:nvPicPr>
        <p:blipFill>
          <a:blip r:embed="rId3" cstate="print"/>
          <a:srcRect/>
          <a:stretch>
            <a:fillRect/>
          </a:stretch>
        </p:blipFill>
        <p:spPr bwMode="auto">
          <a:xfrm>
            <a:off x="914400" y="2971800"/>
            <a:ext cx="2057400" cy="335347"/>
          </a:xfrm>
          <a:prstGeom prst="rect">
            <a:avLst/>
          </a:prstGeom>
          <a:noFill/>
          <a:ln w="9525">
            <a:noFill/>
            <a:miter lim="800000"/>
            <a:headEnd/>
            <a:tailEnd/>
          </a:ln>
        </p:spPr>
      </p:pic>
    </p:spTree>
    <p:extLst>
      <p:ext uri="{BB962C8B-B14F-4D97-AF65-F5344CB8AC3E}">
        <p14:creationId xmlns:p14="http://schemas.microsoft.com/office/powerpoint/2010/main" val="404943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274"/>
                                        </p:tgtEl>
                                        <p:attrNameLst>
                                          <p:attrName>style.visibility</p:attrName>
                                        </p:attrNameLst>
                                      </p:cBhvr>
                                      <p:to>
                                        <p:strVal val="visible"/>
                                      </p:to>
                                    </p:set>
                                    <p:animEffect transition="in" filter="fade">
                                      <p:cBhvr>
                                        <p:cTn id="10" dur="1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409</TotalTime>
  <Words>13200</Words>
  <Application>Microsoft Office PowerPoint</Application>
  <PresentationFormat>On-screen Show (4:3)</PresentationFormat>
  <Paragraphs>801</Paragraphs>
  <Slides>20</Slides>
  <Notes>9</Notes>
  <HiddenSlides>0</HiddenSlides>
  <MMClips>4</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Classroom Assessment Techniques (CATs)</vt:lpstr>
      <vt:lpstr>The four steps to completing a CAT:</vt:lpstr>
      <vt:lpstr>PowerPoint Presentation</vt:lpstr>
      <vt:lpstr>PowerPoint Presentation</vt:lpstr>
      <vt:lpstr>Question Level Analysis</vt:lpstr>
      <vt:lpstr>Determine the zeros of a function.</vt:lpstr>
      <vt:lpstr>CATs</vt:lpstr>
      <vt:lpstr>CATs</vt:lpstr>
      <vt:lpstr>CATs</vt:lpstr>
      <vt:lpstr>CATs “Y” Diagram</vt:lpstr>
      <vt:lpstr>CATs Muddiest Point</vt:lpstr>
      <vt:lpstr>Courses excluded from this analysis: </vt:lpstr>
      <vt:lpstr>Total Title 3 Grant Award:</vt:lpstr>
      <vt:lpstr>PowerPoint Presentation</vt:lpstr>
      <vt:lpstr>www.tinyurl.com/submitCAT </vt:lpstr>
      <vt:lpstr>PowerPoint Presentation</vt:lpstr>
      <vt:lpstr>www.tinyurl.com/submitCAT </vt:lpstr>
      <vt:lpstr>www.tinyurl.com/CATcheck</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Assessment Techniques (CATs)</dc:title>
  <dc:creator>Jo</dc:creator>
  <cp:lastModifiedBy>Harrington, Joseph</cp:lastModifiedBy>
  <cp:revision>47</cp:revision>
  <dcterms:created xsi:type="dcterms:W3CDTF">2012-08-05T10:18:18Z</dcterms:created>
  <dcterms:modified xsi:type="dcterms:W3CDTF">2013-10-24T18:34:59Z</dcterms:modified>
</cp:coreProperties>
</file>